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handoutMasterIdLst>
    <p:handoutMasterId r:id="rId29"/>
  </p:handoutMasterIdLst>
  <p:sldIdLst>
    <p:sldId id="260" r:id="rId2"/>
    <p:sldId id="262" r:id="rId3"/>
    <p:sldId id="263" r:id="rId4"/>
    <p:sldId id="296" r:id="rId5"/>
    <p:sldId id="299" r:id="rId6"/>
    <p:sldId id="288" r:id="rId7"/>
    <p:sldId id="323" r:id="rId8"/>
    <p:sldId id="336" r:id="rId9"/>
    <p:sldId id="337" r:id="rId10"/>
    <p:sldId id="328" r:id="rId11"/>
    <p:sldId id="329" r:id="rId12"/>
    <p:sldId id="330" r:id="rId13"/>
    <p:sldId id="331" r:id="rId14"/>
    <p:sldId id="321" r:id="rId15"/>
    <p:sldId id="289" r:id="rId16"/>
    <p:sldId id="324" r:id="rId17"/>
    <p:sldId id="294" r:id="rId18"/>
    <p:sldId id="325" r:id="rId19"/>
    <p:sldId id="309" r:id="rId20"/>
    <p:sldId id="326" r:id="rId21"/>
    <p:sldId id="332" r:id="rId22"/>
    <p:sldId id="333" r:id="rId23"/>
    <p:sldId id="334" r:id="rId24"/>
    <p:sldId id="335" r:id="rId25"/>
    <p:sldId id="317" r:id="rId26"/>
    <p:sldId id="327" r:id="rId27"/>
  </p:sldIdLst>
  <p:sldSz cx="9144000" cy="5143500" type="screen16x9"/>
  <p:notesSz cx="6858000" cy="9144000"/>
  <p:defaultTex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A73"/>
    <a:srgbClr val="000100"/>
    <a:srgbClr val="000000"/>
    <a:srgbClr val="5A646E"/>
    <a:srgbClr val="01080A"/>
    <a:srgbClr val="23A0C3"/>
    <a:srgbClr val="FF2F92"/>
    <a:srgbClr val="006E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0" autoAdjust="0"/>
    <p:restoredTop sz="97712" autoAdjust="0"/>
  </p:normalViewPr>
  <p:slideViewPr>
    <p:cSldViewPr snapToGrid="0" snapToObjects="1">
      <p:cViewPr>
        <p:scale>
          <a:sx n="200" d="100"/>
          <a:sy n="200" d="100"/>
        </p:scale>
        <p:origin x="2216" y="148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Avenir LT Std 55 Roman"/>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C1D612-6AA7-E34C-BD58-087C5CED716C}" type="datetimeFigureOut">
              <a:rPr lang="de-DE">
                <a:latin typeface="Avenir LT Std 55 Roman"/>
              </a:rPr>
              <a:t>17.09.24</a:t>
            </a:fld>
            <a:endParaRPr lang="de-DE">
              <a:latin typeface="Avenir LT Std 55 Roman"/>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Avenir LT Std 55 Roman"/>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FD9CAD-D6A5-AE46-BDBB-98B40E5A8679}" type="slidenum">
              <a:rPr>
                <a:latin typeface="Avenir LT Std 55 Roman"/>
              </a:rPr>
              <a:t>‹Nr.›</a:t>
            </a:fld>
            <a:endParaRPr lang="de-DE">
              <a:latin typeface="Avenir LT Std 55 Roman"/>
            </a:endParaRPr>
          </a:p>
        </p:txBody>
      </p:sp>
    </p:spTree>
    <p:extLst>
      <p:ext uri="{BB962C8B-B14F-4D97-AF65-F5344CB8AC3E}">
        <p14:creationId xmlns:p14="http://schemas.microsoft.com/office/powerpoint/2010/main" val="21000346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01E527-45AC-7949-B28D-D4F1DC3BEA29}" type="datetimeFigureOut">
              <a:t>17.09.24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92098-9B1B-7244-BC86-720EA369819B}" type="slidenum">
              <a:t>‹Nr.›</a:t>
            </a:fld>
            <a:endParaRPr lang="de-DE"/>
          </a:p>
        </p:txBody>
      </p:sp>
    </p:spTree>
    <p:extLst>
      <p:ext uri="{BB962C8B-B14F-4D97-AF65-F5344CB8AC3E}">
        <p14:creationId xmlns:p14="http://schemas.microsoft.com/office/powerpoint/2010/main" val="1774534906"/>
      </p:ext>
    </p:extLst>
  </p:cSld>
  <p:clrMap bg1="lt1" tx1="dk1" bg2="lt2" tx2="dk2" accent1="accent1" accent2="accent2" accent3="accent3" accent4="accent4" accent5="accent5" accent6="accent6" hlink="hlink" folHlink="folHlink"/>
  <p:hf hdr="0" ftr="0" dt="0"/>
  <p:notesStyle>
    <a:lvl1pPr marL="0" algn="l" defTabSz="171384" rtl="0" eaLnBrk="1" latinLnBrk="0" hangingPunct="1">
      <a:defRPr sz="400" kern="1200">
        <a:solidFill>
          <a:schemeClr val="tx1"/>
        </a:solidFill>
        <a:latin typeface="+mn-lt"/>
        <a:ea typeface="+mn-ea"/>
        <a:cs typeface="+mn-cs"/>
      </a:defRPr>
    </a:lvl1pPr>
    <a:lvl2pPr marL="171384" algn="l" defTabSz="171384" rtl="0" eaLnBrk="1" latinLnBrk="0" hangingPunct="1">
      <a:defRPr sz="400" kern="1200">
        <a:solidFill>
          <a:schemeClr val="tx1"/>
        </a:solidFill>
        <a:latin typeface="+mn-lt"/>
        <a:ea typeface="+mn-ea"/>
        <a:cs typeface="+mn-cs"/>
      </a:defRPr>
    </a:lvl2pPr>
    <a:lvl3pPr marL="342770" algn="l" defTabSz="171384" rtl="0" eaLnBrk="1" latinLnBrk="0" hangingPunct="1">
      <a:defRPr sz="400" kern="1200">
        <a:solidFill>
          <a:schemeClr val="tx1"/>
        </a:solidFill>
        <a:latin typeface="+mn-lt"/>
        <a:ea typeface="+mn-ea"/>
        <a:cs typeface="+mn-cs"/>
      </a:defRPr>
    </a:lvl3pPr>
    <a:lvl4pPr marL="514154" algn="l" defTabSz="171384" rtl="0" eaLnBrk="1" latinLnBrk="0" hangingPunct="1">
      <a:defRPr sz="400" kern="1200">
        <a:solidFill>
          <a:schemeClr val="tx1"/>
        </a:solidFill>
        <a:latin typeface="+mn-lt"/>
        <a:ea typeface="+mn-ea"/>
        <a:cs typeface="+mn-cs"/>
      </a:defRPr>
    </a:lvl4pPr>
    <a:lvl5pPr marL="685539" algn="l" defTabSz="171384" rtl="0" eaLnBrk="1" latinLnBrk="0" hangingPunct="1">
      <a:defRPr sz="400" kern="1200">
        <a:solidFill>
          <a:schemeClr val="tx1"/>
        </a:solidFill>
        <a:latin typeface="+mn-lt"/>
        <a:ea typeface="+mn-ea"/>
        <a:cs typeface="+mn-cs"/>
      </a:defRPr>
    </a:lvl5pPr>
    <a:lvl6pPr marL="856924" algn="l" defTabSz="171384" rtl="0" eaLnBrk="1" latinLnBrk="0" hangingPunct="1">
      <a:defRPr sz="400" kern="1200">
        <a:solidFill>
          <a:schemeClr val="tx1"/>
        </a:solidFill>
        <a:latin typeface="+mn-lt"/>
        <a:ea typeface="+mn-ea"/>
        <a:cs typeface="+mn-cs"/>
      </a:defRPr>
    </a:lvl6pPr>
    <a:lvl7pPr marL="1028309" algn="l" defTabSz="171384" rtl="0" eaLnBrk="1" latinLnBrk="0" hangingPunct="1">
      <a:defRPr sz="400" kern="1200">
        <a:solidFill>
          <a:schemeClr val="tx1"/>
        </a:solidFill>
        <a:latin typeface="+mn-lt"/>
        <a:ea typeface="+mn-ea"/>
        <a:cs typeface="+mn-cs"/>
      </a:defRPr>
    </a:lvl7pPr>
    <a:lvl8pPr marL="1199694" algn="l" defTabSz="171384" rtl="0" eaLnBrk="1" latinLnBrk="0" hangingPunct="1">
      <a:defRPr sz="400" kern="1200">
        <a:solidFill>
          <a:schemeClr val="tx1"/>
        </a:solidFill>
        <a:latin typeface="+mn-lt"/>
        <a:ea typeface="+mn-ea"/>
        <a:cs typeface="+mn-cs"/>
      </a:defRPr>
    </a:lvl8pPr>
    <a:lvl9pPr marL="1371078" algn="l" defTabSz="171384" rtl="0" eaLnBrk="1" latinLnBrk="0" hangingPunct="1">
      <a:defRPr sz="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smtClean="0"/>
              <a:t>2</a:t>
            </a:fld>
            <a:endParaRPr lang="de-DE"/>
          </a:p>
        </p:txBody>
      </p:sp>
    </p:spTree>
    <p:extLst>
      <p:ext uri="{BB962C8B-B14F-4D97-AF65-F5344CB8AC3E}">
        <p14:creationId xmlns:p14="http://schemas.microsoft.com/office/powerpoint/2010/main" val="1507419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17</a:t>
            </a:fld>
            <a:endParaRPr lang="de-DE"/>
          </a:p>
        </p:txBody>
      </p:sp>
    </p:spTree>
    <p:extLst>
      <p:ext uri="{BB962C8B-B14F-4D97-AF65-F5344CB8AC3E}">
        <p14:creationId xmlns:p14="http://schemas.microsoft.com/office/powerpoint/2010/main" val="2937663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71384" rtl="0" eaLnBrk="1" fontAlgn="auto" latinLnBrk="0" hangingPunct="1">
              <a:lnSpc>
                <a:spcPct val="100000"/>
              </a:lnSpc>
              <a:spcBef>
                <a:spcPts val="0"/>
              </a:spcBef>
              <a:spcAft>
                <a:spcPts val="0"/>
              </a:spcAft>
              <a:buClrTx/>
              <a:buSzTx/>
              <a:buFontTx/>
              <a:buNone/>
              <a:tabLst/>
              <a:defRPr/>
            </a:pPr>
            <a:r>
              <a:rPr lang="de-DE" sz="700" dirty="0">
                <a:solidFill>
                  <a:schemeClr val="bg1"/>
                </a:solidFill>
                <a:latin typeface="Avenir LT Std 45 Book" panose="020B0502020203020204" pitchFamily="34" charset="77"/>
              </a:rPr>
              <a:t>Ob Neubau oder Sanierung, Energieoptimierung oder internationales Großprojekt: Die Ingenieure von M&amp;P bieten ein komplettes Leistungsspektrum als technischer Generalplaner in allen Leistungsphasen der HOAI. Unsere Lösungskompetenz kommt aus einer Hand und ist auf die Zukunft ausgerichtet. Gebäude von morgen bauen auf smarte Weiterentwicklung. In der Immobilien- und Baubranche ist M&amp;P State of the Art: Wir begleiten Bauvorhaben vom Projektstart bis zur Betriebsphase mit umfassendem technischen Know-how, modernsten IT-Tools und modellbasierten Planungsmethoden nach BIM (Building Information Modeling). Unsere digitalisierte Planungskompetenz hebt die Prozesseffizienz in jedem Projektabschnitt auf das nächste Level und macht Fortschritt sofort sichtbar. Lifecycle Engineering in einer neuen Dimension – für alle Gewerke der Kostengruppe 400.</a:t>
            </a:r>
          </a:p>
        </p:txBody>
      </p:sp>
      <p:sp>
        <p:nvSpPr>
          <p:cNvPr id="4" name="Foliennummernplatzhalter 3"/>
          <p:cNvSpPr>
            <a:spLocks noGrp="1"/>
          </p:cNvSpPr>
          <p:nvPr>
            <p:ph type="sldNum" sz="quarter" idx="5"/>
          </p:nvPr>
        </p:nvSpPr>
        <p:spPr/>
        <p:txBody>
          <a:bodyPr/>
          <a:lstStyle/>
          <a:p>
            <a:fld id="{08492098-9B1B-7244-BC86-720EA369819B}" type="slidenum">
              <a:rPr lang="de-DE"/>
              <a:t>21</a:t>
            </a:fld>
            <a:endParaRPr lang="de-DE"/>
          </a:p>
        </p:txBody>
      </p:sp>
    </p:spTree>
    <p:extLst>
      <p:ext uri="{BB962C8B-B14F-4D97-AF65-F5344CB8AC3E}">
        <p14:creationId xmlns:p14="http://schemas.microsoft.com/office/powerpoint/2010/main" val="4267797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71384" rtl="0" eaLnBrk="1" fontAlgn="auto" latinLnBrk="0" hangingPunct="1">
              <a:lnSpc>
                <a:spcPct val="100000"/>
              </a:lnSpc>
              <a:spcBef>
                <a:spcPts val="0"/>
              </a:spcBef>
              <a:spcAft>
                <a:spcPts val="0"/>
              </a:spcAft>
              <a:buClrTx/>
              <a:buSzTx/>
              <a:buFontTx/>
              <a:buNone/>
              <a:tabLst/>
              <a:defRPr/>
            </a:pPr>
            <a:r>
              <a:rPr lang="de-DE" sz="700" dirty="0">
                <a:solidFill>
                  <a:schemeClr val="bg1"/>
                </a:solidFill>
                <a:latin typeface="Avenir LT Std 45 Book" panose="020B0502020203020204" pitchFamily="34" charset="77"/>
              </a:rPr>
              <a:t>Die Transformation der Energiewirtschaft ist der Schlüssel für eine CO</a:t>
            </a:r>
            <a:r>
              <a:rPr lang="de-DE" sz="700" baseline="-25000" dirty="0">
                <a:solidFill>
                  <a:schemeClr val="bg1"/>
                </a:solidFill>
                <a:latin typeface="Avenir LT Std 45 Book" panose="020B0502020203020204" pitchFamily="34" charset="77"/>
              </a:rPr>
              <a:t>2</a:t>
            </a:r>
            <a:r>
              <a:rPr lang="de-DE" sz="700" dirty="0">
                <a:solidFill>
                  <a:schemeClr val="bg1"/>
                </a:solidFill>
                <a:latin typeface="Avenir LT Std 45 Book" panose="020B0502020203020204" pitchFamily="34" charset="77"/>
              </a:rPr>
              <a:t>-neutrale Zukunft. Die Bau- und Immobilienwirtschaft wird zu einem wichtigen Akteur der Energiewende: Noch immer sind Gebäude für ein Drittel der globalen Treibhausgase-Emissionen verantwortlich. Aus den hohen Verbräuchen erwachsen enorme Potenziale für Energieeffizienz, die M&amp;P voll ausschöpft – über den gesamten Lebenszyklus eines Gebäudes hinweg: von cloudbasierter Potenzialanalyse über maßgeschneiderte Optimierungskonzepte bis hin zu Energieeffizienzpartnerschaften: Wir unterstützen Sie effektiv bei der Umsetzung Ihrer Nachhaltigkeitsstrategie!</a:t>
            </a:r>
          </a:p>
        </p:txBody>
      </p:sp>
      <p:sp>
        <p:nvSpPr>
          <p:cNvPr id="4" name="Foliennummernplatzhalter 3"/>
          <p:cNvSpPr>
            <a:spLocks noGrp="1"/>
          </p:cNvSpPr>
          <p:nvPr>
            <p:ph type="sldNum" sz="quarter" idx="5"/>
          </p:nvPr>
        </p:nvSpPr>
        <p:spPr/>
        <p:txBody>
          <a:bodyPr/>
          <a:lstStyle/>
          <a:p>
            <a:fld id="{08492098-9B1B-7244-BC86-720EA369819B}" type="slidenum">
              <a:rPr lang="de-DE"/>
              <a:t>22</a:t>
            </a:fld>
            <a:endParaRPr lang="de-DE"/>
          </a:p>
        </p:txBody>
      </p:sp>
    </p:spTree>
    <p:extLst>
      <p:ext uri="{BB962C8B-B14F-4D97-AF65-F5344CB8AC3E}">
        <p14:creationId xmlns:p14="http://schemas.microsoft.com/office/powerpoint/2010/main" val="2487563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lgn="l">
              <a:spcBef>
                <a:spcPts val="0"/>
              </a:spcBef>
              <a:defRPr/>
            </a:pPr>
            <a:r>
              <a:rPr lang="de-DE" sz="700" b="0" dirty="0">
                <a:solidFill>
                  <a:schemeClr val="bg1"/>
                </a:solidFill>
                <a:latin typeface="Avenir LT Std 45 Book" panose="020B0502020203020204" pitchFamily="34" charset="77"/>
              </a:rPr>
              <a:t>Der digitale Wandel ist in vollem Gang. Er verändert Infrastrukturen, Arbeitsmodelle und Geschäftsprozesse. M&amp;P ist maßgebender Digitalisierungspartner in der Bau- und Immobilienbranche. Mit der Kompetenz eines Branchenführers entwickeln wir die Roadmap für die digitale Transformation in Ihrem Unternehmen – mit ERP-, Project-Service- und Field-Service-Lösungen. Ganz gleich, welchen individuellen Bedarf Ihr Unternehmen hat: Wir vernetzen Sie mit der Zukunft. Microsoft-365- und SAP-basiert.</a:t>
            </a:r>
          </a:p>
          <a:p>
            <a:pPr algn="l"/>
            <a:endParaRPr lang="de-DE" sz="700" b="0" dirty="0"/>
          </a:p>
        </p:txBody>
      </p:sp>
      <p:sp>
        <p:nvSpPr>
          <p:cNvPr id="4" name="Foliennummernplatzhalter 3"/>
          <p:cNvSpPr>
            <a:spLocks noGrp="1"/>
          </p:cNvSpPr>
          <p:nvPr>
            <p:ph type="sldNum" sz="quarter" idx="5"/>
          </p:nvPr>
        </p:nvSpPr>
        <p:spPr/>
        <p:txBody>
          <a:bodyPr/>
          <a:lstStyle/>
          <a:p>
            <a:fld id="{08492098-9B1B-7244-BC86-720EA369819B}" type="slidenum">
              <a:rPr lang="de-DE"/>
              <a:t>23</a:t>
            </a:fld>
            <a:endParaRPr lang="de-DE"/>
          </a:p>
        </p:txBody>
      </p:sp>
    </p:spTree>
    <p:extLst>
      <p:ext uri="{BB962C8B-B14F-4D97-AF65-F5344CB8AC3E}">
        <p14:creationId xmlns:p14="http://schemas.microsoft.com/office/powerpoint/2010/main" val="3208686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71384" rtl="0" eaLnBrk="1" fontAlgn="auto" latinLnBrk="0" hangingPunct="1">
              <a:lnSpc>
                <a:spcPct val="100000"/>
              </a:lnSpc>
              <a:spcBef>
                <a:spcPts val="0"/>
              </a:spcBef>
              <a:spcAft>
                <a:spcPts val="0"/>
              </a:spcAft>
              <a:buClrTx/>
              <a:buSzTx/>
              <a:buFontTx/>
              <a:buNone/>
              <a:tabLst/>
              <a:defRPr/>
            </a:pPr>
            <a:r>
              <a:rPr lang="de-DE" sz="700" dirty="0">
                <a:solidFill>
                  <a:schemeClr val="bg1"/>
                </a:solidFill>
                <a:latin typeface="Avenir LT Std 45 Book" panose="020B0502020203020204" pitchFamily="34" charset="77"/>
              </a:rPr>
              <a:t>Modernes Real Estate und Facility Management verbindet Infrastrukturen, Menschen, Technologien und Know-how zu neuen Handlungsspielräumen – von der Planung bis in die Betriebsphase. Der Erfolg jeder Transformation ist bei M&amp;P eine Mannschaftsleistung: Wir vernetzen Ideen aus den Bereichen Management Consulting, Engineering, Energie und Digitalisierung zu einer wegweisenden Lösungskompetenz. Unser Optimierungsansatz ist systemisch, unser Ergebnis ganzheitlich: Best Performance in jeder Lebensphase Ihrer Immobilie.</a:t>
            </a:r>
          </a:p>
        </p:txBody>
      </p:sp>
      <p:sp>
        <p:nvSpPr>
          <p:cNvPr id="4" name="Foliennummernplatzhalter 3"/>
          <p:cNvSpPr>
            <a:spLocks noGrp="1"/>
          </p:cNvSpPr>
          <p:nvPr>
            <p:ph type="sldNum" sz="quarter" idx="5"/>
          </p:nvPr>
        </p:nvSpPr>
        <p:spPr/>
        <p:txBody>
          <a:bodyPr/>
          <a:lstStyle/>
          <a:p>
            <a:fld id="{08492098-9B1B-7244-BC86-720EA369819B}" type="slidenum">
              <a:rPr lang="de-DE"/>
              <a:t>24</a:t>
            </a:fld>
            <a:endParaRPr lang="de-DE"/>
          </a:p>
        </p:txBody>
      </p:sp>
    </p:spTree>
    <p:extLst>
      <p:ext uri="{BB962C8B-B14F-4D97-AF65-F5344CB8AC3E}">
        <p14:creationId xmlns:p14="http://schemas.microsoft.com/office/powerpoint/2010/main" val="1578284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71384" rtl="0" eaLnBrk="1" fontAlgn="auto" latinLnBrk="0" hangingPunct="1">
              <a:lnSpc>
                <a:spcPct val="100000"/>
              </a:lnSpc>
              <a:spcBef>
                <a:spcPts val="0"/>
              </a:spcBef>
              <a:spcAft>
                <a:spcPts val="0"/>
              </a:spcAft>
              <a:buClrTx/>
              <a:buSzTx/>
              <a:buFontTx/>
              <a:buNone/>
              <a:tabLst/>
              <a:defRPr/>
            </a:pPr>
            <a:r>
              <a:rPr lang="de-DE" sz="800" dirty="0">
                <a:latin typeface="Avenir LT Std 45 Book" panose="020B0502020203020204" pitchFamily="34" charset="77"/>
              </a:rPr>
              <a:t>Ganzheitlich, leistungsfähig, richtungsweisend: Seit über 30 Jahren agiert M&amp;P in der Bau- und Immobilienbranche als TGA Generalplaner für alle Gewerke der Kostengruppe 400 – 480. Mit beispielloser Lösungskompetenz und einem umfassenden Leistungsportfolio entwickeln wir zukunftsfähige Konzepte, die exakt auf die Bedarfe Ihrer technischen Anlagen abgestimmt sind.  Modellbasierte Planungsmethoden wie BIM Modelling und angewandtes Lean Construction Management gewährleisten die systematische Prozessoptimierung und eine hohe, kostenoptimierte Ausführungsqualität in allen Leistungsphasen der HOAI:</a:t>
            </a:r>
          </a:p>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25</a:t>
            </a:fld>
            <a:endParaRPr lang="de-DE"/>
          </a:p>
        </p:txBody>
      </p:sp>
    </p:spTree>
    <p:extLst>
      <p:ext uri="{BB962C8B-B14F-4D97-AF65-F5344CB8AC3E}">
        <p14:creationId xmlns:p14="http://schemas.microsoft.com/office/powerpoint/2010/main" val="59282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6</a:t>
            </a:fld>
            <a:endParaRPr lang="de-DE"/>
          </a:p>
        </p:txBody>
      </p:sp>
    </p:spTree>
    <p:extLst>
      <p:ext uri="{BB962C8B-B14F-4D97-AF65-F5344CB8AC3E}">
        <p14:creationId xmlns:p14="http://schemas.microsoft.com/office/powerpoint/2010/main" val="1269200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smtClean="0"/>
              <a:t>7</a:t>
            </a:fld>
            <a:endParaRPr lang="de-DE"/>
          </a:p>
        </p:txBody>
      </p:sp>
    </p:spTree>
    <p:extLst>
      <p:ext uri="{BB962C8B-B14F-4D97-AF65-F5344CB8AC3E}">
        <p14:creationId xmlns:p14="http://schemas.microsoft.com/office/powerpoint/2010/main" val="140060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8492098-9B1B-7244-BC86-720EA369819B}" type="slidenum">
              <a:rPr lang="de-DE" smtClean="0"/>
              <a:t>8</a:t>
            </a:fld>
            <a:endParaRPr lang="de-DE"/>
          </a:p>
        </p:txBody>
      </p:sp>
    </p:spTree>
    <p:extLst>
      <p:ext uri="{BB962C8B-B14F-4D97-AF65-F5344CB8AC3E}">
        <p14:creationId xmlns:p14="http://schemas.microsoft.com/office/powerpoint/2010/main" val="292777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10</a:t>
            </a:fld>
            <a:endParaRPr lang="de-DE"/>
          </a:p>
        </p:txBody>
      </p:sp>
    </p:spTree>
    <p:extLst>
      <p:ext uri="{BB962C8B-B14F-4D97-AF65-F5344CB8AC3E}">
        <p14:creationId xmlns:p14="http://schemas.microsoft.com/office/powerpoint/2010/main" val="1275313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11</a:t>
            </a:fld>
            <a:endParaRPr lang="de-DE"/>
          </a:p>
        </p:txBody>
      </p:sp>
    </p:spTree>
    <p:extLst>
      <p:ext uri="{BB962C8B-B14F-4D97-AF65-F5344CB8AC3E}">
        <p14:creationId xmlns:p14="http://schemas.microsoft.com/office/powerpoint/2010/main" val="975214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12</a:t>
            </a:fld>
            <a:endParaRPr lang="de-DE"/>
          </a:p>
        </p:txBody>
      </p:sp>
    </p:spTree>
    <p:extLst>
      <p:ext uri="{BB962C8B-B14F-4D97-AF65-F5344CB8AC3E}">
        <p14:creationId xmlns:p14="http://schemas.microsoft.com/office/powerpoint/2010/main" val="65355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13</a:t>
            </a:fld>
            <a:endParaRPr lang="de-DE"/>
          </a:p>
        </p:txBody>
      </p:sp>
    </p:spTree>
    <p:extLst>
      <p:ext uri="{BB962C8B-B14F-4D97-AF65-F5344CB8AC3E}">
        <p14:creationId xmlns:p14="http://schemas.microsoft.com/office/powerpoint/2010/main" val="269886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14</a:t>
            </a:fld>
            <a:endParaRPr lang="de-DE"/>
          </a:p>
        </p:txBody>
      </p:sp>
    </p:spTree>
    <p:extLst>
      <p:ext uri="{BB962C8B-B14F-4D97-AF65-F5344CB8AC3E}">
        <p14:creationId xmlns:p14="http://schemas.microsoft.com/office/powerpoint/2010/main" val="852445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mp-gruppe.de/" TargetMode="External"/><Relationship Id="rId2" Type="http://schemas.openxmlformats.org/officeDocument/2006/relationships/hyperlink" Target="mailto:info@mp-gruppe.de"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mp-gruppe.de/" TargetMode="External"/><Relationship Id="rId2" Type="http://schemas.openxmlformats.org/officeDocument/2006/relationships/hyperlink" Target="mailto:info@mp-gruppe.de"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22FFD29-719D-A611-636C-76205B09B6A7}"/>
              </a:ext>
            </a:extLst>
          </p:cNvPr>
          <p:cNvPicPr>
            <a:picLocks noChangeAspect="1"/>
          </p:cNvPicPr>
          <p:nvPr userDrawn="1"/>
        </p:nvPicPr>
        <p:blipFill>
          <a:blip r:embed="rId2"/>
          <a:srcRect/>
          <a:stretch/>
        </p:blipFill>
        <p:spPr>
          <a:xfrm>
            <a:off x="0" y="0"/>
            <a:ext cx="9144000" cy="5153892"/>
          </a:xfrm>
          <a:prstGeom prst="rect">
            <a:avLst/>
          </a:prstGeom>
        </p:spPr>
      </p:pic>
      <p:pic>
        <p:nvPicPr>
          <p:cNvPr id="12" name="Grafik 11">
            <a:extLst>
              <a:ext uri="{FF2B5EF4-FFF2-40B4-BE49-F238E27FC236}">
                <a16:creationId xmlns:a16="http://schemas.microsoft.com/office/drawing/2014/main" id="{7172497A-C22B-6942-859C-AE3FF1043232}"/>
              </a:ext>
            </a:extLst>
          </p:cNvPr>
          <p:cNvPicPr>
            <a:picLocks noChangeAspect="1"/>
          </p:cNvPicPr>
          <p:nvPr userDrawn="1"/>
        </p:nvPicPr>
        <p:blipFill>
          <a:blip r:embed="rId3" cstate="print">
            <a:alphaModFix amt="75000"/>
            <a:extLst>
              <a:ext uri="{28A0092B-C50C-407E-A947-70E740481C1C}">
                <a14:useLocalDpi xmlns:a14="http://schemas.microsoft.com/office/drawing/2010/main"/>
              </a:ext>
            </a:extLst>
          </a:blip>
          <a:stretch>
            <a:fillRect/>
          </a:stretch>
        </p:blipFill>
        <p:spPr>
          <a:xfrm>
            <a:off x="0" y="-2"/>
            <a:ext cx="2777575" cy="3713497"/>
          </a:xfrm>
          <a:prstGeom prst="rect">
            <a:avLst/>
          </a:prstGeom>
          <a:effectLst/>
        </p:spPr>
      </p:pic>
      <p:sp>
        <p:nvSpPr>
          <p:cNvPr id="10" name="Titel 14"/>
          <p:cNvSpPr>
            <a:spLocks noGrp="1"/>
          </p:cNvSpPr>
          <p:nvPr>
            <p:ph type="title" hasCustomPrompt="1"/>
          </p:nvPr>
        </p:nvSpPr>
        <p:spPr>
          <a:xfrm>
            <a:off x="1845052" y="2463739"/>
            <a:ext cx="6762618" cy="999111"/>
          </a:xfrm>
          <a:prstGeom prst="rect">
            <a:avLst/>
          </a:prstGeom>
          <a:noFill/>
        </p:spPr>
        <p:txBody>
          <a:bodyPr lIns="0" tIns="0" rIns="0" bIns="0">
            <a:normAutofit/>
          </a:bodyPr>
          <a:lstStyle>
            <a:lvl1pPr algn="l">
              <a:lnSpc>
                <a:spcPts val="2999"/>
              </a:lnSpc>
              <a:defRPr sz="3000" b="0" i="0">
                <a:solidFill>
                  <a:schemeClr val="bg1"/>
                </a:solidFill>
                <a:latin typeface="Avenir LT Std 35 Light" panose="020B0402020203020204" pitchFamily="34" charset="77"/>
                <a:cs typeface="Avenir LT Std 35 Light" panose="020B0402020203020204" pitchFamily="34" charset="77"/>
              </a:defRPr>
            </a:lvl1pPr>
          </a:lstStyle>
          <a:p>
            <a:r>
              <a:rPr lang="de-DE" dirty="0"/>
              <a:t>Titelmasterformat</a:t>
            </a:r>
            <a:br>
              <a:rPr lang="de-DE" dirty="0"/>
            </a:br>
            <a:r>
              <a:rPr lang="de-DE" dirty="0"/>
              <a:t>durch klicken bearbeiten</a:t>
            </a:r>
          </a:p>
        </p:txBody>
      </p:sp>
      <p:sp>
        <p:nvSpPr>
          <p:cNvPr id="11" name="Rectangle 3"/>
          <p:cNvSpPr>
            <a:spLocks noGrp="1" noChangeArrowheads="1"/>
          </p:cNvSpPr>
          <p:nvPr>
            <p:ph type="subTitle" idx="1" hasCustomPrompt="1"/>
          </p:nvPr>
        </p:nvSpPr>
        <p:spPr>
          <a:xfrm>
            <a:off x="1845052" y="3489853"/>
            <a:ext cx="6762618" cy="783087"/>
          </a:xfrm>
          <a:prstGeom prst="rect">
            <a:avLst/>
          </a:prstGeom>
          <a:ln>
            <a:noFill/>
          </a:ln>
        </p:spPr>
        <p:txBody>
          <a:bodyPr lIns="0" tIns="0" rIns="0" bIns="0"/>
          <a:lstStyle>
            <a:lvl1pPr marL="0" indent="0" algn="l">
              <a:buFont typeface="Wingdings" pitchFamily="2" charset="2"/>
              <a:buNone/>
              <a:defRPr sz="1500" b="1" i="0" baseline="0" smtClean="0">
                <a:solidFill>
                  <a:schemeClr val="bg1"/>
                </a:solidFill>
                <a:latin typeface="Avenir LT Std 65 Medium" panose="020B0503020203020204" pitchFamily="34" charset="77"/>
                <a:cs typeface="Avenir LT Std 65 Medium" panose="020B0503020203020204" pitchFamily="34" charset="77"/>
              </a:defRPr>
            </a:lvl1pPr>
          </a:lstStyle>
          <a:p>
            <a:r>
              <a:rPr lang="de-DE" dirty="0"/>
              <a:t>Formatvorlage des Untertitelmasters</a:t>
            </a:r>
            <a:br>
              <a:rPr lang="de-DE" dirty="0"/>
            </a:br>
            <a:r>
              <a:rPr lang="de-DE" dirty="0"/>
              <a:t>durch Klicken bearbeiten</a:t>
            </a:r>
          </a:p>
        </p:txBody>
      </p:sp>
      <p:pic>
        <p:nvPicPr>
          <p:cNvPr id="14" name="Grafik 13">
            <a:extLst>
              <a:ext uri="{FF2B5EF4-FFF2-40B4-BE49-F238E27FC236}">
                <a16:creationId xmlns:a16="http://schemas.microsoft.com/office/drawing/2014/main" id="{41CA6881-E0B2-BC42-9A96-D462FE036B8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7233" y="657857"/>
            <a:ext cx="1526813" cy="997200"/>
          </a:xfrm>
          <a:prstGeom prst="rect">
            <a:avLst/>
          </a:prstGeom>
        </p:spPr>
      </p:pic>
    </p:spTree>
    <p:extLst>
      <p:ext uri="{BB962C8B-B14F-4D97-AF65-F5344CB8AC3E}">
        <p14:creationId xmlns:p14="http://schemas.microsoft.com/office/powerpoint/2010/main" val="171407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seite – schwarz">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5A09FB9E-CCB3-584F-9A3C-45A57B019F48}"/>
              </a:ext>
            </a:extLst>
          </p:cNvPr>
          <p:cNvSpPr/>
          <p:nvPr userDrawn="1"/>
        </p:nvSpPr>
        <p:spPr>
          <a:xfrm rot="16200000">
            <a:off x="2000250" y="-2000254"/>
            <a:ext cx="5143503" cy="914400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Inhaltsplatzhalter 6">
            <a:extLst>
              <a:ext uri="{FF2B5EF4-FFF2-40B4-BE49-F238E27FC236}">
                <a16:creationId xmlns:a16="http://schemas.microsoft.com/office/drawing/2014/main" id="{35F5D84B-9601-6041-92E8-4277164C8824}"/>
              </a:ext>
            </a:extLst>
          </p:cNvPr>
          <p:cNvSpPr>
            <a:spLocks noGrp="1"/>
          </p:cNvSpPr>
          <p:nvPr>
            <p:ph sz="quarter" idx="13"/>
          </p:nvPr>
        </p:nvSpPr>
        <p:spPr>
          <a:xfrm>
            <a:off x="540000" y="1215000"/>
            <a:ext cx="8233858" cy="3510390"/>
          </a:xfrm>
          <a:prstGeom prst="rect">
            <a:avLst/>
          </a:prstGeom>
        </p:spPr>
        <p:txBody>
          <a:bodyPr lIns="0" tIns="0" rIns="0" bIns="0"/>
          <a:lstStyle>
            <a:lvl1pPr marL="128538" indent="-128538" algn="l">
              <a:spcBef>
                <a:spcPts val="300"/>
              </a:spcBef>
              <a:buClr>
                <a:srgbClr val="5A646E"/>
              </a:buClr>
              <a:buSzPct val="110000"/>
              <a:buFont typeface="Lucida Grande"/>
              <a:buChar char="»"/>
              <a:defRPr sz="1000" b="0" i="0">
                <a:solidFill>
                  <a:schemeClr val="bg1"/>
                </a:solidFill>
                <a:latin typeface="Avenir LT Std 55 Roman" panose="020B0503020203020204" pitchFamily="34" charset="77"/>
              </a:defRPr>
            </a:lvl1pPr>
            <a:lvl2pPr marL="278501" indent="-107116" algn="l">
              <a:spcBef>
                <a:spcPts val="300"/>
              </a:spcBef>
              <a:buClr>
                <a:srgbClr val="5A646E"/>
              </a:buClr>
              <a:buFont typeface="Wingdings" charset="2"/>
              <a:buChar char="§"/>
              <a:defRPr sz="1000" b="0" i="0">
                <a:solidFill>
                  <a:schemeClr val="bg1"/>
                </a:solidFill>
                <a:latin typeface="Avenir LT Std 55 Roman" panose="020B0503020203020204" pitchFamily="34" charset="77"/>
              </a:defRPr>
            </a:lvl2pPr>
            <a:lvl3pPr algn="l">
              <a:spcBef>
                <a:spcPts val="300"/>
              </a:spcBef>
              <a:buClr>
                <a:srgbClr val="5A646E"/>
              </a:buClr>
              <a:defRPr sz="1000" b="0" i="0">
                <a:solidFill>
                  <a:schemeClr val="bg1"/>
                </a:solidFill>
                <a:latin typeface="Avenir LT Std 55 Roman" panose="020B0503020203020204" pitchFamily="34" charset="77"/>
              </a:defRPr>
            </a:lvl3pPr>
            <a:lvl4pPr marL="599847" indent="-85692" algn="l">
              <a:spcBef>
                <a:spcPts val="300"/>
              </a:spcBef>
              <a:buClr>
                <a:srgbClr val="5A646E"/>
              </a:buClr>
              <a:buFont typeface="Symbol" charset="2"/>
              <a:buChar char="-"/>
              <a:defRPr sz="1000" b="0" i="0">
                <a:solidFill>
                  <a:schemeClr val="bg1"/>
                </a:solidFill>
                <a:latin typeface="Avenir LT Std 55 Roman" panose="020B0503020203020204" pitchFamily="34" charset="77"/>
              </a:defRPr>
            </a:lvl4pPr>
            <a:lvl5pPr marL="771232" indent="-85692" algn="l">
              <a:spcBef>
                <a:spcPts val="300"/>
              </a:spcBef>
              <a:buClr>
                <a:srgbClr val="5A646E"/>
              </a:buClr>
              <a:buFont typeface="Symbol" charset="2"/>
              <a:buChar char="-"/>
              <a:defRPr sz="1000" b="0" i="0">
                <a:solidFill>
                  <a:schemeClr val="bg1"/>
                </a:solidFill>
                <a:latin typeface="Avenir LT Std 55 Roman" panose="020B0503020203020204" pitchFamily="34" charset="77"/>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chemeClr val="bg1">
                    <a:lumMod val="50000"/>
                  </a:schemeClr>
                </a:solidFill>
                <a:latin typeface="Avenir LT Std 55 Roman" panose="020B0503020203020204" pitchFamily="34" charset="77"/>
              </a:defRPr>
            </a:lvl1pPr>
          </a:lstStyle>
          <a:p>
            <a:fld id="{062264FA-5897-E448-9104-19C45CE6974D}" type="slidenum">
              <a:rPr lang="de-DE" smtClean="0"/>
              <a:pPr/>
              <a:t>‹Nr.›</a:t>
            </a:fld>
            <a:endParaRPr lang="de-DE" dirty="0"/>
          </a:p>
        </p:txBody>
      </p:sp>
      <p:sp>
        <p:nvSpPr>
          <p:cNvPr id="16" name="Titel 1">
            <a:extLst>
              <a:ext uri="{FF2B5EF4-FFF2-40B4-BE49-F238E27FC236}">
                <a16:creationId xmlns:a16="http://schemas.microsoft.com/office/drawing/2014/main" id="{ACA4110B-6FD0-1C45-A7F4-81C2DFDC957C}"/>
              </a:ext>
            </a:extLst>
          </p:cNvPr>
          <p:cNvSpPr>
            <a:spLocks noGrp="1"/>
          </p:cNvSpPr>
          <p:nvPr>
            <p:ph type="title" hasCustomPrompt="1"/>
          </p:nvPr>
        </p:nvSpPr>
        <p:spPr>
          <a:xfrm>
            <a:off x="540000" y="593386"/>
            <a:ext cx="6911688" cy="357534"/>
          </a:xfrm>
          <a:prstGeom prst="rect">
            <a:avLst/>
          </a:prstGeom>
        </p:spPr>
        <p:txBody>
          <a:bodyPr lIns="0" tIns="0" rIns="0" bIns="0"/>
          <a:lstStyle>
            <a:lvl1pPr algn="l">
              <a:defRPr sz="1900" b="1" i="0">
                <a:solidFill>
                  <a:schemeClr val="bg1"/>
                </a:solidFill>
                <a:latin typeface="Avenir LT Std 65 Medium" panose="020B0503020203020204" pitchFamily="34" charset="77"/>
                <a:cs typeface="Avenir LT Std 65 Medium" panose="020B0503020203020204" pitchFamily="34" charset="77"/>
              </a:defRPr>
            </a:lvl1pPr>
          </a:lstStyle>
          <a:p>
            <a:r>
              <a:rPr lang="de-DE" dirty="0"/>
              <a:t>Titelmasterformat durch klicken bearbeiten</a:t>
            </a:r>
          </a:p>
        </p:txBody>
      </p:sp>
      <p:sp>
        <p:nvSpPr>
          <p:cNvPr id="19" name="Fußzeilenplatzhalter 6">
            <a:extLst>
              <a:ext uri="{FF2B5EF4-FFF2-40B4-BE49-F238E27FC236}">
                <a16:creationId xmlns:a16="http://schemas.microsoft.com/office/drawing/2014/main" id="{639162C0-DE77-6944-BE3E-7B59B30D32D4}"/>
              </a:ext>
            </a:extLst>
          </p:cNvPr>
          <p:cNvSpPr txBox="1">
            <a:spLocks/>
          </p:cNvSpPr>
          <p:nvPr userDrawn="1"/>
        </p:nvSpPr>
        <p:spPr>
          <a:xfrm>
            <a:off x="540000" y="177667"/>
            <a:ext cx="1288800" cy="184666"/>
          </a:xfrm>
          <a:prstGeom prst="rect">
            <a:avLst/>
          </a:prstGeom>
          <a:solidFill>
            <a:srgbClr val="606A73"/>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Die M&amp;P Gruppe stellt sich vor.</a:t>
            </a:r>
          </a:p>
        </p:txBody>
      </p:sp>
    </p:spTree>
    <p:extLst>
      <p:ext uri="{BB962C8B-B14F-4D97-AF65-F5344CB8AC3E}">
        <p14:creationId xmlns:p14="http://schemas.microsoft.com/office/powerpoint/2010/main" val="195046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folie schwarz">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93B90E4-391E-0146-B838-7A607697E4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657"/>
            <a:ext cx="9168429" cy="5153157"/>
          </a:xfrm>
          <a:prstGeom prst="rect">
            <a:avLst/>
          </a:prstGeom>
        </p:spPr>
      </p:pic>
      <p:sp>
        <p:nvSpPr>
          <p:cNvPr id="4" name="Titel 14"/>
          <p:cNvSpPr>
            <a:spLocks noGrp="1"/>
          </p:cNvSpPr>
          <p:nvPr>
            <p:ph type="title" hasCustomPrompt="1"/>
          </p:nvPr>
        </p:nvSpPr>
        <p:spPr>
          <a:xfrm>
            <a:off x="540000" y="1903682"/>
            <a:ext cx="7437669" cy="999111"/>
          </a:xfrm>
          <a:prstGeom prst="rect">
            <a:avLst/>
          </a:prstGeom>
          <a:noFill/>
        </p:spPr>
        <p:txBody>
          <a:bodyPr lIns="0" tIns="0" rIns="0" bIns="0">
            <a:normAutofit/>
          </a:bodyPr>
          <a:lstStyle>
            <a:lvl1pPr algn="l">
              <a:lnSpc>
                <a:spcPts val="2999"/>
              </a:lnSpc>
              <a:defRPr sz="3000" b="0" i="0">
                <a:solidFill>
                  <a:schemeClr val="bg1"/>
                </a:solidFill>
                <a:latin typeface="Avenir LT Std 35 Light" panose="020B0402020203020204" pitchFamily="34" charset="77"/>
                <a:cs typeface="Avenir LT Std 35 Light" panose="020B0402020203020204" pitchFamily="34" charset="77"/>
              </a:defRPr>
            </a:lvl1pPr>
          </a:lstStyle>
          <a:p>
            <a:r>
              <a:rPr lang="de-DE" dirty="0"/>
              <a:t>Titelmasterformat</a:t>
            </a:r>
            <a:br>
              <a:rPr lang="de-DE" dirty="0"/>
            </a:br>
            <a:r>
              <a:rPr lang="de-DE" dirty="0"/>
              <a:t>durch klicken bearbeiten</a:t>
            </a:r>
          </a:p>
        </p:txBody>
      </p:sp>
      <p:sp>
        <p:nvSpPr>
          <p:cNvPr id="5" name="Rectangle 3"/>
          <p:cNvSpPr>
            <a:spLocks noGrp="1" noChangeArrowheads="1"/>
          </p:cNvSpPr>
          <p:nvPr>
            <p:ph type="subTitle" idx="1" hasCustomPrompt="1"/>
          </p:nvPr>
        </p:nvSpPr>
        <p:spPr>
          <a:xfrm>
            <a:off x="540000" y="2909217"/>
            <a:ext cx="8202721" cy="783087"/>
          </a:xfrm>
          <a:prstGeom prst="rect">
            <a:avLst/>
          </a:prstGeom>
          <a:ln>
            <a:noFill/>
          </a:ln>
        </p:spPr>
        <p:txBody>
          <a:bodyPr lIns="0" tIns="0" rIns="0" bIns="0"/>
          <a:lstStyle>
            <a:lvl1pPr marL="0" indent="0" algn="l">
              <a:buFont typeface="Wingdings" pitchFamily="2" charset="2"/>
              <a:buNone/>
              <a:defRPr sz="1500" b="0" i="0" baseline="0" smtClean="0">
                <a:solidFill>
                  <a:srgbClr val="FFFFFF"/>
                </a:solidFill>
                <a:latin typeface="Avenir LT Std 55 Roman" panose="020B0503020203020204" pitchFamily="34" charset="77"/>
                <a:cs typeface="Avenir LT Std 55 Roman" panose="020B0503020203020204" pitchFamily="34" charset="77"/>
              </a:defRPr>
            </a:lvl1pPr>
          </a:lstStyle>
          <a:p>
            <a:r>
              <a:rPr lang="de-DE" dirty="0"/>
              <a:t>Formatvorlage des Untertitelmasters</a:t>
            </a:r>
            <a:br>
              <a:rPr lang="de-DE" dirty="0"/>
            </a:br>
            <a:r>
              <a:rPr lang="de-DE" dirty="0"/>
              <a:t>durch klicken bearbeiten</a:t>
            </a:r>
          </a:p>
        </p:txBody>
      </p:sp>
      <p:sp>
        <p:nvSpPr>
          <p:cNvPr id="8" name="Foliennummernplatzhalter 5">
            <a:extLst>
              <a:ext uri="{FF2B5EF4-FFF2-40B4-BE49-F238E27FC236}">
                <a16:creationId xmlns:a16="http://schemas.microsoft.com/office/drawing/2014/main" id="{9027CE6B-AECF-4A3B-86D6-0B99F0401321}"/>
              </a:ext>
            </a:extLst>
          </p:cNvPr>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rgbClr val="606A73"/>
                </a:solidFill>
                <a:latin typeface="Avenir LT Std 55 Roman" panose="020B0503020203020204" pitchFamily="34" charset="77"/>
              </a:defRPr>
            </a:lvl1pPr>
          </a:lstStyle>
          <a:p>
            <a:fld id="{062264FA-5897-E448-9104-19C45CE6974D}" type="slidenum">
              <a:rPr lang="de-DE" smtClean="0"/>
              <a:pPr/>
              <a:t>‹Nr.›</a:t>
            </a:fld>
            <a:endParaRPr lang="de-DE"/>
          </a:p>
        </p:txBody>
      </p:sp>
    </p:spTree>
    <p:extLst>
      <p:ext uri="{BB962C8B-B14F-4D97-AF65-F5344CB8AC3E}">
        <p14:creationId xmlns:p14="http://schemas.microsoft.com/office/powerpoint/2010/main" val="197376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folie weiß">
    <p:spTree>
      <p:nvGrpSpPr>
        <p:cNvPr id="1" name=""/>
        <p:cNvGrpSpPr/>
        <p:nvPr/>
      </p:nvGrpSpPr>
      <p:grpSpPr>
        <a:xfrm>
          <a:off x="0" y="0"/>
          <a:ext cx="0" cy="0"/>
          <a:chOff x="0" y="0"/>
          <a:chExt cx="0" cy="0"/>
        </a:xfrm>
      </p:grpSpPr>
      <p:sp>
        <p:nvSpPr>
          <p:cNvPr id="4" name="Titel 14"/>
          <p:cNvSpPr>
            <a:spLocks noGrp="1"/>
          </p:cNvSpPr>
          <p:nvPr>
            <p:ph type="title" hasCustomPrompt="1"/>
          </p:nvPr>
        </p:nvSpPr>
        <p:spPr>
          <a:xfrm>
            <a:off x="540000" y="1903682"/>
            <a:ext cx="7437669" cy="999111"/>
          </a:xfrm>
          <a:prstGeom prst="rect">
            <a:avLst/>
          </a:prstGeom>
          <a:noFill/>
        </p:spPr>
        <p:txBody>
          <a:bodyPr lIns="0" tIns="0" rIns="0" bIns="0">
            <a:normAutofit/>
          </a:bodyPr>
          <a:lstStyle>
            <a:lvl1pPr algn="l">
              <a:lnSpc>
                <a:spcPts val="2999"/>
              </a:lnSpc>
              <a:defRPr sz="3000" b="1" i="0">
                <a:solidFill>
                  <a:schemeClr val="tx1"/>
                </a:solidFill>
                <a:latin typeface="Avenir LT Std 65 Medium" panose="020B0503020203020204" pitchFamily="34" charset="77"/>
                <a:cs typeface="Avenir LT Std 65 Medium" panose="020B0503020203020204" pitchFamily="34" charset="77"/>
              </a:defRPr>
            </a:lvl1pPr>
          </a:lstStyle>
          <a:p>
            <a:r>
              <a:rPr lang="de-DE" dirty="0"/>
              <a:t>TITELMASTERFORMAT</a:t>
            </a:r>
            <a:br>
              <a:rPr lang="de-DE" dirty="0"/>
            </a:br>
            <a:r>
              <a:rPr lang="de-DE" dirty="0"/>
              <a:t>DURCH KLICKEN BEARBEITEN</a:t>
            </a:r>
          </a:p>
        </p:txBody>
      </p:sp>
      <p:sp>
        <p:nvSpPr>
          <p:cNvPr id="5" name="Rectangle 3"/>
          <p:cNvSpPr>
            <a:spLocks noGrp="1" noChangeArrowheads="1"/>
          </p:cNvSpPr>
          <p:nvPr>
            <p:ph type="subTitle" idx="1" hasCustomPrompt="1"/>
          </p:nvPr>
        </p:nvSpPr>
        <p:spPr>
          <a:xfrm>
            <a:off x="540000" y="2909217"/>
            <a:ext cx="8202721" cy="783087"/>
          </a:xfrm>
          <a:prstGeom prst="rect">
            <a:avLst/>
          </a:prstGeom>
          <a:ln>
            <a:noFill/>
          </a:ln>
        </p:spPr>
        <p:txBody>
          <a:bodyPr lIns="0" tIns="0" rIns="0" bIns="0"/>
          <a:lstStyle>
            <a:lvl1pPr marL="0" indent="0" algn="l">
              <a:buFont typeface="Wingdings" pitchFamily="2" charset="2"/>
              <a:buNone/>
              <a:defRPr sz="1500" b="0" i="0" baseline="0" smtClean="0">
                <a:solidFill>
                  <a:schemeClr val="tx1"/>
                </a:solidFill>
                <a:latin typeface="Avenir LT Std 55 Roman" panose="020B0503020203020204" pitchFamily="34" charset="77"/>
                <a:cs typeface="Avenir LT Std 55 Roman" panose="020B0503020203020204" pitchFamily="34" charset="77"/>
              </a:defRPr>
            </a:lvl1pPr>
          </a:lstStyle>
          <a:p>
            <a:r>
              <a:rPr lang="de-DE" dirty="0"/>
              <a:t>Formatvorlage des Untertitelmasters</a:t>
            </a:r>
            <a:br>
              <a:rPr lang="de-DE" dirty="0"/>
            </a:br>
            <a:r>
              <a:rPr lang="de-DE" dirty="0"/>
              <a:t>durch klicken bearbeiten</a:t>
            </a:r>
          </a:p>
        </p:txBody>
      </p:sp>
      <p:sp>
        <p:nvSpPr>
          <p:cNvPr id="8" name="Foliennummernplatzhalter 5">
            <a:extLst>
              <a:ext uri="{FF2B5EF4-FFF2-40B4-BE49-F238E27FC236}">
                <a16:creationId xmlns:a16="http://schemas.microsoft.com/office/drawing/2014/main" id="{9027CE6B-AECF-4A3B-86D6-0B99F0401321}"/>
              </a:ext>
            </a:extLst>
          </p:cNvPr>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chemeClr val="tx1"/>
                </a:solidFill>
                <a:latin typeface="Avenir LT Std 55 Roman" panose="020B0503020203020204" pitchFamily="34" charset="77"/>
              </a:defRPr>
            </a:lvl1pPr>
          </a:lstStyle>
          <a:p>
            <a:fld id="{062264FA-5897-E448-9104-19C45CE6974D}" type="slidenum">
              <a:rPr lang="de-DE" smtClean="0"/>
              <a:pPr/>
              <a:t>‹Nr.›</a:t>
            </a:fld>
            <a:endParaRPr lang="de-DE" dirty="0"/>
          </a:p>
        </p:txBody>
      </p:sp>
    </p:spTree>
    <p:extLst>
      <p:ext uri="{BB962C8B-B14F-4D97-AF65-F5344CB8AC3E}">
        <p14:creationId xmlns:p14="http://schemas.microsoft.com/office/powerpoint/2010/main" val="283058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folie schwarz">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AFCF64E3-3CFC-FC41-8890-82C5C1CE857E}"/>
              </a:ext>
            </a:extLst>
          </p:cNvPr>
          <p:cNvSpPr/>
          <p:nvPr userDrawn="1"/>
        </p:nvSpPr>
        <p:spPr>
          <a:xfrm>
            <a:off x="-1" y="0"/>
            <a:ext cx="9144001" cy="5143500"/>
          </a:xfrm>
          <a:prstGeom prst="rect">
            <a:avLst/>
          </a:prstGeom>
          <a:solidFill>
            <a:srgbClr val="000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itel 2">
            <a:extLst>
              <a:ext uri="{FF2B5EF4-FFF2-40B4-BE49-F238E27FC236}">
                <a16:creationId xmlns:a16="http://schemas.microsoft.com/office/drawing/2014/main" id="{27A2428C-7E41-9B4A-AB3D-DDA77EA6D7C4}"/>
              </a:ext>
            </a:extLst>
          </p:cNvPr>
          <p:cNvSpPr>
            <a:spLocks noGrp="1"/>
          </p:cNvSpPr>
          <p:nvPr>
            <p:ph type="title" hasCustomPrompt="1"/>
          </p:nvPr>
        </p:nvSpPr>
        <p:spPr>
          <a:xfrm>
            <a:off x="540000" y="900000"/>
            <a:ext cx="2497840" cy="720000"/>
          </a:xfrm>
          <a:prstGeom prst="rect">
            <a:avLst/>
          </a:prstGeom>
        </p:spPr>
        <p:txBody>
          <a:bodyPr lIns="0" tIns="0" rIns="0" bIns="0"/>
          <a:lstStyle>
            <a:lvl1pPr algn="l">
              <a:defRPr/>
            </a:lvl1pPr>
          </a:lstStyle>
          <a:p>
            <a:pPr>
              <a:lnSpc>
                <a:spcPts val="3000"/>
              </a:lnSpc>
            </a:pPr>
            <a:r>
              <a:rPr lang="de-DE" sz="2800" b="0" dirty="0">
                <a:solidFill>
                  <a:schemeClr val="bg1"/>
                </a:solidFill>
                <a:latin typeface="Avenir LT Std 35 Light" panose="020B0402020203020204" pitchFamily="34" charset="77"/>
              </a:rPr>
              <a:t>Vielen Dank</a:t>
            </a:r>
            <a:endParaRPr lang="de-DE" sz="900" dirty="0">
              <a:solidFill>
                <a:schemeClr val="bg1"/>
              </a:solidFill>
            </a:endParaRPr>
          </a:p>
        </p:txBody>
      </p:sp>
      <p:sp>
        <p:nvSpPr>
          <p:cNvPr id="3"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rgbClr val="606A73"/>
                </a:solidFill>
                <a:latin typeface="Avenir LT Std 55 Roman" panose="020B0503020203020204" pitchFamily="34" charset="77"/>
              </a:defRPr>
            </a:lvl1pPr>
          </a:lstStyle>
          <a:p>
            <a:fld id="{062264FA-5897-E448-9104-19C45CE6974D}" type="slidenum">
              <a:rPr lang="de-DE" smtClean="0"/>
              <a:pPr/>
              <a:t>‹Nr.›</a:t>
            </a:fld>
            <a:endParaRPr lang="de-DE"/>
          </a:p>
        </p:txBody>
      </p:sp>
      <p:sp>
        <p:nvSpPr>
          <p:cNvPr id="19" name="Rechteck 18">
            <a:extLst>
              <a:ext uri="{FF2B5EF4-FFF2-40B4-BE49-F238E27FC236}">
                <a16:creationId xmlns:a16="http://schemas.microsoft.com/office/drawing/2014/main" id="{F6395C9C-2975-FF41-9068-0B5044138D6E}"/>
              </a:ext>
            </a:extLst>
          </p:cNvPr>
          <p:cNvSpPr>
            <a:spLocks noChangeArrowheads="1"/>
          </p:cNvSpPr>
          <p:nvPr userDrawn="1"/>
        </p:nvSpPr>
        <p:spPr bwMode="auto">
          <a:xfrm>
            <a:off x="1630604" y="4458296"/>
            <a:ext cx="7293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700" b="0" i="0" dirty="0">
                <a:solidFill>
                  <a:srgbClr val="606A73"/>
                </a:solidFill>
                <a:latin typeface="Avenir LT Std 55 Roman" panose="020B0503020203020204" pitchFamily="34" charset="77"/>
              </a:rPr>
              <a:t>Sämtliche dargestellten Inhalte sind urheberrechtlich geschützt. Alle Rechte liegen bei der M&amp;P Gruppe, </a:t>
            </a:r>
            <a:r>
              <a:rPr lang="de-DE" altLang="de-DE" sz="700" b="0" i="0" dirty="0" err="1">
                <a:solidFill>
                  <a:srgbClr val="606A73"/>
                </a:solidFill>
                <a:latin typeface="Avenir LT Std 55 Roman" panose="020B0503020203020204" pitchFamily="34" charset="77"/>
              </a:rPr>
              <a:t>Gablonzstraße</a:t>
            </a:r>
            <a:r>
              <a:rPr lang="de-DE" altLang="de-DE" sz="700" b="0" i="0" dirty="0">
                <a:solidFill>
                  <a:srgbClr val="606A73"/>
                </a:solidFill>
                <a:latin typeface="Avenir LT Std 55 Roman" panose="020B0503020203020204" pitchFamily="34" charset="77"/>
              </a:rPr>
              <a:t> 2-4, 38114 Braunschweig.</a:t>
            </a:r>
            <a:br>
              <a:rPr lang="de-DE" altLang="de-DE" sz="700" b="0" i="0" dirty="0">
                <a:solidFill>
                  <a:srgbClr val="606A73"/>
                </a:solidFill>
                <a:latin typeface="Avenir LT Std 55 Roman" panose="020B0503020203020204" pitchFamily="34" charset="77"/>
              </a:rPr>
            </a:br>
            <a:r>
              <a:rPr lang="de-DE" altLang="de-DE" sz="700" b="0" i="0" dirty="0">
                <a:solidFill>
                  <a:srgbClr val="606A73"/>
                </a:solidFill>
                <a:latin typeface="Avenir LT Std 55 Roman" panose="020B0503020203020204" pitchFamily="34" charset="77"/>
              </a:rPr>
              <a:t>Weitergabe, Vervielfältigung oder Vorführung, ganz oder auch auszugsweise ist nur mit ausdrücklicher schriftlicher Genehmigung des Urhebers gestattet.</a:t>
            </a:r>
          </a:p>
        </p:txBody>
      </p:sp>
      <p:sp>
        <p:nvSpPr>
          <p:cNvPr id="11" name="Textfeld 10">
            <a:extLst>
              <a:ext uri="{FF2B5EF4-FFF2-40B4-BE49-F238E27FC236}">
                <a16:creationId xmlns:a16="http://schemas.microsoft.com/office/drawing/2014/main" id="{625E501D-3255-3C4A-93E3-35D9BD18380E}"/>
              </a:ext>
            </a:extLst>
          </p:cNvPr>
          <p:cNvSpPr txBox="1"/>
          <p:nvPr userDrawn="1"/>
        </p:nvSpPr>
        <p:spPr>
          <a:xfrm>
            <a:off x="540000" y="3206379"/>
            <a:ext cx="3979596" cy="1068113"/>
          </a:xfrm>
          <a:prstGeom prst="rect">
            <a:avLst/>
          </a:prstGeom>
          <a:noFill/>
        </p:spPr>
        <p:txBody>
          <a:bodyPr wrap="square" lIns="0" tIns="0" rIns="0" bIns="0" rtlCol="0" anchor="b">
            <a:spAutoFit/>
          </a:bodyPr>
          <a:lstStyle/>
          <a:p>
            <a:pPr marL="0" indent="0">
              <a:lnSpc>
                <a:spcPts val="1200"/>
              </a:lnSpc>
              <a:spcBef>
                <a:spcPts val="0"/>
              </a:spcBef>
              <a:buNone/>
            </a:pPr>
            <a:r>
              <a:rPr lang="de-DE" sz="900" b="0" i="0" dirty="0">
                <a:solidFill>
                  <a:schemeClr val="bg1"/>
                </a:solidFill>
                <a:latin typeface="Avenir LT Std 55 Roman" panose="020B0503020203020204" pitchFamily="34" charset="77"/>
              </a:rPr>
              <a:t>M&amp;P Gruppe</a:t>
            </a:r>
          </a:p>
          <a:p>
            <a:pPr marL="0" indent="0">
              <a:lnSpc>
                <a:spcPts val="1200"/>
              </a:lnSpc>
              <a:spcBef>
                <a:spcPts val="0"/>
              </a:spcBef>
              <a:buNone/>
            </a:pPr>
            <a:r>
              <a:rPr lang="de-DE" sz="900" b="0" i="0" dirty="0" err="1">
                <a:solidFill>
                  <a:schemeClr val="bg1"/>
                </a:solidFill>
                <a:latin typeface="Avenir LT Std 55 Roman" panose="020B0503020203020204" pitchFamily="34" charset="77"/>
              </a:rPr>
              <a:t>Gablonzstraße</a:t>
            </a:r>
            <a:r>
              <a:rPr lang="de-DE" sz="900" b="0" i="0" dirty="0">
                <a:solidFill>
                  <a:schemeClr val="bg1"/>
                </a:solidFill>
                <a:latin typeface="Avenir LT Std 55 Roman" panose="020B0503020203020204" pitchFamily="34" charset="77"/>
              </a:rPr>
              <a:t> 2-4</a:t>
            </a:r>
            <a:br>
              <a:rPr lang="de-DE" sz="900" b="0" i="0" dirty="0">
                <a:solidFill>
                  <a:schemeClr val="bg1"/>
                </a:solidFill>
                <a:latin typeface="Avenir LT Std 55 Roman" panose="020B0503020203020204" pitchFamily="34" charset="77"/>
              </a:rPr>
            </a:br>
            <a:r>
              <a:rPr lang="de-DE" sz="900" b="0" i="0" dirty="0">
                <a:solidFill>
                  <a:schemeClr val="bg1"/>
                </a:solidFill>
                <a:latin typeface="Avenir LT Std 55 Roman" panose="020B0503020203020204" pitchFamily="34" charset="77"/>
              </a:rPr>
              <a:t>38114 Braunschweig</a:t>
            </a:r>
          </a:p>
          <a:p>
            <a:pPr marL="0" indent="0">
              <a:lnSpc>
                <a:spcPts val="1200"/>
              </a:lnSpc>
              <a:spcBef>
                <a:spcPts val="0"/>
              </a:spcBef>
              <a:buNone/>
            </a:pPr>
            <a:endParaRPr lang="de-DE" sz="900" b="0" i="0" dirty="0">
              <a:solidFill>
                <a:schemeClr val="bg1"/>
              </a:solidFill>
              <a:latin typeface="Avenir LT Std 55 Roman" panose="020B0503020203020204" pitchFamily="34" charset="77"/>
            </a:endParaRPr>
          </a:p>
          <a:p>
            <a:pPr marL="0" indent="0">
              <a:lnSpc>
                <a:spcPts val="1200"/>
              </a:lnSpc>
              <a:spcBef>
                <a:spcPts val="0"/>
              </a:spcBef>
              <a:buNone/>
            </a:pPr>
            <a:r>
              <a:rPr lang="de-DE" sz="900" b="0" i="0" dirty="0">
                <a:solidFill>
                  <a:schemeClr val="bg1"/>
                </a:solidFill>
                <a:latin typeface="Avenir LT Std 55 Roman" panose="020B0503020203020204" pitchFamily="34" charset="77"/>
              </a:rPr>
              <a:t>Office: +49 531 25602 0</a:t>
            </a:r>
            <a:br>
              <a:rPr lang="de-DE" sz="900" b="0" i="0" dirty="0">
                <a:solidFill>
                  <a:schemeClr val="bg1"/>
                </a:solidFill>
                <a:latin typeface="Avenir LT Std 55 Roman" panose="020B0503020203020204" pitchFamily="34" charset="77"/>
              </a:rPr>
            </a:br>
            <a:r>
              <a:rPr lang="de-DE" sz="900" b="0" i="0" dirty="0">
                <a:solidFill>
                  <a:schemeClr val="bg1"/>
                </a:solidFill>
                <a:latin typeface="Avenir LT Std 55 Roman" panose="020B0503020203020204" pitchFamily="34" charset="77"/>
              </a:rPr>
              <a:t>Mail:	 </a:t>
            </a:r>
            <a:r>
              <a:rPr lang="de-DE" sz="900" b="0" i="0" dirty="0">
                <a:solidFill>
                  <a:srgbClr val="606A73"/>
                </a:solidFill>
                <a:latin typeface="Avenir LT Std 55 Roman" panose="020B0503020203020204" pitchFamily="34" charset="77"/>
                <a:hlinkClick r:id="rId2">
                  <a:extLst>
                    <a:ext uri="{A12FA001-AC4F-418D-AE19-62706E023703}">
                      <ahyp:hlinkClr xmlns:ahyp="http://schemas.microsoft.com/office/drawing/2018/hyperlinkcolor" val="tx"/>
                    </a:ext>
                  </a:extLst>
                </a:hlinkClick>
              </a:rPr>
              <a:t>info@mp-gruppe.de</a:t>
            </a:r>
            <a:endParaRPr lang="de-DE" sz="900" b="0" i="0" dirty="0">
              <a:solidFill>
                <a:srgbClr val="606A73"/>
              </a:solidFill>
              <a:latin typeface="Avenir LT Std 55 Roman" panose="020B0503020203020204" pitchFamily="34" charset="77"/>
            </a:endParaRPr>
          </a:p>
          <a:p>
            <a:pPr marL="0" indent="0">
              <a:lnSpc>
                <a:spcPts val="1200"/>
              </a:lnSpc>
              <a:spcBef>
                <a:spcPts val="0"/>
              </a:spcBef>
              <a:buNone/>
            </a:pPr>
            <a:r>
              <a:rPr lang="de-DE" sz="900" b="0" i="0" dirty="0">
                <a:solidFill>
                  <a:schemeClr val="bg1"/>
                </a:solidFill>
                <a:latin typeface="Avenir LT Std 55 Roman" panose="020B0503020203020204" pitchFamily="34" charset="77"/>
              </a:rPr>
              <a:t>Web:	 </a:t>
            </a:r>
            <a:r>
              <a:rPr lang="de-DE" sz="900" b="0" i="0" dirty="0">
                <a:solidFill>
                  <a:srgbClr val="606A73"/>
                </a:solidFill>
                <a:latin typeface="Avenir LT Std 55 Roman" panose="020B0503020203020204" pitchFamily="34" charset="77"/>
                <a:hlinkClick r:id="rId3">
                  <a:extLst>
                    <a:ext uri="{A12FA001-AC4F-418D-AE19-62706E023703}">
                      <ahyp:hlinkClr xmlns:ahyp="http://schemas.microsoft.com/office/drawing/2018/hyperlinkcolor" val="tx"/>
                    </a:ext>
                  </a:extLst>
                </a:hlinkClick>
              </a:rPr>
              <a:t>www.mp-gruppe.de</a:t>
            </a:r>
            <a:endParaRPr lang="sv-SE" sz="900" b="0" i="0" dirty="0">
              <a:solidFill>
                <a:srgbClr val="606A73"/>
              </a:solidFill>
              <a:latin typeface="Avenir LT Std 55 Roman" panose="020B0503020203020204" pitchFamily="34" charset="77"/>
            </a:endParaRPr>
          </a:p>
        </p:txBody>
      </p:sp>
      <p:sp>
        <p:nvSpPr>
          <p:cNvPr id="8" name="Fußzeilenplatzhalter 6">
            <a:extLst>
              <a:ext uri="{FF2B5EF4-FFF2-40B4-BE49-F238E27FC236}">
                <a16:creationId xmlns:a16="http://schemas.microsoft.com/office/drawing/2014/main" id="{BC236744-43E3-1746-9EC1-580E3ED57A5F}"/>
              </a:ext>
            </a:extLst>
          </p:cNvPr>
          <p:cNvSpPr txBox="1">
            <a:spLocks/>
          </p:cNvSpPr>
          <p:nvPr userDrawn="1"/>
        </p:nvSpPr>
        <p:spPr>
          <a:xfrm>
            <a:off x="540000" y="177667"/>
            <a:ext cx="1288800" cy="184666"/>
          </a:xfrm>
          <a:prstGeom prst="rect">
            <a:avLst/>
          </a:prstGeom>
          <a:solidFill>
            <a:srgbClr val="606A73"/>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Die M&amp;P Gruppe stellt sich vor.</a:t>
            </a:r>
          </a:p>
        </p:txBody>
      </p:sp>
      <p:sp>
        <p:nvSpPr>
          <p:cNvPr id="4" name="Textfeld 3">
            <a:extLst>
              <a:ext uri="{FF2B5EF4-FFF2-40B4-BE49-F238E27FC236}">
                <a16:creationId xmlns:a16="http://schemas.microsoft.com/office/drawing/2014/main" id="{EBDA18D8-3B99-1879-C619-8D2EE3F25D2A}"/>
              </a:ext>
            </a:extLst>
          </p:cNvPr>
          <p:cNvSpPr txBox="1"/>
          <p:nvPr userDrawn="1"/>
        </p:nvSpPr>
        <p:spPr>
          <a:xfrm>
            <a:off x="539999" y="4458296"/>
            <a:ext cx="1027543" cy="200055"/>
          </a:xfrm>
          <a:prstGeom prst="rect">
            <a:avLst/>
          </a:prstGeom>
          <a:noFill/>
        </p:spPr>
        <p:txBody>
          <a:bodyPr wrap="square" lIns="0">
            <a:spAutoFit/>
          </a:bodyPr>
          <a:lstStyle/>
          <a:p>
            <a:r>
              <a:rPr lang="de-DE" altLang="de-DE" sz="700" b="0" i="0" dirty="0">
                <a:solidFill>
                  <a:srgbClr val="606A73"/>
                </a:solidFill>
                <a:latin typeface="Avenir LT Std 55 Roman" panose="020B0503020203020204" pitchFamily="34" charset="77"/>
              </a:rPr>
              <a:t>© 2024 M&amp;P Gruppe</a:t>
            </a:r>
            <a:endParaRPr lang="de-DE"/>
          </a:p>
        </p:txBody>
      </p:sp>
    </p:spTree>
    <p:extLst>
      <p:ext uri="{BB962C8B-B14F-4D97-AF65-F5344CB8AC3E}">
        <p14:creationId xmlns:p14="http://schemas.microsoft.com/office/powerpoint/2010/main" val="306939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folie weiß">
    <p:spTree>
      <p:nvGrpSpPr>
        <p:cNvPr id="1" name=""/>
        <p:cNvGrpSpPr/>
        <p:nvPr/>
      </p:nvGrpSpPr>
      <p:grpSpPr>
        <a:xfrm>
          <a:off x="0" y="0"/>
          <a:ext cx="0" cy="0"/>
          <a:chOff x="0" y="0"/>
          <a:chExt cx="0" cy="0"/>
        </a:xfrm>
      </p:grpSpPr>
      <p:sp>
        <p:nvSpPr>
          <p:cNvPr id="3"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latin typeface="Avenir LT Std 55 Roman" panose="020B0503020203020204" pitchFamily="34" charset="77"/>
              </a:defRPr>
            </a:lvl1pPr>
          </a:lstStyle>
          <a:p>
            <a:fld id="{062264FA-5897-E448-9104-19C45CE6974D}" type="slidenum">
              <a:rPr lang="de-DE" smtClean="0"/>
              <a:pPr/>
              <a:t>‹Nr.›</a:t>
            </a:fld>
            <a:endParaRPr lang="de-DE"/>
          </a:p>
        </p:txBody>
      </p:sp>
      <p:sp>
        <p:nvSpPr>
          <p:cNvPr id="16" name="Rechteck 15">
            <a:extLst>
              <a:ext uri="{FF2B5EF4-FFF2-40B4-BE49-F238E27FC236}">
                <a16:creationId xmlns:a16="http://schemas.microsoft.com/office/drawing/2014/main" id="{5614677C-4BDD-4208-8FC2-73C498E8263A}"/>
              </a:ext>
            </a:extLst>
          </p:cNvPr>
          <p:cNvSpPr>
            <a:spLocks noChangeArrowheads="1"/>
          </p:cNvSpPr>
          <p:nvPr userDrawn="1"/>
        </p:nvSpPr>
        <p:spPr bwMode="auto">
          <a:xfrm>
            <a:off x="1711896" y="1633538"/>
            <a:ext cx="5216493" cy="380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1875" b="1" i="0" dirty="0">
                <a:latin typeface="Avenir LT Std 65 Medium" panose="020B0503020203020204" pitchFamily="34" charset="77"/>
              </a:rPr>
              <a:t>VIELEN DANK FÜR IHRE AUFMERKSAMKEIT.</a:t>
            </a:r>
          </a:p>
        </p:txBody>
      </p:sp>
      <p:sp>
        <p:nvSpPr>
          <p:cNvPr id="6" name="Textfeld 5">
            <a:extLst>
              <a:ext uri="{FF2B5EF4-FFF2-40B4-BE49-F238E27FC236}">
                <a16:creationId xmlns:a16="http://schemas.microsoft.com/office/drawing/2014/main" id="{E4D61674-D9E0-9A47-9F37-AEF19FD3DB79}"/>
              </a:ext>
            </a:extLst>
          </p:cNvPr>
          <p:cNvSpPr txBox="1"/>
          <p:nvPr userDrawn="1"/>
        </p:nvSpPr>
        <p:spPr>
          <a:xfrm>
            <a:off x="540000" y="3206379"/>
            <a:ext cx="3979596" cy="1068113"/>
          </a:xfrm>
          <a:prstGeom prst="rect">
            <a:avLst/>
          </a:prstGeom>
          <a:noFill/>
        </p:spPr>
        <p:txBody>
          <a:bodyPr wrap="square" lIns="0" tIns="0" rIns="0" bIns="0" rtlCol="0" anchor="b">
            <a:spAutoFit/>
          </a:bodyPr>
          <a:lstStyle/>
          <a:p>
            <a:pPr marL="0" indent="0">
              <a:lnSpc>
                <a:spcPts val="1200"/>
              </a:lnSpc>
              <a:spcBef>
                <a:spcPts val="0"/>
              </a:spcBef>
              <a:buNone/>
            </a:pPr>
            <a:r>
              <a:rPr lang="de-DE" sz="900" b="0" i="0" dirty="0">
                <a:solidFill>
                  <a:schemeClr val="tx1"/>
                </a:solidFill>
                <a:latin typeface="Avenir LT Std 55 Roman" panose="020B0503020203020204" pitchFamily="34" charset="77"/>
              </a:rPr>
              <a:t>M&amp;P Gruppe</a:t>
            </a:r>
          </a:p>
          <a:p>
            <a:pPr marL="0" indent="0">
              <a:lnSpc>
                <a:spcPts val="1200"/>
              </a:lnSpc>
              <a:spcBef>
                <a:spcPts val="0"/>
              </a:spcBef>
              <a:buNone/>
            </a:pPr>
            <a:r>
              <a:rPr lang="de-DE" sz="900" b="0" i="0" dirty="0" err="1">
                <a:solidFill>
                  <a:schemeClr val="tx1"/>
                </a:solidFill>
                <a:latin typeface="Avenir LT Std 55 Roman" panose="020B0503020203020204" pitchFamily="34" charset="77"/>
              </a:rPr>
              <a:t>Gablonzstraße</a:t>
            </a:r>
            <a:r>
              <a:rPr lang="de-DE" sz="900" b="0" i="0" dirty="0">
                <a:solidFill>
                  <a:schemeClr val="tx1"/>
                </a:solidFill>
                <a:latin typeface="Avenir LT Std 55 Roman" panose="020B0503020203020204" pitchFamily="34" charset="77"/>
              </a:rPr>
              <a:t> 2-4</a:t>
            </a:r>
            <a:br>
              <a:rPr lang="de-DE" sz="900" b="0" i="0" dirty="0">
                <a:solidFill>
                  <a:schemeClr val="tx1"/>
                </a:solidFill>
                <a:latin typeface="Avenir LT Std 55 Roman" panose="020B0503020203020204" pitchFamily="34" charset="77"/>
              </a:rPr>
            </a:br>
            <a:r>
              <a:rPr lang="de-DE" sz="900" b="0" i="0" dirty="0">
                <a:solidFill>
                  <a:schemeClr val="tx1"/>
                </a:solidFill>
                <a:latin typeface="Avenir LT Std 55 Roman" panose="020B0503020203020204" pitchFamily="34" charset="77"/>
              </a:rPr>
              <a:t>38114 Braunschweig</a:t>
            </a:r>
          </a:p>
          <a:p>
            <a:pPr marL="0" indent="0">
              <a:lnSpc>
                <a:spcPts val="1200"/>
              </a:lnSpc>
              <a:spcBef>
                <a:spcPts val="0"/>
              </a:spcBef>
              <a:buNone/>
            </a:pPr>
            <a:endParaRPr lang="de-DE" sz="900" b="0" i="0" dirty="0">
              <a:solidFill>
                <a:schemeClr val="tx1"/>
              </a:solidFill>
              <a:latin typeface="Avenir LT Std 55 Roman" panose="020B0503020203020204" pitchFamily="34" charset="77"/>
            </a:endParaRPr>
          </a:p>
          <a:p>
            <a:pPr marL="0" indent="0">
              <a:lnSpc>
                <a:spcPts val="1200"/>
              </a:lnSpc>
              <a:spcBef>
                <a:spcPts val="0"/>
              </a:spcBef>
              <a:buNone/>
            </a:pPr>
            <a:r>
              <a:rPr lang="de-DE" sz="900" b="0" i="0" dirty="0">
                <a:solidFill>
                  <a:schemeClr val="tx1"/>
                </a:solidFill>
                <a:latin typeface="Avenir LT Std 55 Roman" panose="020B0503020203020204" pitchFamily="34" charset="77"/>
              </a:rPr>
              <a:t>Office: +49 531 25602 0</a:t>
            </a:r>
            <a:br>
              <a:rPr lang="de-DE" sz="900" b="0" i="0" dirty="0">
                <a:solidFill>
                  <a:schemeClr val="bg1"/>
                </a:solidFill>
                <a:latin typeface="Avenir LT Std 55 Roman" panose="020B0503020203020204" pitchFamily="34" charset="77"/>
              </a:rPr>
            </a:br>
            <a:r>
              <a:rPr lang="de-DE" sz="900" b="0" i="0" dirty="0">
                <a:solidFill>
                  <a:schemeClr val="tx1"/>
                </a:solidFill>
                <a:latin typeface="Avenir LT Std 55 Roman" panose="020B0503020203020204" pitchFamily="34" charset="77"/>
              </a:rPr>
              <a:t>Mail:</a:t>
            </a:r>
            <a:r>
              <a:rPr lang="de-DE" sz="900" b="0" i="0" dirty="0">
                <a:solidFill>
                  <a:schemeClr val="bg1"/>
                </a:solidFill>
                <a:latin typeface="Avenir LT Std 55 Roman" panose="020B0503020203020204" pitchFamily="34" charset="77"/>
              </a:rPr>
              <a:t>	 </a:t>
            </a:r>
            <a:r>
              <a:rPr lang="de-DE" sz="900" b="0" i="0" dirty="0">
                <a:solidFill>
                  <a:srgbClr val="606A73"/>
                </a:solidFill>
                <a:latin typeface="Avenir LT Std 55 Roman" panose="020B0503020203020204" pitchFamily="34" charset="77"/>
                <a:hlinkClick r:id="rId2">
                  <a:extLst>
                    <a:ext uri="{A12FA001-AC4F-418D-AE19-62706E023703}">
                      <ahyp:hlinkClr xmlns:ahyp="http://schemas.microsoft.com/office/drawing/2018/hyperlinkcolor" val="tx"/>
                    </a:ext>
                  </a:extLst>
                </a:hlinkClick>
              </a:rPr>
              <a:t>info@mp-gruppe.de</a:t>
            </a:r>
            <a:endParaRPr lang="de-DE" sz="900" b="0" i="0" dirty="0">
              <a:solidFill>
                <a:srgbClr val="606A73"/>
              </a:solidFill>
              <a:latin typeface="Avenir LT Std 55 Roman" panose="020B0503020203020204" pitchFamily="34" charset="77"/>
            </a:endParaRPr>
          </a:p>
          <a:p>
            <a:pPr marL="0" indent="0">
              <a:lnSpc>
                <a:spcPts val="1200"/>
              </a:lnSpc>
              <a:spcBef>
                <a:spcPts val="0"/>
              </a:spcBef>
              <a:buNone/>
            </a:pPr>
            <a:r>
              <a:rPr lang="de-DE" sz="900" b="0" i="0" dirty="0">
                <a:solidFill>
                  <a:schemeClr val="tx1"/>
                </a:solidFill>
                <a:latin typeface="Avenir LT Std 55 Roman" panose="020B0503020203020204" pitchFamily="34" charset="77"/>
              </a:rPr>
              <a:t>Web:</a:t>
            </a:r>
            <a:r>
              <a:rPr lang="de-DE" sz="900" b="0" i="0" dirty="0">
                <a:solidFill>
                  <a:schemeClr val="bg1"/>
                </a:solidFill>
                <a:latin typeface="Avenir LT Std 55 Roman" panose="020B0503020203020204" pitchFamily="34" charset="77"/>
              </a:rPr>
              <a:t>	 </a:t>
            </a:r>
            <a:r>
              <a:rPr lang="de-DE" sz="900" b="0" i="0" dirty="0">
                <a:solidFill>
                  <a:srgbClr val="606A73"/>
                </a:solidFill>
                <a:latin typeface="Avenir LT Std 55 Roman" panose="020B0503020203020204" pitchFamily="34" charset="77"/>
                <a:hlinkClick r:id="rId3">
                  <a:extLst>
                    <a:ext uri="{A12FA001-AC4F-418D-AE19-62706E023703}">
                      <ahyp:hlinkClr xmlns:ahyp="http://schemas.microsoft.com/office/drawing/2018/hyperlinkcolor" val="tx"/>
                    </a:ext>
                  </a:extLst>
                </a:hlinkClick>
              </a:rPr>
              <a:t>www.mp-gruppe.de</a:t>
            </a:r>
            <a:endParaRPr lang="sv-SE" sz="900" b="0" i="0" dirty="0">
              <a:solidFill>
                <a:srgbClr val="606A73"/>
              </a:solidFill>
              <a:latin typeface="Avenir LT Std 55 Roman" panose="020B0503020203020204" pitchFamily="34" charset="77"/>
            </a:endParaRPr>
          </a:p>
        </p:txBody>
      </p:sp>
      <p:sp>
        <p:nvSpPr>
          <p:cNvPr id="2" name="Rechteck 1">
            <a:extLst>
              <a:ext uri="{FF2B5EF4-FFF2-40B4-BE49-F238E27FC236}">
                <a16:creationId xmlns:a16="http://schemas.microsoft.com/office/drawing/2014/main" id="{0FC089F5-BE90-7682-13BE-08F3F6B3CCF5}"/>
              </a:ext>
            </a:extLst>
          </p:cNvPr>
          <p:cNvSpPr>
            <a:spLocks noChangeArrowheads="1"/>
          </p:cNvSpPr>
          <p:nvPr userDrawn="1"/>
        </p:nvSpPr>
        <p:spPr bwMode="auto">
          <a:xfrm>
            <a:off x="1630604" y="4458296"/>
            <a:ext cx="7293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700" b="0" i="0" dirty="0">
                <a:solidFill>
                  <a:srgbClr val="606A73"/>
                </a:solidFill>
                <a:latin typeface="Avenir LT Std 55 Roman" panose="020B0503020203020204" pitchFamily="34" charset="77"/>
              </a:rPr>
              <a:t>Sämtliche dargestellten Inhalte sind urheberrechtlich geschützt. Alle Rechte liegen bei der M&amp;P Gruppe, </a:t>
            </a:r>
            <a:r>
              <a:rPr lang="de-DE" altLang="de-DE" sz="700" b="0" i="0" dirty="0" err="1">
                <a:solidFill>
                  <a:srgbClr val="606A73"/>
                </a:solidFill>
                <a:latin typeface="Avenir LT Std 55 Roman" panose="020B0503020203020204" pitchFamily="34" charset="77"/>
              </a:rPr>
              <a:t>Gablonzstraße</a:t>
            </a:r>
            <a:r>
              <a:rPr lang="de-DE" altLang="de-DE" sz="700" b="0" i="0" dirty="0">
                <a:solidFill>
                  <a:srgbClr val="606A73"/>
                </a:solidFill>
                <a:latin typeface="Avenir LT Std 55 Roman" panose="020B0503020203020204" pitchFamily="34" charset="77"/>
              </a:rPr>
              <a:t> 2-4, 38114 Braunschweig.</a:t>
            </a:r>
            <a:br>
              <a:rPr lang="de-DE" altLang="de-DE" sz="700" b="0" i="0" dirty="0">
                <a:solidFill>
                  <a:srgbClr val="606A73"/>
                </a:solidFill>
                <a:latin typeface="Avenir LT Std 55 Roman" panose="020B0503020203020204" pitchFamily="34" charset="77"/>
              </a:rPr>
            </a:br>
            <a:r>
              <a:rPr lang="de-DE" altLang="de-DE" sz="700" b="0" i="0" dirty="0">
                <a:solidFill>
                  <a:srgbClr val="606A73"/>
                </a:solidFill>
                <a:latin typeface="Avenir LT Std 55 Roman" panose="020B0503020203020204" pitchFamily="34" charset="77"/>
              </a:rPr>
              <a:t>Weitergabe, Vervielfältigung oder Vorführung, ganz oder auch auszugsweise ist nur mit ausdrücklicher schriftlicher Genehmigung des Urhebers gestattet.</a:t>
            </a:r>
          </a:p>
        </p:txBody>
      </p:sp>
      <p:sp>
        <p:nvSpPr>
          <p:cNvPr id="4" name="Textfeld 3">
            <a:extLst>
              <a:ext uri="{FF2B5EF4-FFF2-40B4-BE49-F238E27FC236}">
                <a16:creationId xmlns:a16="http://schemas.microsoft.com/office/drawing/2014/main" id="{708CCC5B-4D25-9706-B9FC-6F900A636B7B}"/>
              </a:ext>
            </a:extLst>
          </p:cNvPr>
          <p:cNvSpPr txBox="1"/>
          <p:nvPr userDrawn="1"/>
        </p:nvSpPr>
        <p:spPr>
          <a:xfrm>
            <a:off x="539999" y="4458296"/>
            <a:ext cx="1027543" cy="200055"/>
          </a:xfrm>
          <a:prstGeom prst="rect">
            <a:avLst/>
          </a:prstGeom>
          <a:noFill/>
        </p:spPr>
        <p:txBody>
          <a:bodyPr wrap="square" lIns="0">
            <a:spAutoFit/>
          </a:bodyPr>
          <a:lstStyle/>
          <a:p>
            <a:r>
              <a:rPr lang="de-DE" altLang="de-DE" sz="700" b="0" i="0" dirty="0">
                <a:solidFill>
                  <a:srgbClr val="606A73"/>
                </a:solidFill>
                <a:latin typeface="Avenir LT Std 55 Roman" panose="020B0503020203020204" pitchFamily="34" charset="77"/>
              </a:rPr>
              <a:t>© 2024 M&amp;P Gruppe</a:t>
            </a:r>
            <a:endParaRPr lang="de-DE"/>
          </a:p>
        </p:txBody>
      </p:sp>
    </p:spTree>
    <p:extLst>
      <p:ext uri="{BB962C8B-B14F-4D97-AF65-F5344CB8AC3E}">
        <p14:creationId xmlns:p14="http://schemas.microsoft.com/office/powerpoint/2010/main" val="3789193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62225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2" r:id="rId3"/>
    <p:sldLayoutId id="2147483674" r:id="rId4"/>
    <p:sldLayoutId id="2147483668" r:id="rId5"/>
    <p:sldLayoutId id="2147483670" r:id="rId6"/>
  </p:sldLayoutIdLst>
  <p:hf hdr="0"/>
  <p:txStyles>
    <p:titleStyle>
      <a:lvl1pPr algn="ctr" defTabSz="171384" rtl="0" eaLnBrk="1" latinLnBrk="0" hangingPunct="1">
        <a:spcBef>
          <a:spcPct val="0"/>
        </a:spcBef>
        <a:buNone/>
        <a:defRPr sz="1600" kern="1200">
          <a:solidFill>
            <a:schemeClr val="tx1"/>
          </a:solidFill>
          <a:latin typeface="+mj-lt"/>
          <a:ea typeface="+mj-ea"/>
          <a:cs typeface="+mj-cs"/>
        </a:defRPr>
      </a:lvl1pPr>
    </p:titleStyle>
    <p:body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p:bodyStyle>
    <p:other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10.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15.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96.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95.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jpe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D845B26-D298-2349-B08F-A2D1BA659801}"/>
              </a:ext>
            </a:extLst>
          </p:cNvPr>
          <p:cNvSpPr/>
          <p:nvPr/>
        </p:nvSpPr>
        <p:spPr>
          <a:xfrm>
            <a:off x="496560" y="1678336"/>
            <a:ext cx="6933695" cy="3699989"/>
          </a:xfrm>
          <a:prstGeom prst="ellipse">
            <a:avLst/>
          </a:prstGeom>
          <a:solidFill>
            <a:schemeClr val="tx1">
              <a:alpha val="20000"/>
            </a:schemeClr>
          </a:solidFill>
          <a:ln>
            <a:noFill/>
          </a:ln>
          <a:effectLst>
            <a:outerShdw blurRad="40000" dist="23000" dir="5400000" rotWithShape="0">
              <a:srgbClr val="000000">
                <a:alpha val="35000"/>
              </a:srgbClr>
            </a:outerShdw>
            <a:softEdge rad="647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itel 14"/>
          <p:cNvSpPr>
            <a:spLocks noGrp="1"/>
          </p:cNvSpPr>
          <p:nvPr>
            <p:ph type="title"/>
          </p:nvPr>
        </p:nvSpPr>
        <p:spPr>
          <a:xfrm>
            <a:off x="1845052" y="2989212"/>
            <a:ext cx="6124904" cy="1078238"/>
          </a:xfrm>
          <a:prstGeom prst="rect">
            <a:avLst/>
          </a:prstGeom>
          <a:noFill/>
          <a:effectLst>
            <a:outerShdw blurRad="50800" dist="38100" dir="2700000" algn="tl" rotWithShape="0">
              <a:prstClr val="black">
                <a:alpha val="40000"/>
              </a:prstClr>
            </a:outerShdw>
          </a:effectLst>
        </p:spPr>
        <p:txBody>
          <a:bodyPr lIns="0" tIns="0" rIns="0" bIns="0">
            <a:normAutofit/>
          </a:bodyPr>
          <a:lstStyle>
            <a:lvl1pPr algn="l">
              <a:lnSpc>
                <a:spcPts val="8000"/>
              </a:lnSpc>
              <a:defRPr sz="8000" b="1" i="0">
                <a:solidFill>
                  <a:schemeClr val="bg1"/>
                </a:solidFill>
                <a:latin typeface="Avenir LT Std 65 Medium"/>
                <a:cs typeface="Avenir LT Std 65 Medium"/>
              </a:defRPr>
            </a:lvl1pPr>
          </a:lstStyle>
          <a:p>
            <a:pPr>
              <a:lnSpc>
                <a:spcPts val="3749"/>
              </a:lnSpc>
            </a:pPr>
            <a:r>
              <a:rPr lang="de-DE" sz="4000" b="0" dirty="0">
                <a:latin typeface="Avenir LT Std 35 Light" panose="020B0402020203020204" pitchFamily="34" charset="77"/>
              </a:rPr>
              <a:t>Projekte, Lösungen, Partnerschaften</a:t>
            </a:r>
          </a:p>
        </p:txBody>
      </p:sp>
      <p:sp>
        <p:nvSpPr>
          <p:cNvPr id="7" name="Rectangle 3"/>
          <p:cNvSpPr>
            <a:spLocks noGrp="1" noChangeArrowheads="1"/>
          </p:cNvSpPr>
          <p:nvPr>
            <p:ph type="subTitle" idx="4294967295"/>
          </p:nvPr>
        </p:nvSpPr>
        <p:spPr>
          <a:xfrm>
            <a:off x="1845052" y="4094453"/>
            <a:ext cx="6762618" cy="783087"/>
          </a:xfrm>
          <a:prstGeom prst="rect">
            <a:avLst/>
          </a:prstGeom>
          <a:ln>
            <a:noFill/>
          </a:ln>
          <a:effectLst>
            <a:outerShdw blurRad="50800" dist="12700" dir="2700000" algn="tl" rotWithShape="0">
              <a:prstClr val="black">
                <a:alpha val="40000"/>
              </a:prstClr>
            </a:outerShdw>
          </a:effectLst>
        </p:spPr>
        <p:txBody>
          <a:bodyPr lIns="0" tIns="0" rIns="0" bIns="0"/>
          <a:lstStyle>
            <a:lvl1pPr marL="0" indent="0" algn="l">
              <a:buFont typeface="Wingdings" pitchFamily="2" charset="2"/>
              <a:buNone/>
              <a:defRPr sz="4000" baseline="0" smtClean="0">
                <a:solidFill>
                  <a:srgbClr val="FFFFFF"/>
                </a:solidFill>
                <a:latin typeface="Avenir LT Std 55 Roman"/>
                <a:cs typeface="Avenir LT Std 55 Roman"/>
              </a:defRPr>
            </a:lvl1pPr>
          </a:lstStyle>
          <a:p>
            <a:r>
              <a:rPr lang="de-DE" sz="1800" b="1" dirty="0">
                <a:solidFill>
                  <a:schemeClr val="bg1"/>
                </a:solidFill>
                <a:latin typeface="Avenir LT Std 55 Roman" panose="020B0503020203020204" pitchFamily="34" charset="0"/>
              </a:rPr>
              <a:t>Die M&amp;P Gruppe stellt sich vor.</a:t>
            </a:r>
          </a:p>
        </p:txBody>
      </p:sp>
      <p:sp>
        <p:nvSpPr>
          <p:cNvPr id="5" name="Fußzeilenplatzhalter 6">
            <a:extLst>
              <a:ext uri="{FF2B5EF4-FFF2-40B4-BE49-F238E27FC236}">
                <a16:creationId xmlns:a16="http://schemas.microsoft.com/office/drawing/2014/main" id="{209E91BC-B5C5-9B4A-A0D3-47358B1BB51C}"/>
              </a:ext>
            </a:extLst>
          </p:cNvPr>
          <p:cNvSpPr txBox="1">
            <a:spLocks/>
          </p:cNvSpPr>
          <p:nvPr/>
        </p:nvSpPr>
        <p:spPr>
          <a:xfrm>
            <a:off x="1845052" y="4869656"/>
            <a:ext cx="1290035" cy="273844"/>
          </a:xfrm>
          <a:prstGeom prst="rect">
            <a:avLst/>
          </a:prstGeom>
        </p:spPr>
        <p:txBody>
          <a:bodyPr lIns="0"/>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r>
              <a:rPr lang="de-DE" dirty="0">
                <a:solidFill>
                  <a:srgbClr val="FFFFFF"/>
                </a:solidFill>
                <a:latin typeface="Avenir LT Std 55 Roman" panose="020B0503020203020204" pitchFamily="34" charset="77"/>
              </a:rPr>
              <a:t>09/2024</a:t>
            </a:r>
          </a:p>
        </p:txBody>
      </p:sp>
    </p:spTree>
    <p:extLst>
      <p:ext uri="{BB962C8B-B14F-4D97-AF65-F5344CB8AC3E}">
        <p14:creationId xmlns:p14="http://schemas.microsoft.com/office/powerpoint/2010/main" val="63262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descr="Ein Bild, das Kleidung, Person, Im Haus, Industrie enthält.&#10;&#10;Automatisch generierte Beschreibung">
            <a:extLst>
              <a:ext uri="{FF2B5EF4-FFF2-40B4-BE49-F238E27FC236}">
                <a16:creationId xmlns:a16="http://schemas.microsoft.com/office/drawing/2014/main" id="{49FC54C5-0901-57E7-728D-7112942EBD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10</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69" y="1022612"/>
            <a:ext cx="4027269" cy="1096091"/>
          </a:xfrm>
          <a:prstGeom prst="rect">
            <a:avLst/>
          </a:prstGeom>
        </p:spPr>
        <p:txBody>
          <a:bodyPr/>
          <a:lstStyle/>
          <a:p>
            <a:pPr>
              <a:lnSpc>
                <a:spcPts val="2800"/>
              </a:lnSpc>
            </a:pPr>
            <a:r>
              <a:rPr lang="de-DE" sz="2500" b="0" dirty="0">
                <a:solidFill>
                  <a:schemeClr val="bg1"/>
                </a:solidFill>
                <a:latin typeface="Avenir LT Std 35 Light" panose="020B0402020203020204" pitchFamily="34" charset="77"/>
              </a:rPr>
              <a:t>Mit digitaler</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Expertise zu </a:t>
            </a:r>
            <a:r>
              <a:rPr lang="de-DE" sz="2500" dirty="0">
                <a:solidFill>
                  <a:schemeClr val="accent1"/>
                </a:solidFill>
                <a:latin typeface="Avenir LT Std 55 Roman" panose="020B0503020203020204" pitchFamily="34" charset="77"/>
              </a:rPr>
              <a:t>innovativen</a:t>
            </a:r>
            <a:br>
              <a:rPr lang="de-DE" sz="2500" b="0" dirty="0">
                <a:solidFill>
                  <a:schemeClr val="bg1"/>
                </a:solidFill>
                <a:latin typeface="Avenir LT Std 35 Light" panose="020B0402020203020204" pitchFamily="34" charset="77"/>
              </a:rPr>
            </a:br>
            <a:r>
              <a:rPr lang="de-DE" sz="2500" dirty="0">
                <a:solidFill>
                  <a:schemeClr val="accent1"/>
                </a:solidFill>
                <a:latin typeface="Avenir LT Std 55 Roman" panose="020B0503020203020204" pitchFamily="34" charset="77"/>
              </a:rPr>
              <a:t>Infrastrukturen</a:t>
            </a: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Ob Neubau oder Sanierung, Energieoptimierung oder inter-nationales Großprojekt: Die Ingenieure von M&amp;P bieten ein komplettes Leistungsspektrum als technischer Generalplaner in allen Leistungsphasen der HOAI. Unsere Lösungskompetenz kommt aus einer Hand und ist auf die Zukunft ausgerichtet. Gebäude von morgen bauen auf smarte Weiterentwicklung. In der Immobilien- und Baubranche ist M&amp;P State of the Art: Wir begleiten Bau-vorhaben vom Projektstart bis zur Betriebsphase mit umfassendem technischem Know-how, modernsten IT-Tools und modellbasierten Planungsmethoden nach BIM (Building Information Modeling). Unsere digitalisierte Planungskompetenz hebt die Prozesseffizienz in jedem Projektabschnitt auf das nächste Level und macht Fortschritt sofort sichtbar. Lifecycle Engineering in einer neuen Dimension.</a:t>
            </a: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1998" y="169159"/>
            <a:ext cx="846487" cy="216776"/>
          </a:xfrm>
          <a:prstGeom prst="rect">
            <a:avLst/>
          </a:prstGeom>
          <a:solidFill>
            <a:schemeClr val="accent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ENGINEERING</a:t>
            </a:r>
          </a:p>
        </p:txBody>
      </p:sp>
      <p:sp>
        <p:nvSpPr>
          <p:cNvPr id="6" name="Inhaltsplatzhalter 12">
            <a:extLst>
              <a:ext uri="{FF2B5EF4-FFF2-40B4-BE49-F238E27FC236}">
                <a16:creationId xmlns:a16="http://schemas.microsoft.com/office/drawing/2014/main" id="{AD7A53E2-9414-4CB9-B1F0-FA7521F0AE3E}"/>
              </a:ext>
            </a:extLst>
          </p:cNvPr>
          <p:cNvSpPr txBox="1">
            <a:spLocks/>
          </p:cNvSpPr>
          <p:nvPr/>
        </p:nvSpPr>
        <p:spPr>
          <a:xfrm>
            <a:off x="365744" y="3294600"/>
            <a:ext cx="107411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Font typeface="Lucida Grande"/>
              <a:buNone/>
            </a:pPr>
            <a:r>
              <a:rPr lang="de-DE" sz="700" dirty="0">
                <a:latin typeface="Avenir LT Std 45 Book" panose="020B0502020203020204" pitchFamily="34" charset="77"/>
              </a:rPr>
              <a:t>TGA-Generalplanung</a:t>
            </a:r>
          </a:p>
        </p:txBody>
      </p:sp>
      <p:sp>
        <p:nvSpPr>
          <p:cNvPr id="7" name="Inhaltsplatzhalter 12">
            <a:extLst>
              <a:ext uri="{FF2B5EF4-FFF2-40B4-BE49-F238E27FC236}">
                <a16:creationId xmlns:a16="http://schemas.microsoft.com/office/drawing/2014/main" id="{7E9B2D5C-E63D-11B7-863A-6806E6DC4164}"/>
              </a:ext>
            </a:extLst>
          </p:cNvPr>
          <p:cNvSpPr txBox="1">
            <a:spLocks/>
          </p:cNvSpPr>
          <p:nvPr/>
        </p:nvSpPr>
        <p:spPr>
          <a:xfrm>
            <a:off x="365744" y="3546412"/>
            <a:ext cx="11334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&amp; Digitales Planen</a:t>
            </a:r>
          </a:p>
        </p:txBody>
      </p:sp>
      <p:sp>
        <p:nvSpPr>
          <p:cNvPr id="8" name="Inhaltsplatzhalter 12">
            <a:extLst>
              <a:ext uri="{FF2B5EF4-FFF2-40B4-BE49-F238E27FC236}">
                <a16:creationId xmlns:a16="http://schemas.microsoft.com/office/drawing/2014/main" id="{55547486-F887-E05A-07DC-59C51E65260D}"/>
              </a:ext>
            </a:extLst>
          </p:cNvPr>
          <p:cNvSpPr txBox="1">
            <a:spLocks/>
          </p:cNvSpPr>
          <p:nvPr/>
        </p:nvSpPr>
        <p:spPr>
          <a:xfrm>
            <a:off x="365744" y="3798224"/>
            <a:ext cx="124403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Lean Projektmanagement</a:t>
            </a:r>
          </a:p>
        </p:txBody>
      </p:sp>
      <p:sp>
        <p:nvSpPr>
          <p:cNvPr id="10" name="Inhaltsplatzhalter 12">
            <a:extLst>
              <a:ext uri="{FF2B5EF4-FFF2-40B4-BE49-F238E27FC236}">
                <a16:creationId xmlns:a16="http://schemas.microsoft.com/office/drawing/2014/main" id="{F9B233E9-BDFA-7D64-4D50-A287AE43B810}"/>
              </a:ext>
            </a:extLst>
          </p:cNvPr>
          <p:cNvSpPr txBox="1">
            <a:spLocks/>
          </p:cNvSpPr>
          <p:nvPr/>
        </p:nvSpPr>
        <p:spPr>
          <a:xfrm>
            <a:off x="365744" y="4050036"/>
            <a:ext cx="81923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Masterplanung</a:t>
            </a:r>
          </a:p>
        </p:txBody>
      </p:sp>
      <p:sp>
        <p:nvSpPr>
          <p:cNvPr id="11" name="Inhaltsplatzhalter 12">
            <a:extLst>
              <a:ext uri="{FF2B5EF4-FFF2-40B4-BE49-F238E27FC236}">
                <a16:creationId xmlns:a16="http://schemas.microsoft.com/office/drawing/2014/main" id="{86FE31AB-9878-F432-43F7-9D0804CDE8AC}"/>
              </a:ext>
            </a:extLst>
          </p:cNvPr>
          <p:cNvSpPr txBox="1">
            <a:spLocks/>
          </p:cNvSpPr>
          <p:nvPr/>
        </p:nvSpPr>
        <p:spPr>
          <a:xfrm>
            <a:off x="365744" y="4301848"/>
            <a:ext cx="113502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Green-Building-Design</a:t>
            </a:r>
          </a:p>
        </p:txBody>
      </p:sp>
      <p:sp>
        <p:nvSpPr>
          <p:cNvPr id="13" name="Inhaltsplatzhalter 12">
            <a:extLst>
              <a:ext uri="{FF2B5EF4-FFF2-40B4-BE49-F238E27FC236}">
                <a16:creationId xmlns:a16="http://schemas.microsoft.com/office/drawing/2014/main" id="{80F8687A-6D25-41C7-FBFC-7865EBDC00E7}"/>
              </a:ext>
            </a:extLst>
          </p:cNvPr>
          <p:cNvSpPr txBox="1">
            <a:spLocks/>
          </p:cNvSpPr>
          <p:nvPr/>
        </p:nvSpPr>
        <p:spPr>
          <a:xfrm>
            <a:off x="365744" y="4553659"/>
            <a:ext cx="9859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System­engineering</a:t>
            </a:r>
          </a:p>
        </p:txBody>
      </p:sp>
      <p:sp>
        <p:nvSpPr>
          <p:cNvPr id="14" name="Inhaltsplatzhalter 12">
            <a:extLst>
              <a:ext uri="{FF2B5EF4-FFF2-40B4-BE49-F238E27FC236}">
                <a16:creationId xmlns:a16="http://schemas.microsoft.com/office/drawing/2014/main" id="{9E4A14BF-F177-6BAA-B54F-F81AB38123CD}"/>
              </a:ext>
            </a:extLst>
          </p:cNvPr>
          <p:cNvSpPr txBox="1">
            <a:spLocks/>
          </p:cNvSpPr>
          <p:nvPr/>
        </p:nvSpPr>
        <p:spPr>
          <a:xfrm>
            <a:off x="1474453" y="3293287"/>
            <a:ext cx="156944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Sonderengineering &amp; Prototyping</a:t>
            </a:r>
          </a:p>
        </p:txBody>
      </p:sp>
      <p:sp>
        <p:nvSpPr>
          <p:cNvPr id="15" name="Inhaltsplatzhalter 12">
            <a:extLst>
              <a:ext uri="{FF2B5EF4-FFF2-40B4-BE49-F238E27FC236}">
                <a16:creationId xmlns:a16="http://schemas.microsoft.com/office/drawing/2014/main" id="{17156071-70CE-C3BB-1A69-92B1F642B8BB}"/>
              </a:ext>
            </a:extLst>
          </p:cNvPr>
          <p:cNvSpPr txBox="1">
            <a:spLocks/>
          </p:cNvSpPr>
          <p:nvPr/>
        </p:nvSpPr>
        <p:spPr>
          <a:xfrm>
            <a:off x="1533135" y="3546412"/>
            <a:ext cx="115586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Gebäudedigitalisierung</a:t>
            </a:r>
          </a:p>
        </p:txBody>
      </p:sp>
      <p:sp>
        <p:nvSpPr>
          <p:cNvPr id="17" name="Inhaltsplatzhalter 12">
            <a:extLst>
              <a:ext uri="{FF2B5EF4-FFF2-40B4-BE49-F238E27FC236}">
                <a16:creationId xmlns:a16="http://schemas.microsoft.com/office/drawing/2014/main" id="{079D13DF-369A-34C7-5CA5-538C442F28D6}"/>
              </a:ext>
            </a:extLst>
          </p:cNvPr>
          <p:cNvSpPr txBox="1">
            <a:spLocks/>
          </p:cNvSpPr>
          <p:nvPr/>
        </p:nvSpPr>
        <p:spPr>
          <a:xfrm>
            <a:off x="1219338" y="4050036"/>
            <a:ext cx="96350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Qualitäts­sicherung</a:t>
            </a:r>
          </a:p>
        </p:txBody>
      </p:sp>
      <p:sp>
        <p:nvSpPr>
          <p:cNvPr id="18" name="Inhaltsplatzhalter 12">
            <a:extLst>
              <a:ext uri="{FF2B5EF4-FFF2-40B4-BE49-F238E27FC236}">
                <a16:creationId xmlns:a16="http://schemas.microsoft.com/office/drawing/2014/main" id="{C148312E-F857-1020-8658-16C6188AB222}"/>
              </a:ext>
            </a:extLst>
          </p:cNvPr>
          <p:cNvSpPr txBox="1">
            <a:spLocks/>
          </p:cNvSpPr>
          <p:nvPr/>
        </p:nvSpPr>
        <p:spPr>
          <a:xfrm>
            <a:off x="1533493" y="4301848"/>
            <a:ext cx="136585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Commissioning &amp; Simulation</a:t>
            </a:r>
          </a:p>
        </p:txBody>
      </p:sp>
      <p:sp>
        <p:nvSpPr>
          <p:cNvPr id="19" name="Inhaltsplatzhalter 12">
            <a:extLst>
              <a:ext uri="{FF2B5EF4-FFF2-40B4-BE49-F238E27FC236}">
                <a16:creationId xmlns:a16="http://schemas.microsoft.com/office/drawing/2014/main" id="{9C1A30BC-EECE-59F7-C6CB-A787A61ED44A}"/>
              </a:ext>
            </a:extLst>
          </p:cNvPr>
          <p:cNvSpPr txBox="1">
            <a:spLocks/>
          </p:cNvSpPr>
          <p:nvPr/>
        </p:nvSpPr>
        <p:spPr>
          <a:xfrm>
            <a:off x="1640826" y="3798224"/>
            <a:ext cx="80160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Cyber Security</a:t>
            </a:r>
          </a:p>
        </p:txBody>
      </p:sp>
    </p:spTree>
    <p:extLst>
      <p:ext uri="{BB962C8B-B14F-4D97-AF65-F5344CB8AC3E}">
        <p14:creationId xmlns:p14="http://schemas.microsoft.com/office/powerpoint/2010/main" val="262952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54EE542-9CFF-9A20-45D2-05AC3536DC5E}"/>
              </a:ext>
            </a:extLst>
          </p:cNvPr>
          <p:cNvPicPr>
            <a:picLocks noChangeAspect="1"/>
          </p:cNvPicPr>
          <p:nvPr/>
        </p:nvPicPr>
        <p:blipFill rotWithShape="1">
          <a:blip r:embed="rId3"/>
          <a:srcRect l="19465" r="4577"/>
          <a:stretch/>
        </p:blipFill>
        <p:spPr>
          <a:xfrm>
            <a:off x="-1" y="0"/>
            <a:ext cx="6938873" cy="5143500"/>
          </a:xfrm>
          <a:prstGeom prst="rect">
            <a:avLst/>
          </a:prstGeom>
        </p:spPr>
      </p:pic>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11</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dirty="0">
                <a:solidFill>
                  <a:schemeClr val="bg2"/>
                </a:solidFill>
                <a:latin typeface="Avenir LT Std 55 Roman" panose="020B0503020203020204" pitchFamily="34" charset="77"/>
              </a:rPr>
              <a:t>Energie</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und </a:t>
            </a:r>
            <a:r>
              <a:rPr lang="de-DE" sz="2500" dirty="0">
                <a:solidFill>
                  <a:schemeClr val="bg2"/>
                </a:solidFill>
                <a:latin typeface="Avenir LT Std 55 Roman" panose="020B0503020203020204" pitchFamily="34" charset="77"/>
              </a:rPr>
              <a:t>Effizienz</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zusammendenken</a:t>
            </a:r>
            <a:endParaRPr lang="de-DE" sz="2500" dirty="0">
              <a:solidFill>
                <a:schemeClr val="accent1"/>
              </a:solidFill>
              <a:latin typeface="Avenir LT Std 55 Roman" panose="020B0503020203020204" pitchFamily="34" charset="77"/>
            </a:endParaRP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Die Transformation der Energiewirtschaft ist der Schlüssel für eine CO</a:t>
            </a:r>
            <a:r>
              <a:rPr lang="de-DE" sz="900" b="0" baseline="-25000" dirty="0">
                <a:solidFill>
                  <a:schemeClr val="bg1"/>
                </a:solidFill>
                <a:latin typeface="Avenir LT Std 45 Book" panose="020B0502020203020204" pitchFamily="34" charset="77"/>
              </a:rPr>
              <a:t>2</a:t>
            </a:r>
            <a:r>
              <a:rPr lang="de-DE" sz="900" b="0" dirty="0">
                <a:solidFill>
                  <a:schemeClr val="bg1"/>
                </a:solidFill>
                <a:latin typeface="Avenir LT Std 45 Book" panose="020B0502020203020204" pitchFamily="34" charset="77"/>
              </a:rPr>
              <a:t>-neutrale Zukunft. Neben der Energiewirtschaft selbst sind der Gebäudesektor und die Industrie wichtige Akteure der Energie-wende. In den weiterhin hohen Verbräuchen verstecken sich enorme Potenziale der Energieeffizienz, die M&amp;P voll ausschöpft – über den gesamten Lebenszyklus eines Gebäudes oder über Produktionsprozesse hinweg. Von datengetriebener Potenzial-analyse über maßgeschneiderte Optimierungskonzepte bis hin zu Energieeffizienzpartnerschaften: Wir unterstützen Sie effektiv bei der Umsetzung Ihrer Nachhaltigkeitsstrategie und auf dem Weg zur Klimaneutralität!</a:t>
            </a: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2000" y="177800"/>
            <a:ext cx="606037" cy="216776"/>
          </a:xfrm>
          <a:prstGeom prst="rect">
            <a:avLst/>
          </a:prstGeom>
          <a:solidFill>
            <a:schemeClr val="bg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ENERGIE</a:t>
            </a:r>
          </a:p>
        </p:txBody>
      </p:sp>
      <p:sp>
        <p:nvSpPr>
          <p:cNvPr id="20" name="Inhaltsplatzhalter 12">
            <a:extLst>
              <a:ext uri="{FF2B5EF4-FFF2-40B4-BE49-F238E27FC236}">
                <a16:creationId xmlns:a16="http://schemas.microsoft.com/office/drawing/2014/main" id="{F73B1C9D-50F0-80D4-352C-1FDCCEDB2827}"/>
              </a:ext>
            </a:extLst>
          </p:cNvPr>
          <p:cNvSpPr txBox="1">
            <a:spLocks/>
          </p:cNvSpPr>
          <p:nvPr/>
        </p:nvSpPr>
        <p:spPr>
          <a:xfrm>
            <a:off x="1631981" y="3292724"/>
            <a:ext cx="123441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Performance Engineering</a:t>
            </a:r>
          </a:p>
        </p:txBody>
      </p:sp>
      <p:sp>
        <p:nvSpPr>
          <p:cNvPr id="21" name="Inhaltsplatzhalter 12">
            <a:extLst>
              <a:ext uri="{FF2B5EF4-FFF2-40B4-BE49-F238E27FC236}">
                <a16:creationId xmlns:a16="http://schemas.microsoft.com/office/drawing/2014/main" id="{9C1FB0FD-87F1-7517-3038-122C9B79FC64}"/>
              </a:ext>
            </a:extLst>
          </p:cNvPr>
          <p:cNvSpPr txBox="1">
            <a:spLocks/>
          </p:cNvSpPr>
          <p:nvPr/>
        </p:nvSpPr>
        <p:spPr>
          <a:xfrm>
            <a:off x="797379" y="3546286"/>
            <a:ext cx="133379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360°-Energiepotenzialcheck</a:t>
            </a:r>
          </a:p>
        </p:txBody>
      </p:sp>
      <p:sp>
        <p:nvSpPr>
          <p:cNvPr id="24" name="Inhaltsplatzhalter 12">
            <a:extLst>
              <a:ext uri="{FF2B5EF4-FFF2-40B4-BE49-F238E27FC236}">
                <a16:creationId xmlns:a16="http://schemas.microsoft.com/office/drawing/2014/main" id="{8E05ADF0-0F2D-507A-D5F7-6053D3FC7B0B}"/>
              </a:ext>
            </a:extLst>
          </p:cNvPr>
          <p:cNvSpPr txBox="1">
            <a:spLocks/>
          </p:cNvSpPr>
          <p:nvPr/>
        </p:nvSpPr>
        <p:spPr>
          <a:xfrm>
            <a:off x="1385936" y="4057166"/>
            <a:ext cx="105648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Energiemanagement</a:t>
            </a:r>
          </a:p>
        </p:txBody>
      </p:sp>
      <p:sp>
        <p:nvSpPr>
          <p:cNvPr id="25" name="Inhaltsplatzhalter 12">
            <a:extLst>
              <a:ext uri="{FF2B5EF4-FFF2-40B4-BE49-F238E27FC236}">
                <a16:creationId xmlns:a16="http://schemas.microsoft.com/office/drawing/2014/main" id="{496A2CB4-EE41-9510-955F-AFF683D46C83}"/>
              </a:ext>
            </a:extLst>
          </p:cNvPr>
          <p:cNvSpPr txBox="1">
            <a:spLocks/>
          </p:cNvSpPr>
          <p:nvPr/>
        </p:nvSpPr>
        <p:spPr>
          <a:xfrm>
            <a:off x="1194929" y="3801726"/>
            <a:ext cx="138509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Inbetriebnahmemanagement</a:t>
            </a:r>
          </a:p>
        </p:txBody>
      </p:sp>
      <p:sp>
        <p:nvSpPr>
          <p:cNvPr id="26" name="Inhaltsplatzhalter 12">
            <a:extLst>
              <a:ext uri="{FF2B5EF4-FFF2-40B4-BE49-F238E27FC236}">
                <a16:creationId xmlns:a16="http://schemas.microsoft.com/office/drawing/2014/main" id="{D2AF6F3C-83C7-B84A-EA56-979E3754699C}"/>
              </a:ext>
            </a:extLst>
          </p:cNvPr>
          <p:cNvSpPr txBox="1">
            <a:spLocks/>
          </p:cNvSpPr>
          <p:nvPr/>
        </p:nvSpPr>
        <p:spPr>
          <a:xfrm>
            <a:off x="1546711" y="4301946"/>
            <a:ext cx="9731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GEG-Inspektionen</a:t>
            </a:r>
          </a:p>
        </p:txBody>
      </p:sp>
      <p:sp>
        <p:nvSpPr>
          <p:cNvPr id="28" name="Inhaltsplatzhalter 12">
            <a:extLst>
              <a:ext uri="{FF2B5EF4-FFF2-40B4-BE49-F238E27FC236}">
                <a16:creationId xmlns:a16="http://schemas.microsoft.com/office/drawing/2014/main" id="{A1664259-8333-BF98-11CB-B1BC2733AB48}"/>
              </a:ext>
            </a:extLst>
          </p:cNvPr>
          <p:cNvSpPr txBox="1">
            <a:spLocks/>
          </p:cNvSpPr>
          <p:nvPr/>
        </p:nvSpPr>
        <p:spPr>
          <a:xfrm>
            <a:off x="367200" y="3292724"/>
            <a:ext cx="122960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Transformationskonzepte</a:t>
            </a:r>
          </a:p>
        </p:txBody>
      </p:sp>
      <p:sp>
        <p:nvSpPr>
          <p:cNvPr id="29" name="Inhaltsplatzhalter 12">
            <a:extLst>
              <a:ext uri="{FF2B5EF4-FFF2-40B4-BE49-F238E27FC236}">
                <a16:creationId xmlns:a16="http://schemas.microsoft.com/office/drawing/2014/main" id="{F07D2F94-F061-1C1F-1F6A-1CA69253B834}"/>
              </a:ext>
            </a:extLst>
          </p:cNvPr>
          <p:cNvSpPr txBox="1">
            <a:spLocks/>
          </p:cNvSpPr>
          <p:nvPr/>
        </p:nvSpPr>
        <p:spPr>
          <a:xfrm>
            <a:off x="367200" y="3548163"/>
            <a:ext cx="39123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ESG</a:t>
            </a:r>
          </a:p>
        </p:txBody>
      </p:sp>
      <p:sp>
        <p:nvSpPr>
          <p:cNvPr id="30" name="Inhaltsplatzhalter 12">
            <a:extLst>
              <a:ext uri="{FF2B5EF4-FFF2-40B4-BE49-F238E27FC236}">
                <a16:creationId xmlns:a16="http://schemas.microsoft.com/office/drawing/2014/main" id="{9A64E9E2-EABB-C73D-1494-AB48A4547F75}"/>
              </a:ext>
            </a:extLst>
          </p:cNvPr>
          <p:cNvSpPr txBox="1">
            <a:spLocks/>
          </p:cNvSpPr>
          <p:nvPr/>
        </p:nvSpPr>
        <p:spPr>
          <a:xfrm>
            <a:off x="367200" y="3801726"/>
            <a:ext cx="79358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Energieaudits</a:t>
            </a:r>
          </a:p>
        </p:txBody>
      </p:sp>
      <p:sp>
        <p:nvSpPr>
          <p:cNvPr id="31" name="Inhaltsplatzhalter 12">
            <a:extLst>
              <a:ext uri="{FF2B5EF4-FFF2-40B4-BE49-F238E27FC236}">
                <a16:creationId xmlns:a16="http://schemas.microsoft.com/office/drawing/2014/main" id="{51E72ECB-782E-38D9-5048-4A2EBB68C4EA}"/>
              </a:ext>
            </a:extLst>
          </p:cNvPr>
          <p:cNvSpPr txBox="1">
            <a:spLocks/>
          </p:cNvSpPr>
          <p:nvPr/>
        </p:nvSpPr>
        <p:spPr>
          <a:xfrm>
            <a:off x="367200" y="4304474"/>
            <a:ext cx="113983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Umsetzungsbegleitung</a:t>
            </a:r>
          </a:p>
        </p:txBody>
      </p:sp>
      <p:sp>
        <p:nvSpPr>
          <p:cNvPr id="32" name="Inhaltsplatzhalter 12">
            <a:extLst>
              <a:ext uri="{FF2B5EF4-FFF2-40B4-BE49-F238E27FC236}">
                <a16:creationId xmlns:a16="http://schemas.microsoft.com/office/drawing/2014/main" id="{70931E59-70B2-9DBF-A3B1-71FAC203E0AE}"/>
              </a:ext>
            </a:extLst>
          </p:cNvPr>
          <p:cNvSpPr txBox="1">
            <a:spLocks/>
          </p:cNvSpPr>
          <p:nvPr/>
        </p:nvSpPr>
        <p:spPr>
          <a:xfrm>
            <a:off x="367200" y="4553659"/>
            <a:ext cx="63970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Förderung</a:t>
            </a:r>
          </a:p>
        </p:txBody>
      </p:sp>
      <p:sp>
        <p:nvSpPr>
          <p:cNvPr id="33" name="Inhaltsplatzhalter 12">
            <a:extLst>
              <a:ext uri="{FF2B5EF4-FFF2-40B4-BE49-F238E27FC236}">
                <a16:creationId xmlns:a16="http://schemas.microsoft.com/office/drawing/2014/main" id="{E8D172B1-4CD6-8A56-04A7-7700CF8C993C}"/>
              </a:ext>
            </a:extLst>
          </p:cNvPr>
          <p:cNvSpPr txBox="1">
            <a:spLocks/>
          </p:cNvSpPr>
          <p:nvPr/>
        </p:nvSpPr>
        <p:spPr>
          <a:xfrm>
            <a:off x="367200" y="4055289"/>
            <a:ext cx="97953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Energieversorgung</a:t>
            </a:r>
          </a:p>
        </p:txBody>
      </p:sp>
      <p:sp>
        <p:nvSpPr>
          <p:cNvPr id="9" name="Inhaltsplatzhalter 12">
            <a:extLst>
              <a:ext uri="{FF2B5EF4-FFF2-40B4-BE49-F238E27FC236}">
                <a16:creationId xmlns:a16="http://schemas.microsoft.com/office/drawing/2014/main" id="{5DBEE859-B52D-1B32-E138-15CE369D6D02}"/>
              </a:ext>
            </a:extLst>
          </p:cNvPr>
          <p:cNvSpPr txBox="1">
            <a:spLocks/>
          </p:cNvSpPr>
          <p:nvPr/>
        </p:nvSpPr>
        <p:spPr>
          <a:xfrm>
            <a:off x="1048861" y="4553659"/>
            <a:ext cx="9731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Quartierslösungen</a:t>
            </a:r>
          </a:p>
        </p:txBody>
      </p:sp>
    </p:spTree>
    <p:extLst>
      <p:ext uri="{BB962C8B-B14F-4D97-AF65-F5344CB8AC3E}">
        <p14:creationId xmlns:p14="http://schemas.microsoft.com/office/powerpoint/2010/main" val="231869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DB5A80AF-D891-75E7-E71B-9B7AA6138950}"/>
              </a:ext>
            </a:extLst>
          </p:cNvPr>
          <p:cNvPicPr>
            <a:picLocks noChangeAspect="1"/>
          </p:cNvPicPr>
          <p:nvPr/>
        </p:nvPicPr>
        <p:blipFill rotWithShape="1">
          <a:blip r:embed="rId3"/>
          <a:srcRect l="32125" r="909"/>
          <a:stretch/>
        </p:blipFill>
        <p:spPr>
          <a:xfrm>
            <a:off x="-1" y="-2"/>
            <a:ext cx="6117497" cy="5143501"/>
          </a:xfrm>
          <a:prstGeom prst="rect">
            <a:avLst/>
          </a:prstGeom>
        </p:spPr>
      </p:pic>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338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12</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dirty="0">
                <a:solidFill>
                  <a:schemeClr val="accent2"/>
                </a:solidFill>
                <a:latin typeface="Avenir LT Std 55 Roman" panose="020B0503020203020204" pitchFamily="34" charset="77"/>
              </a:rPr>
              <a:t>Digitale</a:t>
            </a:r>
            <a:br>
              <a:rPr lang="de-DE" sz="2500" dirty="0">
                <a:solidFill>
                  <a:schemeClr val="accent2"/>
                </a:solidFill>
                <a:latin typeface="Avenir LT Std 55 Roman" panose="020B0503020203020204" pitchFamily="34" charset="77"/>
              </a:rPr>
            </a:br>
            <a:r>
              <a:rPr lang="de-DE" sz="2500" dirty="0">
                <a:solidFill>
                  <a:schemeClr val="accent2"/>
                </a:solidFill>
                <a:latin typeface="Avenir LT Std 55 Roman" panose="020B0503020203020204" pitchFamily="34" charset="77"/>
              </a:rPr>
              <a:t>Transformation</a:t>
            </a:r>
            <a:br>
              <a:rPr lang="de-DE" sz="2500" dirty="0">
                <a:solidFill>
                  <a:schemeClr val="bg2"/>
                </a:solidFill>
                <a:latin typeface="Avenir LT Std 55 Roman" panose="020B0503020203020204" pitchFamily="34" charset="77"/>
              </a:rPr>
            </a:br>
            <a:r>
              <a:rPr lang="de-DE" sz="2500" b="0" dirty="0">
                <a:latin typeface="Avenir LT Std 35 Light" panose="020B0402020203020204" pitchFamily="34" charset="77"/>
              </a:rPr>
              <a:t>anführen</a:t>
            </a: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Der digitale Wandel ist in vollem Gang. Er verändert Infrastrukturen, Arbeitsmodelle und Geschäftsprozesse. M&amp;P ist maßgebender Digitalisierungspartner in der Bau- und Immobilienbranche. Mit der Kompetenz eines Branchenführers entwickeln wir die Roadmap für die digitale Transformation in Ihrem Unternehmen – mit maß-geschneiderten Lösungen für Ihr Facility und Real Estate Management. Ganz gleich, welchen individuellen Bedarf Ihr Unternehmen hat: Wir vernetzen Sie mit der Zukunft.</a:t>
            </a: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2000" y="177800"/>
            <a:ext cx="830456" cy="216776"/>
          </a:xfrm>
          <a:prstGeom prst="rect">
            <a:avLst/>
          </a:prstGeom>
          <a:solidFill>
            <a:schemeClr val="accent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IT-LÖSUNGEN</a:t>
            </a:r>
          </a:p>
        </p:txBody>
      </p:sp>
      <p:sp>
        <p:nvSpPr>
          <p:cNvPr id="17" name="Inhaltsplatzhalter 12">
            <a:extLst>
              <a:ext uri="{FF2B5EF4-FFF2-40B4-BE49-F238E27FC236}">
                <a16:creationId xmlns:a16="http://schemas.microsoft.com/office/drawing/2014/main" id="{CB4C0F95-724A-98E0-456A-397FD56D5655}"/>
              </a:ext>
            </a:extLst>
          </p:cNvPr>
          <p:cNvSpPr txBox="1">
            <a:spLocks/>
          </p:cNvSpPr>
          <p:nvPr/>
        </p:nvSpPr>
        <p:spPr>
          <a:xfrm>
            <a:off x="367200" y="3780462"/>
            <a:ext cx="58038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BIM@FM</a:t>
            </a:r>
          </a:p>
        </p:txBody>
      </p:sp>
      <p:sp>
        <p:nvSpPr>
          <p:cNvPr id="18" name="Inhaltsplatzhalter 12">
            <a:extLst>
              <a:ext uri="{FF2B5EF4-FFF2-40B4-BE49-F238E27FC236}">
                <a16:creationId xmlns:a16="http://schemas.microsoft.com/office/drawing/2014/main" id="{D4B0E918-9F35-1C7B-D1A8-E2A4698C48A9}"/>
              </a:ext>
            </a:extLst>
          </p:cNvPr>
          <p:cNvSpPr txBox="1">
            <a:spLocks/>
          </p:cNvSpPr>
          <p:nvPr/>
        </p:nvSpPr>
        <p:spPr>
          <a:xfrm>
            <a:off x="367200" y="4036187"/>
            <a:ext cx="98594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Dienstleisterportal</a:t>
            </a:r>
          </a:p>
        </p:txBody>
      </p:sp>
      <p:sp>
        <p:nvSpPr>
          <p:cNvPr id="19" name="Inhaltsplatzhalter 12">
            <a:extLst>
              <a:ext uri="{FF2B5EF4-FFF2-40B4-BE49-F238E27FC236}">
                <a16:creationId xmlns:a16="http://schemas.microsoft.com/office/drawing/2014/main" id="{3141EB85-3E9E-0F3E-3F54-47373C28D682}"/>
              </a:ext>
            </a:extLst>
          </p:cNvPr>
          <p:cNvSpPr txBox="1">
            <a:spLocks/>
          </p:cNvSpPr>
          <p:nvPr/>
        </p:nvSpPr>
        <p:spPr>
          <a:xfrm>
            <a:off x="367200" y="4293783"/>
            <a:ext cx="95068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 für Real Estate</a:t>
            </a:r>
          </a:p>
        </p:txBody>
      </p:sp>
      <p:sp>
        <p:nvSpPr>
          <p:cNvPr id="34" name="Inhaltsplatzhalter 12">
            <a:extLst>
              <a:ext uri="{FF2B5EF4-FFF2-40B4-BE49-F238E27FC236}">
                <a16:creationId xmlns:a16="http://schemas.microsoft.com/office/drawing/2014/main" id="{E962590B-0B3A-77A6-8B9A-4A2818E06895}"/>
              </a:ext>
            </a:extLst>
          </p:cNvPr>
          <p:cNvSpPr txBox="1">
            <a:spLocks/>
          </p:cNvSpPr>
          <p:nvPr/>
        </p:nvSpPr>
        <p:spPr>
          <a:xfrm>
            <a:off x="367200" y="4552690"/>
            <a:ext cx="106129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Baukostencontrolling</a:t>
            </a:r>
          </a:p>
        </p:txBody>
      </p:sp>
      <p:sp>
        <p:nvSpPr>
          <p:cNvPr id="10" name="Inhaltsplatzhalter 12">
            <a:extLst>
              <a:ext uri="{FF2B5EF4-FFF2-40B4-BE49-F238E27FC236}">
                <a16:creationId xmlns:a16="http://schemas.microsoft.com/office/drawing/2014/main" id="{721114F2-A72E-A53F-F44D-4B5A18649646}"/>
              </a:ext>
            </a:extLst>
          </p:cNvPr>
          <p:cNvSpPr txBox="1">
            <a:spLocks/>
          </p:cNvSpPr>
          <p:nvPr/>
        </p:nvSpPr>
        <p:spPr>
          <a:xfrm>
            <a:off x="987159" y="3780462"/>
            <a:ext cx="73427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Ticketsystem</a:t>
            </a:r>
          </a:p>
        </p:txBody>
      </p:sp>
      <p:sp>
        <p:nvSpPr>
          <p:cNvPr id="11" name="Inhaltsplatzhalter 12">
            <a:extLst>
              <a:ext uri="{FF2B5EF4-FFF2-40B4-BE49-F238E27FC236}">
                <a16:creationId xmlns:a16="http://schemas.microsoft.com/office/drawing/2014/main" id="{D914E248-6B09-96C5-AB91-EF90E2852F8F}"/>
              </a:ext>
            </a:extLst>
          </p:cNvPr>
          <p:cNvSpPr txBox="1">
            <a:spLocks/>
          </p:cNvSpPr>
          <p:nvPr/>
        </p:nvSpPr>
        <p:spPr>
          <a:xfrm>
            <a:off x="1357390" y="4293783"/>
            <a:ext cx="114464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Smart Maintenance 4.0</a:t>
            </a:r>
          </a:p>
        </p:txBody>
      </p:sp>
      <p:sp>
        <p:nvSpPr>
          <p:cNvPr id="12" name="Inhaltsplatzhalter 12">
            <a:extLst>
              <a:ext uri="{FF2B5EF4-FFF2-40B4-BE49-F238E27FC236}">
                <a16:creationId xmlns:a16="http://schemas.microsoft.com/office/drawing/2014/main" id="{6F556635-E170-CB51-ACD0-1914BA51EB6C}"/>
              </a:ext>
            </a:extLst>
          </p:cNvPr>
          <p:cNvSpPr txBox="1">
            <a:spLocks/>
          </p:cNvSpPr>
          <p:nvPr/>
        </p:nvSpPr>
        <p:spPr>
          <a:xfrm>
            <a:off x="1392656" y="4036187"/>
            <a:ext cx="103564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Servicemanagement</a:t>
            </a:r>
          </a:p>
        </p:txBody>
      </p:sp>
      <p:sp>
        <p:nvSpPr>
          <p:cNvPr id="13" name="Inhaltsplatzhalter 12">
            <a:extLst>
              <a:ext uri="{FF2B5EF4-FFF2-40B4-BE49-F238E27FC236}">
                <a16:creationId xmlns:a16="http://schemas.microsoft.com/office/drawing/2014/main" id="{BE2735A2-DBD2-66CE-0183-9FD8B89F7D40}"/>
              </a:ext>
            </a:extLst>
          </p:cNvPr>
          <p:cNvSpPr txBox="1">
            <a:spLocks/>
          </p:cNvSpPr>
          <p:nvPr/>
        </p:nvSpPr>
        <p:spPr>
          <a:xfrm>
            <a:off x="1467998" y="4552690"/>
            <a:ext cx="73588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Datenmodell</a:t>
            </a:r>
          </a:p>
        </p:txBody>
      </p:sp>
    </p:spTree>
    <p:extLst>
      <p:ext uri="{BB962C8B-B14F-4D97-AF65-F5344CB8AC3E}">
        <p14:creationId xmlns:p14="http://schemas.microsoft.com/office/powerpoint/2010/main" val="25547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83AEF63-FA99-7DFC-EA53-DED6B2FF94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512" y="0"/>
            <a:ext cx="5151511" cy="5143500"/>
          </a:xfrm>
          <a:prstGeom prst="rect">
            <a:avLst/>
          </a:prstGeom>
        </p:spPr>
      </p:pic>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13</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69" y="1022612"/>
            <a:ext cx="3904194" cy="1096091"/>
          </a:xfrm>
          <a:prstGeom prst="rect">
            <a:avLst/>
          </a:prstGeom>
        </p:spPr>
        <p:txBody>
          <a:bodyPr/>
          <a:lstStyle/>
          <a:p>
            <a:pPr>
              <a:lnSpc>
                <a:spcPts val="2800"/>
              </a:lnSpc>
            </a:pPr>
            <a:r>
              <a:rPr lang="de-DE" sz="2500" dirty="0">
                <a:solidFill>
                  <a:schemeClr val="tx2"/>
                </a:solidFill>
                <a:latin typeface="Avenir LT Std 55 Roman" panose="020B0503020203020204" pitchFamily="34" charset="77"/>
              </a:rPr>
              <a:t>Ganzheitlich beraten, </a:t>
            </a:r>
            <a:r>
              <a:rPr lang="de-DE" sz="2500" b="0" dirty="0">
                <a:latin typeface="Avenir LT Std 35 Light" panose="020B0402020203020204" pitchFamily="34" charset="77"/>
              </a:rPr>
              <a:t>Handlungsräume</a:t>
            </a:r>
            <a:br>
              <a:rPr lang="de-DE" sz="2500" b="0" dirty="0">
                <a:latin typeface="Avenir LT Std 35 Light" panose="020B0402020203020204" pitchFamily="34" charset="77"/>
              </a:rPr>
            </a:br>
            <a:r>
              <a:rPr lang="de-DE" sz="2500" b="0" dirty="0">
                <a:latin typeface="Avenir LT Std 35 Light" panose="020B0402020203020204" pitchFamily="34" charset="77"/>
              </a:rPr>
              <a:t>gestalten</a:t>
            </a: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Modernes Real Estate und Facility Management verbindet Infrastrukturen, Menschen, Technologien und Know-how zu neuen Handlungsspielräumen – von der Planung bis in die Betriebsphase. Der Erfolg jeder Transformation ist bei M&amp;P eine Mannschafts-leistung: Wir vernetzen Ideen aus den Bereichen Management Consulting, Engineering, Energie und Digitalisierung zu einer wegweisenden Lösungskompetenz. Unser Optimierungsansatz ist systemisch, unser Ergebnis ganzheitlich: beste Performance in jeder Lebensphase Ihrer Immobilie.</a:t>
            </a: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2000" y="183189"/>
            <a:ext cx="808014" cy="216776"/>
          </a:xfrm>
          <a:prstGeom prst="rect">
            <a:avLst/>
          </a:prstGeom>
          <a:solidFill>
            <a:schemeClr val="tx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CONSULTING</a:t>
            </a:r>
          </a:p>
        </p:txBody>
      </p:sp>
      <p:sp>
        <p:nvSpPr>
          <p:cNvPr id="20" name="Inhaltsplatzhalter 12">
            <a:extLst>
              <a:ext uri="{FF2B5EF4-FFF2-40B4-BE49-F238E27FC236}">
                <a16:creationId xmlns:a16="http://schemas.microsoft.com/office/drawing/2014/main" id="{0F6F9A06-28E0-37A8-4EDD-619A9577B25A}"/>
              </a:ext>
            </a:extLst>
          </p:cNvPr>
          <p:cNvSpPr txBox="1">
            <a:spLocks/>
          </p:cNvSpPr>
          <p:nvPr/>
        </p:nvSpPr>
        <p:spPr>
          <a:xfrm>
            <a:off x="367200" y="3786930"/>
            <a:ext cx="87053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Save-to-Perform</a:t>
            </a:r>
          </a:p>
        </p:txBody>
      </p:sp>
      <p:sp>
        <p:nvSpPr>
          <p:cNvPr id="21" name="Inhaltsplatzhalter 12">
            <a:extLst>
              <a:ext uri="{FF2B5EF4-FFF2-40B4-BE49-F238E27FC236}">
                <a16:creationId xmlns:a16="http://schemas.microsoft.com/office/drawing/2014/main" id="{A14ABD2A-ABC0-93AC-EC80-D889B3C9C640}"/>
              </a:ext>
            </a:extLst>
          </p:cNvPr>
          <p:cNvSpPr txBox="1">
            <a:spLocks/>
          </p:cNvSpPr>
          <p:nvPr/>
        </p:nvSpPr>
        <p:spPr>
          <a:xfrm>
            <a:off x="367200" y="4042183"/>
            <a:ext cx="91702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Betriebskonzepte</a:t>
            </a:r>
          </a:p>
        </p:txBody>
      </p:sp>
      <p:sp>
        <p:nvSpPr>
          <p:cNvPr id="24" name="Inhaltsplatzhalter 12">
            <a:extLst>
              <a:ext uri="{FF2B5EF4-FFF2-40B4-BE49-F238E27FC236}">
                <a16:creationId xmlns:a16="http://schemas.microsoft.com/office/drawing/2014/main" id="{DFEDB530-631E-DB26-0BB6-09C4530CADB1}"/>
              </a:ext>
            </a:extLst>
          </p:cNvPr>
          <p:cNvSpPr txBox="1">
            <a:spLocks/>
          </p:cNvSpPr>
          <p:nvPr/>
        </p:nvSpPr>
        <p:spPr>
          <a:xfrm>
            <a:off x="367200" y="4297639"/>
            <a:ext cx="106770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FM-Ausschreibungen</a:t>
            </a:r>
          </a:p>
        </p:txBody>
      </p:sp>
      <p:sp>
        <p:nvSpPr>
          <p:cNvPr id="25" name="Inhaltsplatzhalter 12">
            <a:extLst>
              <a:ext uri="{FF2B5EF4-FFF2-40B4-BE49-F238E27FC236}">
                <a16:creationId xmlns:a16="http://schemas.microsoft.com/office/drawing/2014/main" id="{2F12659C-E3DA-850D-91FB-EEC806CA261F}"/>
              </a:ext>
            </a:extLst>
          </p:cNvPr>
          <p:cNvSpPr txBox="1">
            <a:spLocks/>
          </p:cNvSpPr>
          <p:nvPr/>
        </p:nvSpPr>
        <p:spPr>
          <a:xfrm>
            <a:off x="367200" y="4552690"/>
            <a:ext cx="87534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Risikoprävention</a:t>
            </a:r>
          </a:p>
        </p:txBody>
      </p:sp>
      <p:sp>
        <p:nvSpPr>
          <p:cNvPr id="26" name="Inhaltsplatzhalter 12">
            <a:extLst>
              <a:ext uri="{FF2B5EF4-FFF2-40B4-BE49-F238E27FC236}">
                <a16:creationId xmlns:a16="http://schemas.microsoft.com/office/drawing/2014/main" id="{9D1F79FE-23B3-3A8A-71ED-A249360356C2}"/>
              </a:ext>
            </a:extLst>
          </p:cNvPr>
          <p:cNvSpPr txBox="1">
            <a:spLocks/>
          </p:cNvSpPr>
          <p:nvPr/>
        </p:nvSpPr>
        <p:spPr>
          <a:xfrm>
            <a:off x="1271423" y="3786727"/>
            <a:ext cx="119594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Digitalisierungsberatung</a:t>
            </a:r>
          </a:p>
        </p:txBody>
      </p:sp>
      <p:sp>
        <p:nvSpPr>
          <p:cNvPr id="28" name="Inhaltsplatzhalter 12">
            <a:extLst>
              <a:ext uri="{FF2B5EF4-FFF2-40B4-BE49-F238E27FC236}">
                <a16:creationId xmlns:a16="http://schemas.microsoft.com/office/drawing/2014/main" id="{4321FB4A-6441-7228-1471-A55C442CC254}"/>
              </a:ext>
            </a:extLst>
          </p:cNvPr>
          <p:cNvSpPr txBox="1">
            <a:spLocks/>
          </p:cNvSpPr>
          <p:nvPr/>
        </p:nvSpPr>
        <p:spPr>
          <a:xfrm>
            <a:off x="1317911" y="4042183"/>
            <a:ext cx="77595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BIM-Beratung</a:t>
            </a:r>
          </a:p>
        </p:txBody>
      </p:sp>
      <p:sp>
        <p:nvSpPr>
          <p:cNvPr id="29" name="Inhaltsplatzhalter 12">
            <a:extLst>
              <a:ext uri="{FF2B5EF4-FFF2-40B4-BE49-F238E27FC236}">
                <a16:creationId xmlns:a16="http://schemas.microsoft.com/office/drawing/2014/main" id="{3386097B-87F5-E163-5837-3181811E1771}"/>
              </a:ext>
            </a:extLst>
          </p:cNvPr>
          <p:cNvSpPr txBox="1">
            <a:spLocks/>
          </p:cNvSpPr>
          <p:nvPr/>
        </p:nvSpPr>
        <p:spPr>
          <a:xfrm>
            <a:off x="1468592" y="4297234"/>
            <a:ext cx="1195942" cy="216776"/>
          </a:xfrm>
          <a:prstGeom prst="rect">
            <a:avLst/>
          </a:prstGeom>
          <a:solidFill>
            <a:schemeClr val="bg1"/>
          </a:solidFill>
          <a:ln w="6350">
            <a:noFill/>
          </a:ln>
        </p:spPr>
        <p:txBody>
          <a:bodyPr wrap="squar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Smart Building Beratung</a:t>
            </a:r>
          </a:p>
        </p:txBody>
      </p:sp>
      <p:sp>
        <p:nvSpPr>
          <p:cNvPr id="30" name="Inhaltsplatzhalter 12">
            <a:extLst>
              <a:ext uri="{FF2B5EF4-FFF2-40B4-BE49-F238E27FC236}">
                <a16:creationId xmlns:a16="http://schemas.microsoft.com/office/drawing/2014/main" id="{E2A3E57D-C2FD-75FC-4943-410A08BC1FF5}"/>
              </a:ext>
            </a:extLst>
          </p:cNvPr>
          <p:cNvSpPr txBox="1">
            <a:spLocks/>
          </p:cNvSpPr>
          <p:nvPr/>
        </p:nvSpPr>
        <p:spPr>
          <a:xfrm>
            <a:off x="1280899" y="4552690"/>
            <a:ext cx="119433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Technical-Due-Diligence</a:t>
            </a:r>
          </a:p>
        </p:txBody>
      </p:sp>
      <p:sp>
        <p:nvSpPr>
          <p:cNvPr id="7" name="Inhaltsplatzhalter 12">
            <a:extLst>
              <a:ext uri="{FF2B5EF4-FFF2-40B4-BE49-F238E27FC236}">
                <a16:creationId xmlns:a16="http://schemas.microsoft.com/office/drawing/2014/main" id="{4B82F15B-DC51-0664-3301-E33E1A1A1433}"/>
              </a:ext>
            </a:extLst>
          </p:cNvPr>
          <p:cNvSpPr txBox="1">
            <a:spLocks/>
          </p:cNvSpPr>
          <p:nvPr/>
        </p:nvSpPr>
        <p:spPr>
          <a:xfrm>
            <a:off x="367200" y="3531474"/>
            <a:ext cx="113823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Organisations­beratung</a:t>
            </a:r>
          </a:p>
        </p:txBody>
      </p:sp>
      <p:sp>
        <p:nvSpPr>
          <p:cNvPr id="8" name="Inhaltsplatzhalter 12">
            <a:extLst>
              <a:ext uri="{FF2B5EF4-FFF2-40B4-BE49-F238E27FC236}">
                <a16:creationId xmlns:a16="http://schemas.microsoft.com/office/drawing/2014/main" id="{1DDDDB77-16F8-D587-45B1-D261AD5F70B6}"/>
              </a:ext>
            </a:extLst>
          </p:cNvPr>
          <p:cNvSpPr txBox="1">
            <a:spLocks/>
          </p:cNvSpPr>
          <p:nvPr/>
        </p:nvSpPr>
        <p:spPr>
          <a:xfrm>
            <a:off x="1539124" y="3531474"/>
            <a:ext cx="138509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Inbetriebnahme­management</a:t>
            </a:r>
          </a:p>
        </p:txBody>
      </p:sp>
      <p:sp>
        <p:nvSpPr>
          <p:cNvPr id="9" name="Inhaltsplatzhalter 12">
            <a:extLst>
              <a:ext uri="{FF2B5EF4-FFF2-40B4-BE49-F238E27FC236}">
                <a16:creationId xmlns:a16="http://schemas.microsoft.com/office/drawing/2014/main" id="{EE5712CF-C767-5450-0DCC-7C5E3B07309D}"/>
              </a:ext>
            </a:extLst>
          </p:cNvPr>
          <p:cNvSpPr txBox="1">
            <a:spLocks/>
          </p:cNvSpPr>
          <p:nvPr/>
        </p:nvSpPr>
        <p:spPr>
          <a:xfrm>
            <a:off x="367200" y="3276120"/>
            <a:ext cx="93785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Geschäftsmodelle</a:t>
            </a:r>
          </a:p>
        </p:txBody>
      </p:sp>
      <p:sp>
        <p:nvSpPr>
          <p:cNvPr id="10" name="Inhaltsplatzhalter 12">
            <a:extLst>
              <a:ext uri="{FF2B5EF4-FFF2-40B4-BE49-F238E27FC236}">
                <a16:creationId xmlns:a16="http://schemas.microsoft.com/office/drawing/2014/main" id="{A622ED08-EA48-0D75-D9DD-5C496345EEA7}"/>
              </a:ext>
            </a:extLst>
          </p:cNvPr>
          <p:cNvSpPr txBox="1">
            <a:spLocks/>
          </p:cNvSpPr>
          <p:nvPr/>
        </p:nvSpPr>
        <p:spPr>
          <a:xfrm>
            <a:off x="1338749" y="3276120"/>
            <a:ext cx="102762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Projektmanagement</a:t>
            </a:r>
          </a:p>
        </p:txBody>
      </p:sp>
    </p:spTree>
    <p:extLst>
      <p:ext uri="{BB962C8B-B14F-4D97-AF65-F5344CB8AC3E}">
        <p14:creationId xmlns:p14="http://schemas.microsoft.com/office/powerpoint/2010/main" val="204087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14</a:t>
            </a:fld>
            <a:endParaRPr lang="de-DE">
              <a:solidFill>
                <a:srgbClr val="606A73"/>
              </a:solidFill>
            </a:endParaRPr>
          </a:p>
        </p:txBody>
      </p:sp>
      <p:sp>
        <p:nvSpPr>
          <p:cNvPr id="13" name="Titel 2">
            <a:extLst>
              <a:ext uri="{FF2B5EF4-FFF2-40B4-BE49-F238E27FC236}">
                <a16:creationId xmlns:a16="http://schemas.microsoft.com/office/drawing/2014/main" id="{B012D897-BD79-9A46-8E62-C7855D9E17B5}"/>
              </a:ext>
            </a:extLst>
          </p:cNvPr>
          <p:cNvSpPr>
            <a:spLocks noGrp="1"/>
          </p:cNvSpPr>
          <p:nvPr>
            <p:ph type="title"/>
          </p:nvPr>
        </p:nvSpPr>
        <p:spPr>
          <a:xfrm>
            <a:off x="540000" y="900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TGA Generalplanung</a:t>
            </a:r>
            <a:br>
              <a:rPr lang="de-DE" sz="2800" b="0" dirty="0">
                <a:solidFill>
                  <a:schemeClr val="bg1"/>
                </a:solidFill>
                <a:latin typeface="Avenir LT Std 35 Light" panose="020B0402020203020204" pitchFamily="34" charset="77"/>
              </a:rPr>
            </a:br>
            <a:r>
              <a:rPr lang="de-DE" sz="900" dirty="0">
                <a:solidFill>
                  <a:schemeClr val="bg1"/>
                </a:solidFill>
                <a:latin typeface="Avenir LT Std 55 Roman" panose="020B0503020203020204" pitchFamily="34" charset="77"/>
              </a:rPr>
              <a:t>Umfassende Planungskompetenz aus einer Hand.</a:t>
            </a:r>
          </a:p>
        </p:txBody>
      </p:sp>
      <p:grpSp>
        <p:nvGrpSpPr>
          <p:cNvPr id="4" name="Gruppieren 3">
            <a:extLst>
              <a:ext uri="{FF2B5EF4-FFF2-40B4-BE49-F238E27FC236}">
                <a16:creationId xmlns:a16="http://schemas.microsoft.com/office/drawing/2014/main" id="{08C42C34-D07E-E94D-838D-F7DCE34FAFBD}"/>
              </a:ext>
            </a:extLst>
          </p:cNvPr>
          <p:cNvGrpSpPr/>
          <p:nvPr/>
        </p:nvGrpSpPr>
        <p:grpSpPr>
          <a:xfrm>
            <a:off x="5030580" y="1408195"/>
            <a:ext cx="3599690" cy="3155063"/>
            <a:chOff x="390891" y="1654921"/>
            <a:chExt cx="3599690" cy="3155063"/>
          </a:xfrm>
        </p:grpSpPr>
        <p:sp>
          <p:nvSpPr>
            <p:cNvPr id="97" name="Rechteck 96">
              <a:extLst>
                <a:ext uri="{FF2B5EF4-FFF2-40B4-BE49-F238E27FC236}">
                  <a16:creationId xmlns:a16="http://schemas.microsoft.com/office/drawing/2014/main" id="{D46C285F-D627-4742-8F01-44BC0A5C056C}"/>
                </a:ext>
              </a:extLst>
            </p:cNvPr>
            <p:cNvSpPr/>
            <p:nvPr/>
          </p:nvSpPr>
          <p:spPr>
            <a:xfrm>
              <a:off x="390892" y="4443560"/>
              <a:ext cx="3597752" cy="366424"/>
            </a:xfrm>
            <a:prstGeom prst="rect">
              <a:avLst/>
            </a:prstGeom>
          </p:spPr>
          <p:txBody>
            <a:bodyPr wrap="square" tIns="180000" rIns="90000">
              <a:spAutoFit/>
            </a:bodyPr>
            <a:lstStyle/>
            <a:p>
              <a:pPr algn="ctr"/>
              <a:r>
                <a:rPr lang="de-DE" sz="900" dirty="0">
                  <a:solidFill>
                    <a:schemeClr val="bg1"/>
                  </a:solidFill>
                  <a:latin typeface="Avenir LT Std 45 Book" panose="020B0502020203020204" pitchFamily="34" charset="77"/>
                </a:rPr>
                <a:t>BIM Design-Methode + LEAN Projektmanagement-Methode</a:t>
              </a:r>
            </a:p>
          </p:txBody>
        </p:sp>
        <p:grpSp>
          <p:nvGrpSpPr>
            <p:cNvPr id="106" name="Gruppieren 105">
              <a:extLst>
                <a:ext uri="{FF2B5EF4-FFF2-40B4-BE49-F238E27FC236}">
                  <a16:creationId xmlns:a16="http://schemas.microsoft.com/office/drawing/2014/main" id="{626CF846-AAD7-9149-BB3C-2B64A1A12527}"/>
                </a:ext>
              </a:extLst>
            </p:cNvPr>
            <p:cNvGrpSpPr/>
            <p:nvPr/>
          </p:nvGrpSpPr>
          <p:grpSpPr>
            <a:xfrm>
              <a:off x="390891" y="4138753"/>
              <a:ext cx="3599690" cy="304800"/>
              <a:chOff x="529059" y="4243251"/>
              <a:chExt cx="8085882" cy="304800"/>
            </a:xfrm>
          </p:grpSpPr>
          <p:cxnSp>
            <p:nvCxnSpPr>
              <p:cNvPr id="99" name="Gerade Verbindung 98">
                <a:extLst>
                  <a:ext uri="{FF2B5EF4-FFF2-40B4-BE49-F238E27FC236}">
                    <a16:creationId xmlns:a16="http://schemas.microsoft.com/office/drawing/2014/main" id="{EE9FC511-B5F4-3241-8C42-1DE39A870BAF}"/>
                  </a:ext>
                </a:extLst>
              </p:cNvPr>
              <p:cNvCxnSpPr>
                <a:cxnSpLocks/>
              </p:cNvCxnSpPr>
              <p:nvPr/>
            </p:nvCxnSpPr>
            <p:spPr>
              <a:xfrm>
                <a:off x="529059" y="4395651"/>
                <a:ext cx="8081528"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Gerade Verbindung 100">
                <a:extLst>
                  <a:ext uri="{FF2B5EF4-FFF2-40B4-BE49-F238E27FC236}">
                    <a16:creationId xmlns:a16="http://schemas.microsoft.com/office/drawing/2014/main" id="{534C8629-9920-4541-A546-0319E5BCE69E}"/>
                  </a:ext>
                </a:extLst>
              </p:cNvPr>
              <p:cNvCxnSpPr>
                <a:cxnSpLocks/>
              </p:cNvCxnSpPr>
              <p:nvPr/>
            </p:nvCxnSpPr>
            <p:spPr>
              <a:xfrm flipV="1">
                <a:off x="4572000" y="43956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Gerade Verbindung 102">
                <a:extLst>
                  <a:ext uri="{FF2B5EF4-FFF2-40B4-BE49-F238E27FC236}">
                    <a16:creationId xmlns:a16="http://schemas.microsoft.com/office/drawing/2014/main" id="{E78385C6-8D40-6249-BE89-B522FF73FA79}"/>
                  </a:ext>
                </a:extLst>
              </p:cNvPr>
              <p:cNvCxnSpPr>
                <a:cxnSpLocks/>
              </p:cNvCxnSpPr>
              <p:nvPr/>
            </p:nvCxnSpPr>
            <p:spPr>
              <a:xfrm flipV="1">
                <a:off x="8614941"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Gerade Verbindung 103">
                <a:extLst>
                  <a:ext uri="{FF2B5EF4-FFF2-40B4-BE49-F238E27FC236}">
                    <a16:creationId xmlns:a16="http://schemas.microsoft.com/office/drawing/2014/main" id="{6EF2C1DA-06F4-4445-AD19-FE4CCA479C0E}"/>
                  </a:ext>
                </a:extLst>
              </p:cNvPr>
              <p:cNvCxnSpPr>
                <a:cxnSpLocks/>
              </p:cNvCxnSpPr>
              <p:nvPr/>
            </p:nvCxnSpPr>
            <p:spPr>
              <a:xfrm flipV="1">
                <a:off x="529059"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8" name="Rechteck 37">
              <a:extLst>
                <a:ext uri="{FF2B5EF4-FFF2-40B4-BE49-F238E27FC236}">
                  <a16:creationId xmlns:a16="http://schemas.microsoft.com/office/drawing/2014/main" id="{528BBD1F-D90B-6148-86AF-6D2EAA598D8C}"/>
                </a:ext>
              </a:extLst>
            </p:cNvPr>
            <p:cNvSpPr/>
            <p:nvPr/>
          </p:nvSpPr>
          <p:spPr>
            <a:xfrm>
              <a:off x="474586" y="2033100"/>
              <a:ext cx="668922"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Sanitärtechnik</a:t>
              </a:r>
              <a:endParaRPr lang="de-DE" sz="600">
                <a:solidFill>
                  <a:schemeClr val="bg1"/>
                </a:solidFill>
                <a:latin typeface="Avenir LT Std 45 Book" panose="020B0502020203020204" pitchFamily="34" charset="77"/>
              </a:endParaRPr>
            </a:p>
          </p:txBody>
        </p:sp>
        <p:sp>
          <p:nvSpPr>
            <p:cNvPr id="41" name="Rechteck 40">
              <a:extLst>
                <a:ext uri="{FF2B5EF4-FFF2-40B4-BE49-F238E27FC236}">
                  <a16:creationId xmlns:a16="http://schemas.microsoft.com/office/drawing/2014/main" id="{F9FD4248-A7E8-3A44-AE53-BB3F8A2AC7CB}"/>
                </a:ext>
              </a:extLst>
            </p:cNvPr>
            <p:cNvSpPr/>
            <p:nvPr/>
          </p:nvSpPr>
          <p:spPr>
            <a:xfrm>
              <a:off x="1294147" y="2033566"/>
              <a:ext cx="818001"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Wärmeversorgung</a:t>
              </a:r>
              <a:endParaRPr lang="de-DE" sz="600">
                <a:solidFill>
                  <a:schemeClr val="bg1"/>
                </a:solidFill>
                <a:latin typeface="Avenir LT Std 45 Book" panose="020B0502020203020204" pitchFamily="34" charset="77"/>
              </a:endParaRPr>
            </a:p>
          </p:txBody>
        </p:sp>
        <p:sp>
          <p:nvSpPr>
            <p:cNvPr id="44" name="Rechteck 43">
              <a:extLst>
                <a:ext uri="{FF2B5EF4-FFF2-40B4-BE49-F238E27FC236}">
                  <a16:creationId xmlns:a16="http://schemas.microsoft.com/office/drawing/2014/main" id="{5D08EE22-5897-774D-9F8E-1B1FEFF8F6C3}"/>
                </a:ext>
              </a:extLst>
            </p:cNvPr>
            <p:cNvSpPr/>
            <p:nvPr/>
          </p:nvSpPr>
          <p:spPr>
            <a:xfrm>
              <a:off x="2229125" y="2033566"/>
              <a:ext cx="736248"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Raumlufttechnik</a:t>
              </a:r>
            </a:p>
          </p:txBody>
        </p:sp>
        <p:sp>
          <p:nvSpPr>
            <p:cNvPr id="62" name="Rechteck 61">
              <a:extLst>
                <a:ext uri="{FF2B5EF4-FFF2-40B4-BE49-F238E27FC236}">
                  <a16:creationId xmlns:a16="http://schemas.microsoft.com/office/drawing/2014/main" id="{AA827CF9-7E73-774F-A02C-A707B546AFEC}"/>
                </a:ext>
              </a:extLst>
            </p:cNvPr>
            <p:cNvSpPr/>
            <p:nvPr/>
          </p:nvSpPr>
          <p:spPr>
            <a:xfrm>
              <a:off x="390891" y="3702570"/>
              <a:ext cx="848459"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Brandschutztechnik</a:t>
              </a:r>
              <a:endParaRPr lang="de-DE" sz="600">
                <a:solidFill>
                  <a:schemeClr val="bg1"/>
                </a:solidFill>
                <a:latin typeface="Avenir LT Std 45 Book" panose="020B0502020203020204" pitchFamily="34" charset="77"/>
              </a:endParaRPr>
            </a:p>
          </p:txBody>
        </p:sp>
        <p:sp>
          <p:nvSpPr>
            <p:cNvPr id="65" name="Rechteck 64">
              <a:extLst>
                <a:ext uri="{FF2B5EF4-FFF2-40B4-BE49-F238E27FC236}">
                  <a16:creationId xmlns:a16="http://schemas.microsoft.com/office/drawing/2014/main" id="{A24A363F-DC81-9C4F-8FA8-815FE33E281F}"/>
                </a:ext>
              </a:extLst>
            </p:cNvPr>
            <p:cNvSpPr/>
            <p:nvPr/>
          </p:nvSpPr>
          <p:spPr>
            <a:xfrm>
              <a:off x="1260145" y="3702570"/>
              <a:ext cx="898151" cy="412590"/>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Gebäudeautomation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und -digitalisierung</a:t>
              </a:r>
              <a:endParaRPr lang="de-DE" sz="600">
                <a:solidFill>
                  <a:schemeClr val="bg1"/>
                </a:solidFill>
                <a:latin typeface="Avenir LT Std 45 Book" panose="020B0502020203020204" pitchFamily="34" charset="77"/>
              </a:endParaRPr>
            </a:p>
          </p:txBody>
        </p:sp>
        <p:sp>
          <p:nvSpPr>
            <p:cNvPr id="68" name="Rechteck 67">
              <a:extLst>
                <a:ext uri="{FF2B5EF4-FFF2-40B4-BE49-F238E27FC236}">
                  <a16:creationId xmlns:a16="http://schemas.microsoft.com/office/drawing/2014/main" id="{352C8D7F-F514-2247-800B-A49932C2DB31}"/>
                </a:ext>
              </a:extLst>
            </p:cNvPr>
            <p:cNvSpPr/>
            <p:nvPr/>
          </p:nvSpPr>
          <p:spPr>
            <a:xfrm>
              <a:off x="2199930" y="3702570"/>
              <a:ext cx="806781" cy="412590"/>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Systemintegration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und Commission</a:t>
              </a:r>
              <a:endParaRPr lang="de-DE" sz="600">
                <a:solidFill>
                  <a:schemeClr val="bg1"/>
                </a:solidFill>
                <a:latin typeface="Avenir LT Std 45 Book" panose="020B0502020203020204" pitchFamily="34" charset="77"/>
              </a:endParaRPr>
            </a:p>
          </p:txBody>
        </p:sp>
        <p:sp>
          <p:nvSpPr>
            <p:cNvPr id="71" name="Rechteck 70">
              <a:extLst>
                <a:ext uri="{FF2B5EF4-FFF2-40B4-BE49-F238E27FC236}">
                  <a16:creationId xmlns:a16="http://schemas.microsoft.com/office/drawing/2014/main" id="{C0988FEF-1F36-154E-BD63-0522AB3600D1}"/>
                </a:ext>
              </a:extLst>
            </p:cNvPr>
            <p:cNvSpPr/>
            <p:nvPr/>
          </p:nvSpPr>
          <p:spPr>
            <a:xfrm>
              <a:off x="3004264" y="3702570"/>
              <a:ext cx="986317"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Dynamische Simulation</a:t>
              </a:r>
              <a:endParaRPr lang="de-DE" sz="600">
                <a:solidFill>
                  <a:schemeClr val="bg1"/>
                </a:solidFill>
                <a:latin typeface="Avenir LT Std 45 Book" panose="020B0502020203020204" pitchFamily="34" charset="77"/>
              </a:endParaRPr>
            </a:p>
          </p:txBody>
        </p:sp>
        <p:sp>
          <p:nvSpPr>
            <p:cNvPr id="47" name="Rechteck 46">
              <a:extLst>
                <a:ext uri="{FF2B5EF4-FFF2-40B4-BE49-F238E27FC236}">
                  <a16:creationId xmlns:a16="http://schemas.microsoft.com/office/drawing/2014/main" id="{E170066F-0EA5-B147-872F-3B1EFE86ABAC}"/>
                </a:ext>
              </a:extLst>
            </p:cNvPr>
            <p:cNvSpPr/>
            <p:nvPr/>
          </p:nvSpPr>
          <p:spPr>
            <a:xfrm>
              <a:off x="3117615" y="2032798"/>
              <a:ext cx="747470"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Kälteversorgung</a:t>
              </a:r>
              <a:endParaRPr lang="de-DE" sz="600">
                <a:solidFill>
                  <a:schemeClr val="bg1"/>
                </a:solidFill>
                <a:latin typeface="Avenir LT Std 45 Book" panose="020B0502020203020204" pitchFamily="34" charset="77"/>
              </a:endParaRPr>
            </a:p>
          </p:txBody>
        </p:sp>
        <p:sp>
          <p:nvSpPr>
            <p:cNvPr id="50" name="Rechteck 49">
              <a:extLst>
                <a:ext uri="{FF2B5EF4-FFF2-40B4-BE49-F238E27FC236}">
                  <a16:creationId xmlns:a16="http://schemas.microsoft.com/office/drawing/2014/main" id="{51F18FF5-F517-B240-9E82-B1B4AEFB6462}"/>
                </a:ext>
              </a:extLst>
            </p:cNvPr>
            <p:cNvSpPr/>
            <p:nvPr/>
          </p:nvSpPr>
          <p:spPr>
            <a:xfrm>
              <a:off x="474586" y="2816956"/>
              <a:ext cx="672128"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Elektrotechnik</a:t>
              </a:r>
              <a:endParaRPr lang="de-DE" sz="600">
                <a:solidFill>
                  <a:schemeClr val="bg1"/>
                </a:solidFill>
                <a:latin typeface="Avenir LT Std 45 Book" panose="020B0502020203020204" pitchFamily="34" charset="77"/>
              </a:endParaRPr>
            </a:p>
          </p:txBody>
        </p:sp>
        <p:sp>
          <p:nvSpPr>
            <p:cNvPr id="53" name="Rechteck 52">
              <a:extLst>
                <a:ext uri="{FF2B5EF4-FFF2-40B4-BE49-F238E27FC236}">
                  <a16:creationId xmlns:a16="http://schemas.microsoft.com/office/drawing/2014/main" id="{E210C27E-C932-4746-96D0-5EAB9AEECC70}"/>
                </a:ext>
              </a:extLst>
            </p:cNvPr>
            <p:cNvSpPr/>
            <p:nvPr/>
          </p:nvSpPr>
          <p:spPr>
            <a:xfrm>
              <a:off x="1302162" y="2816956"/>
              <a:ext cx="805178" cy="412590"/>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Informations- u.</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Fernmeldetechnik</a:t>
              </a:r>
            </a:p>
          </p:txBody>
        </p:sp>
        <p:sp>
          <p:nvSpPr>
            <p:cNvPr id="56" name="Rechteck 55">
              <a:extLst>
                <a:ext uri="{FF2B5EF4-FFF2-40B4-BE49-F238E27FC236}">
                  <a16:creationId xmlns:a16="http://schemas.microsoft.com/office/drawing/2014/main" id="{B424592A-4F5A-F047-A562-125AA7DC1937}"/>
                </a:ext>
              </a:extLst>
            </p:cNvPr>
            <p:cNvSpPr/>
            <p:nvPr/>
          </p:nvSpPr>
          <p:spPr>
            <a:xfrm>
              <a:off x="2267483" y="2818521"/>
              <a:ext cx="660907"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Fördertechnik</a:t>
              </a:r>
            </a:p>
          </p:txBody>
        </p:sp>
        <p:sp>
          <p:nvSpPr>
            <p:cNvPr id="59" name="Rechteck 58">
              <a:extLst>
                <a:ext uri="{FF2B5EF4-FFF2-40B4-BE49-F238E27FC236}">
                  <a16:creationId xmlns:a16="http://schemas.microsoft.com/office/drawing/2014/main" id="{C103C8F6-978B-B448-98BA-7BE81E4C4BA7}"/>
                </a:ext>
              </a:extLst>
            </p:cNvPr>
            <p:cNvSpPr/>
            <p:nvPr/>
          </p:nvSpPr>
          <p:spPr>
            <a:xfrm>
              <a:off x="3147156" y="2818521"/>
              <a:ext cx="689761"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Küchentechnik</a:t>
              </a:r>
            </a:p>
          </p:txBody>
        </p:sp>
        <p:pic>
          <p:nvPicPr>
            <p:cNvPr id="74" name="Grafik 73">
              <a:extLst>
                <a:ext uri="{FF2B5EF4-FFF2-40B4-BE49-F238E27FC236}">
                  <a16:creationId xmlns:a16="http://schemas.microsoft.com/office/drawing/2014/main" id="{84A10813-8154-094A-8855-B895AD9D5790}"/>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a:off x="2369800" y="1654921"/>
              <a:ext cx="450662" cy="450663"/>
            </a:xfrm>
            <a:prstGeom prst="rect">
              <a:avLst/>
            </a:prstGeom>
          </p:spPr>
        </p:pic>
        <p:pic>
          <p:nvPicPr>
            <p:cNvPr id="80" name="Grafik 79">
              <a:extLst>
                <a:ext uri="{FF2B5EF4-FFF2-40B4-BE49-F238E27FC236}">
                  <a16:creationId xmlns:a16="http://schemas.microsoft.com/office/drawing/2014/main" id="{E9F70913-E1C0-5C46-954B-195E2B9FA63A}"/>
                </a:ext>
              </a:extLst>
            </p:cNvPr>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a:off x="3261971" y="1654921"/>
              <a:ext cx="450662" cy="450663"/>
            </a:xfrm>
            <a:prstGeom prst="rect">
              <a:avLst/>
            </a:prstGeom>
          </p:spPr>
        </p:pic>
        <p:pic>
          <p:nvPicPr>
            <p:cNvPr id="82" name="Grafik 81">
              <a:extLst>
                <a:ext uri="{FF2B5EF4-FFF2-40B4-BE49-F238E27FC236}">
                  <a16:creationId xmlns:a16="http://schemas.microsoft.com/office/drawing/2014/main" id="{36543AD8-AC63-844B-9E04-877D18616FD5}"/>
                </a:ext>
              </a:extLst>
            </p:cNvPr>
            <p:cNvPicPr>
              <a:picLocks noChangeAspect="1"/>
            </p:cNvPicPr>
            <p:nvPr/>
          </p:nvPicPr>
          <p:blipFill>
            <a:blip r:embed="rId7">
              <a:lum bright="70000" contrast="-70000"/>
              <a:extLst>
                <a:ext uri="{96DAC541-7B7A-43D3-8B79-37D633B846F1}">
                  <asvg:svgBlip xmlns:asvg="http://schemas.microsoft.com/office/drawing/2016/SVG/main" r:embed="rId8"/>
                </a:ext>
              </a:extLst>
            </a:blip>
            <a:stretch>
              <a:fillRect/>
            </a:stretch>
          </p:blipFill>
          <p:spPr>
            <a:xfrm>
              <a:off x="570648" y="2439079"/>
              <a:ext cx="450662" cy="450663"/>
            </a:xfrm>
            <a:prstGeom prst="rect">
              <a:avLst/>
            </a:prstGeom>
          </p:spPr>
        </p:pic>
        <p:pic>
          <p:nvPicPr>
            <p:cNvPr id="84" name="Grafik 83">
              <a:extLst>
                <a:ext uri="{FF2B5EF4-FFF2-40B4-BE49-F238E27FC236}">
                  <a16:creationId xmlns:a16="http://schemas.microsoft.com/office/drawing/2014/main" id="{9A12CEE5-62EA-2C4A-B791-315A3E86B595}"/>
                </a:ext>
              </a:extLst>
            </p:cNvPr>
            <p:cNvPicPr>
              <a:picLocks noChangeAspect="1"/>
            </p:cNvPicPr>
            <p:nvPr/>
          </p:nvPicPr>
          <p:blipFill>
            <a:blip r:embed="rId9">
              <a:lum bright="70000" contrast="-70000"/>
              <a:extLst>
                <a:ext uri="{96DAC541-7B7A-43D3-8B79-37D633B846F1}">
                  <asvg:svgBlip xmlns:asvg="http://schemas.microsoft.com/office/drawing/2016/SVG/main" r:embed="rId10"/>
                </a:ext>
              </a:extLst>
            </a:blip>
            <a:stretch>
              <a:fillRect/>
            </a:stretch>
          </p:blipFill>
          <p:spPr>
            <a:xfrm>
              <a:off x="1463038" y="2439079"/>
              <a:ext cx="450662" cy="450663"/>
            </a:xfrm>
            <a:prstGeom prst="rect">
              <a:avLst/>
            </a:prstGeom>
          </p:spPr>
        </p:pic>
        <p:pic>
          <p:nvPicPr>
            <p:cNvPr id="86" name="Grafik 85">
              <a:extLst>
                <a:ext uri="{FF2B5EF4-FFF2-40B4-BE49-F238E27FC236}">
                  <a16:creationId xmlns:a16="http://schemas.microsoft.com/office/drawing/2014/main" id="{85AD05D1-19A8-804C-BF4E-102A40408201}"/>
                </a:ext>
              </a:extLst>
            </p:cNvPr>
            <p:cNvPicPr>
              <a:picLocks noChangeAspect="1"/>
            </p:cNvPicPr>
            <p:nvPr/>
          </p:nvPicPr>
          <p:blipFill>
            <a:blip r:embed="rId11">
              <a:lum bright="70000" contrast="-70000"/>
              <a:extLst>
                <a:ext uri="{96DAC541-7B7A-43D3-8B79-37D633B846F1}">
                  <asvg:svgBlip xmlns:asvg="http://schemas.microsoft.com/office/drawing/2016/SVG/main" r:embed="rId12"/>
                </a:ext>
              </a:extLst>
            </a:blip>
            <a:stretch>
              <a:fillRect/>
            </a:stretch>
          </p:blipFill>
          <p:spPr>
            <a:xfrm>
              <a:off x="2358342" y="2426130"/>
              <a:ext cx="450662" cy="450663"/>
            </a:xfrm>
            <a:prstGeom prst="rect">
              <a:avLst/>
            </a:prstGeom>
          </p:spPr>
        </p:pic>
        <p:pic>
          <p:nvPicPr>
            <p:cNvPr id="88" name="Grafik 87">
              <a:extLst>
                <a:ext uri="{FF2B5EF4-FFF2-40B4-BE49-F238E27FC236}">
                  <a16:creationId xmlns:a16="http://schemas.microsoft.com/office/drawing/2014/main" id="{0EB1BE39-E939-EB4E-9083-82E4C6B56B6E}"/>
                </a:ext>
              </a:extLst>
            </p:cNvPr>
            <p:cNvPicPr>
              <a:picLocks noChangeAspect="1"/>
            </p:cNvPicPr>
            <p:nvPr/>
          </p:nvPicPr>
          <p:blipFill>
            <a:blip r:embed="rId13">
              <a:lum bright="70000" contrast="-70000"/>
              <a:extLst>
                <a:ext uri="{96DAC541-7B7A-43D3-8B79-37D633B846F1}">
                  <asvg:svgBlip xmlns:asvg="http://schemas.microsoft.com/office/drawing/2016/SVG/main" r:embed="rId14"/>
                </a:ext>
              </a:extLst>
            </a:blip>
            <a:stretch>
              <a:fillRect/>
            </a:stretch>
          </p:blipFill>
          <p:spPr>
            <a:xfrm>
              <a:off x="3258135" y="2425756"/>
              <a:ext cx="450662" cy="450663"/>
            </a:xfrm>
            <a:prstGeom prst="rect">
              <a:avLst/>
            </a:prstGeom>
          </p:spPr>
        </p:pic>
        <p:pic>
          <p:nvPicPr>
            <p:cNvPr id="90" name="Grafik 89">
              <a:extLst>
                <a:ext uri="{FF2B5EF4-FFF2-40B4-BE49-F238E27FC236}">
                  <a16:creationId xmlns:a16="http://schemas.microsoft.com/office/drawing/2014/main" id="{AE00D423-18D6-614A-A625-91EBB9B546D0}"/>
                </a:ext>
              </a:extLst>
            </p:cNvPr>
            <p:cNvPicPr>
              <a:picLocks noChangeAspect="1"/>
            </p:cNvPicPr>
            <p:nvPr/>
          </p:nvPicPr>
          <p:blipFill>
            <a:blip r:embed="rId15">
              <a:lum bright="70000" contrast="-70000"/>
              <a:extLst>
                <a:ext uri="{96DAC541-7B7A-43D3-8B79-37D633B846F1}">
                  <asvg:svgBlip xmlns:asvg="http://schemas.microsoft.com/office/drawing/2016/SVG/main" r:embed="rId16"/>
                </a:ext>
              </a:extLst>
            </a:blip>
            <a:stretch>
              <a:fillRect/>
            </a:stretch>
          </p:blipFill>
          <p:spPr>
            <a:xfrm>
              <a:off x="573476" y="3308955"/>
              <a:ext cx="450662" cy="450663"/>
            </a:xfrm>
            <a:prstGeom prst="rect">
              <a:avLst/>
            </a:prstGeom>
          </p:spPr>
        </p:pic>
        <p:pic>
          <p:nvPicPr>
            <p:cNvPr id="92" name="Grafik 91">
              <a:extLst>
                <a:ext uri="{FF2B5EF4-FFF2-40B4-BE49-F238E27FC236}">
                  <a16:creationId xmlns:a16="http://schemas.microsoft.com/office/drawing/2014/main" id="{B3065FE8-2EA9-BD46-8F72-555D0F9E4AD5}"/>
                </a:ext>
              </a:extLst>
            </p:cNvPr>
            <p:cNvPicPr>
              <a:picLocks noChangeAspect="1"/>
            </p:cNvPicPr>
            <p:nvPr/>
          </p:nvPicPr>
          <p:blipFill>
            <a:blip r:embed="rId17">
              <a:lum bright="70000" contrast="-70000"/>
              <a:extLst>
                <a:ext uri="{96DAC541-7B7A-43D3-8B79-37D633B846F1}">
                  <asvg:svgBlip xmlns:asvg="http://schemas.microsoft.com/office/drawing/2016/SVG/main" r:embed="rId18"/>
                </a:ext>
              </a:extLst>
            </a:blip>
            <a:stretch>
              <a:fillRect/>
            </a:stretch>
          </p:blipFill>
          <p:spPr>
            <a:xfrm>
              <a:off x="1483390" y="3300758"/>
              <a:ext cx="450662" cy="450663"/>
            </a:xfrm>
            <a:prstGeom prst="rect">
              <a:avLst/>
            </a:prstGeom>
          </p:spPr>
        </p:pic>
        <p:pic>
          <p:nvPicPr>
            <p:cNvPr id="94" name="Grafik 93">
              <a:extLst>
                <a:ext uri="{FF2B5EF4-FFF2-40B4-BE49-F238E27FC236}">
                  <a16:creationId xmlns:a16="http://schemas.microsoft.com/office/drawing/2014/main" id="{0B119A95-0AA5-C74F-AB0F-4406DC791248}"/>
                </a:ext>
              </a:extLst>
            </p:cNvPr>
            <p:cNvPicPr>
              <a:picLocks noChangeAspect="1"/>
            </p:cNvPicPr>
            <p:nvPr/>
          </p:nvPicPr>
          <p:blipFill>
            <a:blip r:embed="rId19">
              <a:lum bright="70000" contrast="-70000"/>
              <a:extLst>
                <a:ext uri="{96DAC541-7B7A-43D3-8B79-37D633B846F1}">
                  <asvg:svgBlip xmlns:asvg="http://schemas.microsoft.com/office/drawing/2016/SVG/main" r:embed="rId20"/>
                </a:ext>
              </a:extLst>
            </a:blip>
            <a:stretch>
              <a:fillRect/>
            </a:stretch>
          </p:blipFill>
          <p:spPr>
            <a:xfrm>
              <a:off x="2377297" y="3305392"/>
              <a:ext cx="450662" cy="450663"/>
            </a:xfrm>
            <a:prstGeom prst="rect">
              <a:avLst/>
            </a:prstGeom>
          </p:spPr>
        </p:pic>
        <p:pic>
          <p:nvPicPr>
            <p:cNvPr id="96" name="Grafik 95">
              <a:extLst>
                <a:ext uri="{FF2B5EF4-FFF2-40B4-BE49-F238E27FC236}">
                  <a16:creationId xmlns:a16="http://schemas.microsoft.com/office/drawing/2014/main" id="{20699201-F7EA-684D-A38D-195AA6615414}"/>
                </a:ext>
              </a:extLst>
            </p:cNvPr>
            <p:cNvPicPr>
              <a:picLocks noChangeAspect="1"/>
            </p:cNvPicPr>
            <p:nvPr/>
          </p:nvPicPr>
          <p:blipFill>
            <a:blip r:embed="rId21">
              <a:lum bright="70000" contrast="-70000"/>
              <a:extLst>
                <a:ext uri="{96DAC541-7B7A-43D3-8B79-37D633B846F1}">
                  <asvg:svgBlip xmlns:asvg="http://schemas.microsoft.com/office/drawing/2016/SVG/main" r:embed="rId22"/>
                </a:ext>
              </a:extLst>
            </a:blip>
            <a:stretch>
              <a:fillRect/>
            </a:stretch>
          </p:blipFill>
          <p:spPr>
            <a:xfrm>
              <a:off x="3267709" y="3300758"/>
              <a:ext cx="450662" cy="450663"/>
            </a:xfrm>
            <a:prstGeom prst="rect">
              <a:avLst/>
            </a:prstGeom>
          </p:spPr>
        </p:pic>
        <p:pic>
          <p:nvPicPr>
            <p:cNvPr id="39" name="Grafik 38">
              <a:extLst>
                <a:ext uri="{FF2B5EF4-FFF2-40B4-BE49-F238E27FC236}">
                  <a16:creationId xmlns:a16="http://schemas.microsoft.com/office/drawing/2014/main" id="{1B6A3821-EFAD-DF4A-86F5-5FAFDFE774C3}"/>
                </a:ext>
              </a:extLst>
            </p:cNvPr>
            <p:cNvPicPr>
              <a:picLocks noChangeAspect="1"/>
            </p:cNvPicPr>
            <p:nvPr/>
          </p:nvPicPr>
          <p:blipFill>
            <a:blip r:embed="rId23" cstate="print">
              <a:lum bright="70000" contrast="-70000"/>
              <a:extLst>
                <a:ext uri="{28A0092B-C50C-407E-A947-70E740481C1C}">
                  <a14:useLocalDpi xmlns:a14="http://schemas.microsoft.com/office/drawing/2010/main"/>
                </a:ext>
              </a:extLst>
            </a:blip>
            <a:stretch>
              <a:fillRect/>
            </a:stretch>
          </p:blipFill>
          <p:spPr>
            <a:xfrm>
              <a:off x="562381" y="1664239"/>
              <a:ext cx="449571" cy="449571"/>
            </a:xfrm>
            <a:prstGeom prst="rect">
              <a:avLst/>
            </a:prstGeom>
          </p:spPr>
        </p:pic>
        <p:pic>
          <p:nvPicPr>
            <p:cNvPr id="42" name="Grafik 41">
              <a:extLst>
                <a:ext uri="{FF2B5EF4-FFF2-40B4-BE49-F238E27FC236}">
                  <a16:creationId xmlns:a16="http://schemas.microsoft.com/office/drawing/2014/main" id="{5A4BADB9-909B-F04F-B2FC-735242D91AF4}"/>
                </a:ext>
              </a:extLst>
            </p:cNvPr>
            <p:cNvPicPr>
              <a:picLocks noChangeAspect="1"/>
            </p:cNvPicPr>
            <p:nvPr/>
          </p:nvPicPr>
          <p:blipFill>
            <a:blip r:embed="rId24" cstate="print">
              <a:lum bright="70000" contrast="-70000"/>
              <a:extLst>
                <a:ext uri="{28A0092B-C50C-407E-A947-70E740481C1C}">
                  <a14:useLocalDpi xmlns:a14="http://schemas.microsoft.com/office/drawing/2010/main"/>
                </a:ext>
              </a:extLst>
            </a:blip>
            <a:stretch>
              <a:fillRect/>
            </a:stretch>
          </p:blipFill>
          <p:spPr>
            <a:xfrm>
              <a:off x="1470955" y="1654921"/>
              <a:ext cx="449571" cy="449571"/>
            </a:xfrm>
            <a:prstGeom prst="rect">
              <a:avLst/>
            </a:prstGeom>
          </p:spPr>
        </p:pic>
      </p:grpSp>
      <p:sp>
        <p:nvSpPr>
          <p:cNvPr id="40" name="Inhaltsplatzhalter 3">
            <a:extLst>
              <a:ext uri="{FF2B5EF4-FFF2-40B4-BE49-F238E27FC236}">
                <a16:creationId xmlns:a16="http://schemas.microsoft.com/office/drawing/2014/main" id="{C4F06BEB-F41C-AF47-BC75-403059EEAA7C}"/>
              </a:ext>
            </a:extLst>
          </p:cNvPr>
          <p:cNvSpPr>
            <a:spLocks noGrp="1"/>
          </p:cNvSpPr>
          <p:nvPr>
            <p:ph sz="quarter" idx="4294967295"/>
          </p:nvPr>
        </p:nvSpPr>
        <p:spPr>
          <a:xfrm>
            <a:off x="540607" y="1934990"/>
            <a:ext cx="3976244" cy="1898806"/>
          </a:xfrm>
          <a:prstGeom prst="rect">
            <a:avLst/>
          </a:prstGeom>
        </p:spPr>
        <p:txBody>
          <a:bodyPr lIns="0" tIns="0" rIns="0" bIns="0"/>
          <a:lstStyle/>
          <a:p>
            <a:pPr marL="0" lvl="0" indent="0">
              <a:spcBef>
                <a:spcPts val="0"/>
              </a:spcBef>
              <a:buClrTx/>
              <a:buSzTx/>
              <a:buNone/>
              <a:defRPr/>
            </a:pPr>
            <a:r>
              <a:rPr lang="de-DE" sz="1000" b="1" dirty="0">
                <a:solidFill>
                  <a:schemeClr val="bg1"/>
                </a:solidFill>
                <a:latin typeface="Avenir LT Std 65 Medium" panose="020B0503020203020204" pitchFamily="34" charset="77"/>
              </a:rPr>
              <a:t>Ganzheitlich, leistungsfähig, richtungsweisend: Seit über 30 Jahren agiert M&amp;P in der Bau- und Immobilienbranche als TGA Generalplaner für alle Gewerke der Kostengruppe 400 – 480.</a:t>
            </a:r>
          </a:p>
          <a:p>
            <a:pPr marL="0" lvl="0" indent="0">
              <a:spcBef>
                <a:spcPts val="0"/>
              </a:spcBef>
              <a:buClrTx/>
              <a:buSzTx/>
              <a:buNone/>
              <a:defRPr/>
            </a:pPr>
            <a:endParaRPr lang="de-DE" sz="1000" dirty="0">
              <a:solidFill>
                <a:schemeClr val="bg1"/>
              </a:solidFill>
              <a:latin typeface="Avenir LT Std 45 Book" panose="020B0502020203020204" pitchFamily="34" charset="77"/>
            </a:endParaRPr>
          </a:p>
          <a:p>
            <a:pPr marL="0" lvl="0" indent="0">
              <a:spcBef>
                <a:spcPts val="0"/>
              </a:spcBef>
              <a:buClrTx/>
              <a:buSzTx/>
              <a:buNone/>
              <a:defRPr/>
            </a:pPr>
            <a:r>
              <a:rPr lang="de-DE" sz="1000" dirty="0">
                <a:solidFill>
                  <a:schemeClr val="bg1"/>
                </a:solidFill>
                <a:latin typeface="Avenir LT Std 45 Book" panose="020B0502020203020204" pitchFamily="34" charset="77"/>
              </a:rPr>
              <a:t>Mit beispielloser Lösungskompetenz und einem umfassenden Leistungsportfolio entwickeln wir zukunftsfähige Konzepte, die exakt auf die Bedarfe Ihrer technischen Anlagen abgestimmt sind. </a:t>
            </a:r>
          </a:p>
          <a:p>
            <a:pPr marL="0" lvl="0" indent="0">
              <a:spcBef>
                <a:spcPts val="0"/>
              </a:spcBef>
              <a:buClrTx/>
              <a:buSzTx/>
              <a:buNone/>
              <a:defRPr/>
            </a:pPr>
            <a:endParaRPr lang="de-DE" sz="1000" dirty="0">
              <a:solidFill>
                <a:schemeClr val="bg1"/>
              </a:solidFill>
              <a:latin typeface="Avenir LT Std 45 Book" panose="020B0502020203020204" pitchFamily="34" charset="77"/>
            </a:endParaRPr>
          </a:p>
          <a:p>
            <a:pPr marL="0" lvl="0" indent="0">
              <a:spcBef>
                <a:spcPts val="0"/>
              </a:spcBef>
              <a:buClrTx/>
              <a:buSzTx/>
              <a:buNone/>
              <a:defRPr/>
            </a:pPr>
            <a:r>
              <a:rPr lang="de-DE" sz="1000" dirty="0">
                <a:solidFill>
                  <a:schemeClr val="bg1"/>
                </a:solidFill>
                <a:latin typeface="Avenir LT Std 45 Book" panose="020B0502020203020204" pitchFamily="34" charset="77"/>
              </a:rPr>
              <a:t>Modellbasierte Planungsmethoden wie BIM </a:t>
            </a:r>
            <a:r>
              <a:rPr lang="de-DE" sz="1000" dirty="0" err="1">
                <a:solidFill>
                  <a:schemeClr val="bg1"/>
                </a:solidFill>
                <a:latin typeface="Avenir LT Std 45 Book" panose="020B0502020203020204" pitchFamily="34" charset="77"/>
              </a:rPr>
              <a:t>Modelling</a:t>
            </a:r>
            <a:r>
              <a:rPr lang="de-DE" sz="1000" dirty="0">
                <a:solidFill>
                  <a:schemeClr val="bg1"/>
                </a:solidFill>
                <a:latin typeface="Avenir LT Std 45 Book" panose="020B0502020203020204" pitchFamily="34" charset="77"/>
              </a:rPr>
              <a:t> und angewandtes Lean </a:t>
            </a:r>
            <a:r>
              <a:rPr lang="de-DE" sz="1000" dirty="0" err="1">
                <a:solidFill>
                  <a:schemeClr val="bg1"/>
                </a:solidFill>
                <a:latin typeface="Avenir LT Std 45 Book" panose="020B0502020203020204" pitchFamily="34" charset="77"/>
              </a:rPr>
              <a:t>Construction</a:t>
            </a:r>
            <a:r>
              <a:rPr lang="de-DE" sz="1000" dirty="0">
                <a:solidFill>
                  <a:schemeClr val="bg1"/>
                </a:solidFill>
                <a:latin typeface="Avenir LT Std 45 Book" panose="020B0502020203020204" pitchFamily="34" charset="77"/>
              </a:rPr>
              <a:t> Management gewährleisten die systematische Prozessoptimierung und eine hohe, kostenoptimierte Ausführungsqualität in allen Leistungsphasen der HOAI:</a:t>
            </a:r>
          </a:p>
        </p:txBody>
      </p:sp>
    </p:spTree>
    <p:extLst>
      <p:ext uri="{BB962C8B-B14F-4D97-AF65-F5344CB8AC3E}">
        <p14:creationId xmlns:p14="http://schemas.microsoft.com/office/powerpoint/2010/main" val="71040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
            <a:extLst>
              <a:ext uri="{FF2B5EF4-FFF2-40B4-BE49-F238E27FC236}">
                <a16:creationId xmlns:a16="http://schemas.microsoft.com/office/drawing/2014/main" id="{047CDF35-4954-9D41-BD9B-363386885091}"/>
              </a:ext>
            </a:extLst>
          </p:cNvPr>
          <p:cNvSpPr>
            <a:spLocks noGrp="1"/>
          </p:cNvSpPr>
          <p:nvPr>
            <p:ph type="title"/>
          </p:nvPr>
        </p:nvSpPr>
        <p:spPr>
          <a:xfrm>
            <a:off x="540000" y="900000"/>
            <a:ext cx="2497840" cy="720000"/>
          </a:xfrm>
          <a:prstGeom prst="rect">
            <a:avLst/>
          </a:prstGeom>
        </p:spPr>
        <p:txBody>
          <a:bodyPr/>
          <a:lstStyle/>
          <a:p>
            <a:pPr>
              <a:lnSpc>
                <a:spcPts val="3000"/>
              </a:lnSpc>
            </a:pPr>
            <a:r>
              <a:rPr lang="de-DE" sz="2800" b="0" dirty="0">
                <a:solidFill>
                  <a:schemeClr val="bg1"/>
                </a:solidFill>
                <a:latin typeface="Avenir LT Std 35 Light" panose="020B0402020203020204" pitchFamily="34" charset="77"/>
              </a:rPr>
              <a:t>Vielen Dank</a:t>
            </a:r>
            <a:endParaRPr lang="de-DE" sz="900" dirty="0">
              <a:solidFill>
                <a:schemeClr val="bg1"/>
              </a:solidFill>
            </a:endParaRPr>
          </a:p>
        </p:txBody>
      </p:sp>
      <p:sp>
        <p:nvSpPr>
          <p:cNvPr id="2" name="Foliennummernplatzhalter 1"/>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15</a:t>
            </a:fld>
            <a:endParaRPr lang="de-DE" dirty="0">
              <a:solidFill>
                <a:srgbClr val="606A73"/>
              </a:solidFill>
            </a:endParaRPr>
          </a:p>
        </p:txBody>
      </p:sp>
      <p:sp>
        <p:nvSpPr>
          <p:cNvPr id="20" name="Rechteck 19"/>
          <p:cNvSpPr/>
          <p:nvPr/>
        </p:nvSpPr>
        <p:spPr>
          <a:xfrm>
            <a:off x="3685486" y="1459005"/>
            <a:ext cx="934845" cy="173110"/>
          </a:xfrm>
          <a:prstGeom prst="rect">
            <a:avLst/>
          </a:prstGeom>
        </p:spPr>
        <p:txBody>
          <a:bodyPr wrap="none" lIns="34277" tIns="17138" rIns="34277" bIns="17138">
            <a:spAutoFit/>
          </a:bodyPr>
          <a:lstStyle/>
          <a:p>
            <a:r>
              <a:rPr lang="de-DE" sz="900" dirty="0">
                <a:solidFill>
                  <a:schemeClr val="bg1"/>
                </a:solidFill>
                <a:latin typeface="Avenir LT Std 55 Roman" panose="020B0503020203020204" pitchFamily="34" charset="0"/>
              </a:rPr>
              <a:t>Mitgliedschaften</a:t>
            </a:r>
          </a:p>
        </p:txBody>
      </p:sp>
      <p:pic>
        <p:nvPicPr>
          <p:cNvPr id="34" name="Grafik 33">
            <a:extLst>
              <a:ext uri="{FF2B5EF4-FFF2-40B4-BE49-F238E27FC236}">
                <a16:creationId xmlns:a16="http://schemas.microsoft.com/office/drawing/2014/main" id="{00F35A58-18B5-514B-AE30-B17BA10228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18055" y="1952500"/>
            <a:ext cx="1068070" cy="335280"/>
          </a:xfrm>
          <a:prstGeom prst="rect">
            <a:avLst/>
          </a:prstGeom>
        </p:spPr>
      </p:pic>
      <p:pic>
        <p:nvPicPr>
          <p:cNvPr id="40" name="Grafik 39">
            <a:extLst>
              <a:ext uri="{FF2B5EF4-FFF2-40B4-BE49-F238E27FC236}">
                <a16:creationId xmlns:a16="http://schemas.microsoft.com/office/drawing/2014/main" id="{9FAD74E3-0462-E147-91F3-CD8C1A4883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9994" y="2030225"/>
            <a:ext cx="883920" cy="179832"/>
          </a:xfrm>
          <a:prstGeom prst="rect">
            <a:avLst/>
          </a:prstGeom>
        </p:spPr>
      </p:pic>
      <p:pic>
        <p:nvPicPr>
          <p:cNvPr id="42" name="Grafik 41">
            <a:extLst>
              <a:ext uri="{FF2B5EF4-FFF2-40B4-BE49-F238E27FC236}">
                <a16:creationId xmlns:a16="http://schemas.microsoft.com/office/drawing/2014/main" id="{732C6C82-D4ED-6145-9578-77EE8BD29E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38199" y="1902971"/>
            <a:ext cx="838200" cy="434340"/>
          </a:xfrm>
          <a:prstGeom prst="rect">
            <a:avLst/>
          </a:prstGeom>
        </p:spPr>
      </p:pic>
      <p:pic>
        <p:nvPicPr>
          <p:cNvPr id="43" name="Grafik 42">
            <a:extLst>
              <a:ext uri="{FF2B5EF4-FFF2-40B4-BE49-F238E27FC236}">
                <a16:creationId xmlns:a16="http://schemas.microsoft.com/office/drawing/2014/main" id="{25DB50CF-227B-3041-89CB-FABB002A87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98012" y="2479594"/>
            <a:ext cx="845820" cy="464820"/>
          </a:xfrm>
          <a:prstGeom prst="rect">
            <a:avLst/>
          </a:prstGeom>
        </p:spPr>
      </p:pic>
      <p:pic>
        <p:nvPicPr>
          <p:cNvPr id="47" name="Grafik 46">
            <a:extLst>
              <a:ext uri="{FF2B5EF4-FFF2-40B4-BE49-F238E27FC236}">
                <a16:creationId xmlns:a16="http://schemas.microsoft.com/office/drawing/2014/main" id="{338C999C-A7D3-5F42-8B92-C8B89A57EE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89896" y="2311380"/>
            <a:ext cx="1016000" cy="762000"/>
          </a:xfrm>
          <a:prstGeom prst="rect">
            <a:avLst/>
          </a:prstGeom>
        </p:spPr>
      </p:pic>
      <p:pic>
        <p:nvPicPr>
          <p:cNvPr id="56" name="Grafik 55">
            <a:extLst>
              <a:ext uri="{FF2B5EF4-FFF2-40B4-BE49-F238E27FC236}">
                <a16:creationId xmlns:a16="http://schemas.microsoft.com/office/drawing/2014/main" id="{0EB1DD55-BF80-F94C-A4E4-04B7BF8898C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64486" y="2626392"/>
            <a:ext cx="1016000" cy="307340"/>
          </a:xfrm>
          <a:prstGeom prst="rect">
            <a:avLst/>
          </a:prstGeom>
        </p:spPr>
      </p:pic>
      <p:pic>
        <p:nvPicPr>
          <p:cNvPr id="59" name="Grafik 58">
            <a:extLst>
              <a:ext uri="{FF2B5EF4-FFF2-40B4-BE49-F238E27FC236}">
                <a16:creationId xmlns:a16="http://schemas.microsoft.com/office/drawing/2014/main" id="{30949E19-403F-0747-950A-55FB456CCE4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39076" y="2672112"/>
            <a:ext cx="990600" cy="215900"/>
          </a:xfrm>
          <a:prstGeom prst="rect">
            <a:avLst/>
          </a:prstGeom>
        </p:spPr>
      </p:pic>
      <p:pic>
        <p:nvPicPr>
          <p:cNvPr id="65" name="Grafik 64">
            <a:extLst>
              <a:ext uri="{FF2B5EF4-FFF2-40B4-BE49-F238E27FC236}">
                <a16:creationId xmlns:a16="http://schemas.microsoft.com/office/drawing/2014/main" id="{A6B65B48-7A7B-8B4F-AFC9-53626F8BABB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838982" y="3264799"/>
            <a:ext cx="563880" cy="201930"/>
          </a:xfrm>
          <a:prstGeom prst="rect">
            <a:avLst/>
          </a:prstGeom>
        </p:spPr>
      </p:pic>
      <p:pic>
        <p:nvPicPr>
          <p:cNvPr id="68" name="Grafik 67">
            <a:extLst>
              <a:ext uri="{FF2B5EF4-FFF2-40B4-BE49-F238E27FC236}">
                <a16:creationId xmlns:a16="http://schemas.microsoft.com/office/drawing/2014/main" id="{7D8237BD-18E5-F140-8224-D31551E741B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45471" y="3276229"/>
            <a:ext cx="704850" cy="190500"/>
          </a:xfrm>
          <a:prstGeom prst="rect">
            <a:avLst/>
          </a:prstGeom>
        </p:spPr>
      </p:pic>
      <p:pic>
        <p:nvPicPr>
          <p:cNvPr id="4" name="Grafik 3" descr="Ein Bild, das Schrift, Screenshot, Grafiken, Schwarz enthält.&#10;&#10;Automatisch generierte Beschreibung">
            <a:extLst>
              <a:ext uri="{FF2B5EF4-FFF2-40B4-BE49-F238E27FC236}">
                <a16:creationId xmlns:a16="http://schemas.microsoft.com/office/drawing/2014/main" id="{7934135A-7B47-8557-FF99-51D5FF8F6C8C}"/>
              </a:ext>
            </a:extLst>
          </p:cNvPr>
          <p:cNvPicPr>
            <a:picLocks noChangeAspect="1"/>
          </p:cNvPicPr>
          <p:nvPr/>
        </p:nvPicPr>
        <p:blipFill>
          <a:blip r:embed="rId11"/>
          <a:stretch>
            <a:fillRect/>
          </a:stretch>
        </p:blipFill>
        <p:spPr>
          <a:xfrm>
            <a:off x="7560476" y="1841219"/>
            <a:ext cx="1069200" cy="557843"/>
          </a:xfrm>
          <a:prstGeom prst="rect">
            <a:avLst/>
          </a:prstGeom>
        </p:spPr>
      </p:pic>
    </p:spTree>
    <p:extLst>
      <p:ext uri="{BB962C8B-B14F-4D97-AF65-F5344CB8AC3E}">
        <p14:creationId xmlns:p14="http://schemas.microsoft.com/office/powerpoint/2010/main" val="375486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383AD-6675-4A48-8349-9FD3CF592FDA}"/>
              </a:ext>
            </a:extLst>
          </p:cNvPr>
          <p:cNvSpPr>
            <a:spLocks noGrp="1"/>
          </p:cNvSpPr>
          <p:nvPr>
            <p:ph type="title"/>
          </p:nvPr>
        </p:nvSpPr>
        <p:spPr/>
        <p:txBody>
          <a:bodyPr>
            <a:normAutofit fontScale="90000"/>
          </a:bodyPr>
          <a:lstStyle/>
          <a:p>
            <a:r>
              <a:rPr lang="de-DE" dirty="0"/>
              <a:t>Folien-Speicher! </a:t>
            </a:r>
            <a:br>
              <a:rPr lang="de-DE" dirty="0"/>
            </a:br>
            <a:br>
              <a:rPr lang="de-DE" dirty="0"/>
            </a:br>
            <a:r>
              <a:rPr lang="de-DE" dirty="0"/>
              <a:t>Weitere Charts zum individuellen Aufbau </a:t>
            </a:r>
          </a:p>
        </p:txBody>
      </p:sp>
      <p:sp>
        <p:nvSpPr>
          <p:cNvPr id="4" name="Fußzeilenplatzhalter 3">
            <a:extLst>
              <a:ext uri="{FF2B5EF4-FFF2-40B4-BE49-F238E27FC236}">
                <a16:creationId xmlns:a16="http://schemas.microsoft.com/office/drawing/2014/main" id="{5A8B8D76-CA2F-744D-AD3D-45DAB3510791}"/>
              </a:ext>
            </a:extLst>
          </p:cNvPr>
          <p:cNvSpPr>
            <a:spLocks noGrp="1"/>
          </p:cNvSpPr>
          <p:nvPr>
            <p:ph type="ftr" sz="quarter" idx="4294967295"/>
          </p:nvPr>
        </p:nvSpPr>
        <p:spPr>
          <a:xfrm>
            <a:off x="404949" y="4860000"/>
            <a:ext cx="7273334" cy="273844"/>
          </a:xfrm>
          <a:prstGeom prst="rect">
            <a:avLst/>
          </a:prstGeom>
        </p:spPr>
        <p:txBody>
          <a:bodyPr/>
          <a:lstStyle/>
          <a:p>
            <a:r>
              <a:rPr lang="de-DE"/>
              <a:t>Die M&amp;P Gruppe stellt sich vor.</a:t>
            </a:r>
          </a:p>
        </p:txBody>
      </p:sp>
      <p:sp>
        <p:nvSpPr>
          <p:cNvPr id="5" name="Foliennummernplatzhalter 4">
            <a:extLst>
              <a:ext uri="{FF2B5EF4-FFF2-40B4-BE49-F238E27FC236}">
                <a16:creationId xmlns:a16="http://schemas.microsoft.com/office/drawing/2014/main" id="{A48111B2-5E2B-5345-B043-7AD07CE51756}"/>
              </a:ext>
            </a:extLst>
          </p:cNvPr>
          <p:cNvSpPr>
            <a:spLocks noGrp="1"/>
          </p:cNvSpPr>
          <p:nvPr>
            <p:ph type="sldNum" sz="quarter" idx="12"/>
          </p:nvPr>
        </p:nvSpPr>
        <p:spPr/>
        <p:txBody>
          <a:bodyPr/>
          <a:lstStyle/>
          <a:p>
            <a:fld id="{062264FA-5897-E448-9104-19C45CE6974D}" type="slidenum">
              <a:rPr lang="de-DE" smtClean="0">
                <a:solidFill>
                  <a:srgbClr val="606A73"/>
                </a:solidFill>
              </a:rPr>
              <a:pPr/>
              <a:t>16</a:t>
            </a:fld>
            <a:endParaRPr lang="de-DE">
              <a:solidFill>
                <a:srgbClr val="606A73"/>
              </a:solidFill>
            </a:endParaRPr>
          </a:p>
        </p:txBody>
      </p:sp>
    </p:spTree>
    <p:extLst>
      <p:ext uri="{BB962C8B-B14F-4D97-AF65-F5344CB8AC3E}">
        <p14:creationId xmlns:p14="http://schemas.microsoft.com/office/powerpoint/2010/main" val="215668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DA90121-9921-AB4A-B5FE-0E14DB100B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1"/>
            <a:ext cx="9143998" cy="5143501"/>
          </a:xfrm>
          <a:prstGeom prst="rect">
            <a:avLst/>
          </a:prstGeom>
        </p:spPr>
      </p:pic>
      <p:sp>
        <p:nvSpPr>
          <p:cNvPr id="45" name="Rechteck 44">
            <a:extLst>
              <a:ext uri="{FF2B5EF4-FFF2-40B4-BE49-F238E27FC236}">
                <a16:creationId xmlns:a16="http://schemas.microsoft.com/office/drawing/2014/main" id="{61B8F037-47E6-D041-9117-1681450F1197}"/>
              </a:ext>
            </a:extLst>
          </p:cNvPr>
          <p:cNvSpPr/>
          <p:nvPr/>
        </p:nvSpPr>
        <p:spPr>
          <a:xfrm rot="5400000">
            <a:off x="2000250" y="-2000250"/>
            <a:ext cx="5143500" cy="914400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5" name="Foliennummernplatzhalter 1">
            <a:extLst>
              <a:ext uri="{FF2B5EF4-FFF2-40B4-BE49-F238E27FC236}">
                <a16:creationId xmlns:a16="http://schemas.microsoft.com/office/drawing/2014/main" id="{4F01DC11-DA59-FB4F-BC59-354464276B33}"/>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latin typeface="Avenir LT Std 55 Roman" panose="020B0503020203020204" pitchFamily="34" charset="0"/>
              </a:rPr>
              <a:pPr/>
              <a:t>17</a:t>
            </a:fld>
            <a:endParaRPr lang="de-DE">
              <a:solidFill>
                <a:srgbClr val="606A73"/>
              </a:solidFill>
              <a:latin typeface="Avenir LT Std 55 Roman" panose="020B0503020203020204" pitchFamily="34" charset="0"/>
            </a:endParaRPr>
          </a:p>
        </p:txBody>
      </p:sp>
      <p:sp>
        <p:nvSpPr>
          <p:cNvPr id="98" name="Textfeld 97">
            <a:extLst>
              <a:ext uri="{FF2B5EF4-FFF2-40B4-BE49-F238E27FC236}">
                <a16:creationId xmlns:a16="http://schemas.microsoft.com/office/drawing/2014/main" id="{BD96740F-02AA-EE45-8EC5-5C83A4A3A8F3}"/>
              </a:ext>
            </a:extLst>
          </p:cNvPr>
          <p:cNvSpPr txBox="1"/>
          <p:nvPr/>
        </p:nvSpPr>
        <p:spPr>
          <a:xfrm>
            <a:off x="395739" y="2088000"/>
            <a:ext cx="1304312" cy="351823"/>
          </a:xfrm>
          <a:prstGeom prst="rect">
            <a:avLst/>
          </a:prstGeom>
          <a:noFill/>
        </p:spPr>
        <p:txBody>
          <a:bodyPr wrap="square" lIns="0" tIns="36000" rIns="0" bIns="0" rtlCol="0">
            <a:spAutoFit/>
          </a:bodyPr>
          <a:lstStyle/>
          <a:p>
            <a:pPr algn="ctr"/>
            <a:r>
              <a:rPr lang="de-DE" b="1" dirty="0">
                <a:solidFill>
                  <a:srgbClr val="FFFFFF"/>
                </a:solidFill>
                <a:latin typeface="Avenir LT Std 65 Medium" panose="020B0503020203020204" pitchFamily="34" charset="77"/>
                <a:cs typeface="Avenir LT Std 65 Medium"/>
              </a:rPr>
              <a:t>Olf Clausen</a:t>
            </a:r>
          </a:p>
          <a:p>
            <a:pPr algn="ctr">
              <a:lnSpc>
                <a:spcPts val="900"/>
              </a:lnSpc>
            </a:pPr>
            <a:r>
              <a:rPr lang="de-DE" sz="600" dirty="0">
                <a:solidFill>
                  <a:srgbClr val="FFFFFF"/>
                </a:solidFill>
                <a:latin typeface="Avenir LT Std 45 Book" panose="020B0502020203020204" pitchFamily="34" charset="77"/>
                <a:cs typeface="Avenir LT Std 55 Roman"/>
              </a:rPr>
              <a:t>Geschäftsführender Gesellschafter</a:t>
            </a:r>
          </a:p>
          <a:p>
            <a:pPr algn="ctr"/>
            <a:r>
              <a:rPr lang="de-DE" sz="600" dirty="0">
                <a:solidFill>
                  <a:srgbClr val="FFFFFF"/>
                </a:solidFill>
                <a:latin typeface="Avenir LT Std 45 Book" panose="020B0502020203020204" pitchFamily="34" charset="77"/>
                <a:cs typeface="Avenir LT Std 55 Roman"/>
              </a:rPr>
              <a:t>Unternehmenssprecher</a:t>
            </a:r>
          </a:p>
        </p:txBody>
      </p:sp>
      <p:pic>
        <p:nvPicPr>
          <p:cNvPr id="107" name="Bild 68">
            <a:extLst>
              <a:ext uri="{FF2B5EF4-FFF2-40B4-BE49-F238E27FC236}">
                <a16:creationId xmlns:a16="http://schemas.microsoft.com/office/drawing/2014/main" id="{F49E1E95-8303-944D-A29A-DDB6DBCA77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00365" y="126000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pic>
        <p:nvPicPr>
          <p:cNvPr id="108" name="Bild 69">
            <a:extLst>
              <a:ext uri="{FF2B5EF4-FFF2-40B4-BE49-F238E27FC236}">
                <a16:creationId xmlns:a16="http://schemas.microsoft.com/office/drawing/2014/main" id="{967E95A2-D063-7048-8098-19066D4AD7D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725"/>
          <a:stretch/>
        </p:blipFill>
        <p:spPr>
          <a:xfrm>
            <a:off x="3535166" y="126000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09" name="Textfeld 108">
            <a:extLst>
              <a:ext uri="{FF2B5EF4-FFF2-40B4-BE49-F238E27FC236}">
                <a16:creationId xmlns:a16="http://schemas.microsoft.com/office/drawing/2014/main" id="{5482D9A5-19FF-4647-8D65-937078E1D218}"/>
              </a:ext>
            </a:extLst>
          </p:cNvPr>
          <p:cNvSpPr txBox="1"/>
          <p:nvPr/>
        </p:nvSpPr>
        <p:spPr>
          <a:xfrm>
            <a:off x="1904512" y="208800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Andreas Germer</a:t>
            </a:r>
          </a:p>
          <a:p>
            <a:pPr algn="ctr">
              <a:lnSpc>
                <a:spcPts val="900"/>
              </a:lnSpc>
            </a:pPr>
            <a:r>
              <a:rPr lang="de-DE" sz="600" dirty="0">
                <a:solidFill>
                  <a:srgbClr val="FFFFFF"/>
                </a:solidFill>
                <a:latin typeface="Avenir LT Std 45 Book" panose="020B0502020203020204" pitchFamily="34" charset="77"/>
                <a:cs typeface="Avenir LT Std 55 Roman"/>
              </a:rPr>
              <a:t>Geschäftsführer</a:t>
            </a:r>
          </a:p>
        </p:txBody>
      </p:sp>
      <p:sp>
        <p:nvSpPr>
          <p:cNvPr id="114" name="Textfeld 113">
            <a:extLst>
              <a:ext uri="{FF2B5EF4-FFF2-40B4-BE49-F238E27FC236}">
                <a16:creationId xmlns:a16="http://schemas.microsoft.com/office/drawing/2014/main" id="{524377D7-8E5E-DE4F-859F-01A448A25DE3}"/>
              </a:ext>
            </a:extLst>
          </p:cNvPr>
          <p:cNvSpPr txBox="1"/>
          <p:nvPr/>
        </p:nvSpPr>
        <p:spPr>
          <a:xfrm>
            <a:off x="3339367" y="2087001"/>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Sven-Eric Korff</a:t>
            </a:r>
          </a:p>
          <a:p>
            <a:pPr algn="ctr">
              <a:lnSpc>
                <a:spcPts val="900"/>
              </a:lnSpc>
            </a:pPr>
            <a:r>
              <a:rPr lang="de-DE" sz="600" dirty="0">
                <a:solidFill>
                  <a:srgbClr val="FFFFFF"/>
                </a:solidFill>
                <a:latin typeface="Avenir LT Std 45 Book" panose="020B0502020203020204" pitchFamily="34" charset="77"/>
                <a:cs typeface="Avenir LT Std 55 Roman"/>
              </a:rPr>
              <a:t>Geschäftsführer</a:t>
            </a:r>
          </a:p>
        </p:txBody>
      </p:sp>
      <p:pic>
        <p:nvPicPr>
          <p:cNvPr id="119" name="Bild 59">
            <a:extLst>
              <a:ext uri="{FF2B5EF4-FFF2-40B4-BE49-F238E27FC236}">
                <a16:creationId xmlns:a16="http://schemas.microsoft.com/office/drawing/2014/main" id="{6409FB2F-B21E-2B4B-BBA5-A5EA657CA3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59299" y="126000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pic>
        <p:nvPicPr>
          <p:cNvPr id="120" name="Bild 61">
            <a:extLst>
              <a:ext uri="{FF2B5EF4-FFF2-40B4-BE49-F238E27FC236}">
                <a16:creationId xmlns:a16="http://schemas.microsoft.com/office/drawing/2014/main" id="{0A6E15E9-A0B7-0F4D-956D-166F943BA5F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748"/>
          <a:stretch/>
        </p:blipFill>
        <p:spPr>
          <a:xfrm>
            <a:off x="6405113" y="1259001"/>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21" name="Textfeld 120">
            <a:extLst>
              <a:ext uri="{FF2B5EF4-FFF2-40B4-BE49-F238E27FC236}">
                <a16:creationId xmlns:a16="http://schemas.microsoft.com/office/drawing/2014/main" id="{9F26F145-EFB2-B44D-8F0B-F7AD4DC1CBD3}"/>
              </a:ext>
            </a:extLst>
          </p:cNvPr>
          <p:cNvSpPr txBox="1"/>
          <p:nvPr/>
        </p:nvSpPr>
        <p:spPr>
          <a:xfrm>
            <a:off x="4760178" y="208800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Ronald Meka</a:t>
            </a:r>
          </a:p>
          <a:p>
            <a:pPr algn="ctr">
              <a:lnSpc>
                <a:spcPts val="900"/>
              </a:lnSpc>
            </a:pPr>
            <a:r>
              <a:rPr lang="de-DE" sz="600" dirty="0">
                <a:solidFill>
                  <a:srgbClr val="FFFFFF"/>
                </a:solidFill>
                <a:latin typeface="Avenir LT Std 45 Book" panose="020B0502020203020204" pitchFamily="34" charset="77"/>
                <a:cs typeface="Avenir LT Std 55 Roman"/>
              </a:rPr>
              <a:t>Geschäftsführer</a:t>
            </a:r>
          </a:p>
        </p:txBody>
      </p:sp>
      <p:sp>
        <p:nvSpPr>
          <p:cNvPr id="123" name="Textfeld 122">
            <a:extLst>
              <a:ext uri="{FF2B5EF4-FFF2-40B4-BE49-F238E27FC236}">
                <a16:creationId xmlns:a16="http://schemas.microsoft.com/office/drawing/2014/main" id="{0841D5D9-F8E8-DD41-A17E-364E0FF9E05C}"/>
              </a:ext>
            </a:extLst>
          </p:cNvPr>
          <p:cNvSpPr txBox="1"/>
          <p:nvPr/>
        </p:nvSpPr>
        <p:spPr>
          <a:xfrm>
            <a:off x="6210603" y="2087001"/>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Peter Schubert</a:t>
            </a:r>
          </a:p>
          <a:p>
            <a:pPr algn="ctr">
              <a:lnSpc>
                <a:spcPts val="900"/>
              </a:lnSpc>
            </a:pPr>
            <a:r>
              <a:rPr lang="de-DE" sz="600" dirty="0">
                <a:solidFill>
                  <a:srgbClr val="FFFFFF"/>
                </a:solidFill>
                <a:latin typeface="Avenir LT Std 45 Book" panose="020B0502020203020204" pitchFamily="34" charset="77"/>
                <a:cs typeface="Avenir LT Std 55 Roman"/>
              </a:rPr>
              <a:t>Geschäftsführer</a:t>
            </a:r>
          </a:p>
        </p:txBody>
      </p:sp>
      <p:pic>
        <p:nvPicPr>
          <p:cNvPr id="125" name="Bild 78">
            <a:extLst>
              <a:ext uri="{FF2B5EF4-FFF2-40B4-BE49-F238E27FC236}">
                <a16:creationId xmlns:a16="http://schemas.microsoft.com/office/drawing/2014/main" id="{DA10678D-3EA9-A843-9890-01362E59696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405113" y="2581796"/>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26" name="Textfeld 125">
            <a:extLst>
              <a:ext uri="{FF2B5EF4-FFF2-40B4-BE49-F238E27FC236}">
                <a16:creationId xmlns:a16="http://schemas.microsoft.com/office/drawing/2014/main" id="{E845B7D9-97DF-AA42-8103-0362F2D6B0F0}"/>
              </a:ext>
            </a:extLst>
          </p:cNvPr>
          <p:cNvSpPr txBox="1"/>
          <p:nvPr/>
        </p:nvSpPr>
        <p:spPr>
          <a:xfrm>
            <a:off x="6205523" y="3409796"/>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Andreas Fuhrmann</a:t>
            </a:r>
          </a:p>
          <a:p>
            <a:pPr algn="ctr">
              <a:lnSpc>
                <a:spcPts val="900"/>
              </a:lnSpc>
            </a:pPr>
            <a:r>
              <a:rPr lang="de-DE" sz="600" dirty="0">
                <a:solidFill>
                  <a:srgbClr val="FFFFFF"/>
                </a:solidFill>
                <a:latin typeface="Avenir LT Std 45 Book" panose="020B0502020203020204" pitchFamily="34" charset="77"/>
                <a:cs typeface="Avenir LT Std 55 Roman"/>
              </a:rPr>
              <a:t>Prokurist</a:t>
            </a:r>
          </a:p>
        </p:txBody>
      </p:sp>
      <p:pic>
        <p:nvPicPr>
          <p:cNvPr id="135" name="Bild 61">
            <a:extLst>
              <a:ext uri="{FF2B5EF4-FFF2-40B4-BE49-F238E27FC236}">
                <a16:creationId xmlns:a16="http://schemas.microsoft.com/office/drawing/2014/main" id="{8BAB4B69-2E2F-9348-B1AA-91A3388A5A8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727"/>
          <a:stretch/>
        </p:blipFill>
        <p:spPr>
          <a:xfrm>
            <a:off x="7827708" y="1259001"/>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36" name="Textfeld 135">
            <a:extLst>
              <a:ext uri="{FF2B5EF4-FFF2-40B4-BE49-F238E27FC236}">
                <a16:creationId xmlns:a16="http://schemas.microsoft.com/office/drawing/2014/main" id="{F0F7A93A-B5B1-FE44-9899-D6216BEA22C8}"/>
              </a:ext>
            </a:extLst>
          </p:cNvPr>
          <p:cNvSpPr txBox="1"/>
          <p:nvPr/>
        </p:nvSpPr>
        <p:spPr>
          <a:xfrm>
            <a:off x="7630673" y="2087001"/>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Andreas Götze</a:t>
            </a:r>
          </a:p>
          <a:p>
            <a:pPr algn="ctr">
              <a:lnSpc>
                <a:spcPts val="900"/>
              </a:lnSpc>
            </a:pPr>
            <a:r>
              <a:rPr lang="de-DE" sz="600" dirty="0">
                <a:solidFill>
                  <a:srgbClr val="FFFFFF"/>
                </a:solidFill>
                <a:latin typeface="Avenir LT Std 45 Book" panose="020B0502020203020204" pitchFamily="34" charset="77"/>
                <a:cs typeface="Avenir LT Std 55 Roman"/>
              </a:rPr>
              <a:t>Geschäftsführer</a:t>
            </a:r>
          </a:p>
        </p:txBody>
      </p:sp>
      <p:pic>
        <p:nvPicPr>
          <p:cNvPr id="139" name="Bild 51">
            <a:extLst>
              <a:ext uri="{FF2B5EF4-FFF2-40B4-BE49-F238E27FC236}">
                <a16:creationId xmlns:a16="http://schemas.microsoft.com/office/drawing/2014/main" id="{EF49FC0C-E5EE-F242-AF66-EA823CC9522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3039"/>
          <a:stretch/>
        </p:blipFill>
        <p:spPr>
          <a:xfrm>
            <a:off x="703299" y="257175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40" name="Textfeld 139">
            <a:extLst>
              <a:ext uri="{FF2B5EF4-FFF2-40B4-BE49-F238E27FC236}">
                <a16:creationId xmlns:a16="http://schemas.microsoft.com/office/drawing/2014/main" id="{BB4B5070-906B-214A-9EA0-F08E0B398263}"/>
              </a:ext>
            </a:extLst>
          </p:cNvPr>
          <p:cNvSpPr txBox="1"/>
          <p:nvPr/>
        </p:nvSpPr>
        <p:spPr>
          <a:xfrm>
            <a:off x="502686" y="339975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Frank Urban</a:t>
            </a:r>
          </a:p>
          <a:p>
            <a:pPr algn="ctr">
              <a:lnSpc>
                <a:spcPts val="900"/>
              </a:lnSpc>
            </a:pPr>
            <a:r>
              <a:rPr lang="de-DE" sz="600" dirty="0">
                <a:solidFill>
                  <a:srgbClr val="FFFFFF"/>
                </a:solidFill>
                <a:latin typeface="Avenir LT Std 45 Book" panose="020B0502020203020204" pitchFamily="34" charset="77"/>
                <a:cs typeface="Avenir LT Std 55 Roman"/>
              </a:rPr>
              <a:t>Geschäftsführer</a:t>
            </a:r>
          </a:p>
        </p:txBody>
      </p:sp>
      <p:pic>
        <p:nvPicPr>
          <p:cNvPr id="143" name="Bild 59">
            <a:extLst>
              <a:ext uri="{FF2B5EF4-FFF2-40B4-BE49-F238E27FC236}">
                <a16:creationId xmlns:a16="http://schemas.microsoft.com/office/drawing/2014/main" id="{442FCAA0-6F2C-0A46-AFEF-E6F0D7946F4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545"/>
          <a:stretch/>
        </p:blipFill>
        <p:spPr>
          <a:xfrm>
            <a:off x="2100365" y="257175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44" name="Textfeld 143">
            <a:extLst>
              <a:ext uri="{FF2B5EF4-FFF2-40B4-BE49-F238E27FC236}">
                <a16:creationId xmlns:a16="http://schemas.microsoft.com/office/drawing/2014/main" id="{E0D426F5-AB17-394F-98FC-1775D74E5367}"/>
              </a:ext>
            </a:extLst>
          </p:cNvPr>
          <p:cNvSpPr txBox="1"/>
          <p:nvPr/>
        </p:nvSpPr>
        <p:spPr>
          <a:xfrm>
            <a:off x="1895668" y="3398158"/>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Martin Niewiera</a:t>
            </a:r>
          </a:p>
          <a:p>
            <a:pPr algn="ctr">
              <a:lnSpc>
                <a:spcPts val="900"/>
              </a:lnSpc>
            </a:pPr>
            <a:r>
              <a:rPr lang="de-DE" sz="600" dirty="0">
                <a:solidFill>
                  <a:srgbClr val="FFFFFF"/>
                </a:solidFill>
                <a:latin typeface="Avenir LT Std 45 Book" panose="020B0502020203020204" pitchFamily="34" charset="77"/>
                <a:cs typeface="Avenir LT Std 55 Roman"/>
              </a:rPr>
              <a:t>Geschäftsführer</a:t>
            </a:r>
          </a:p>
        </p:txBody>
      </p:sp>
      <p:pic>
        <p:nvPicPr>
          <p:cNvPr id="146" name="Bild 59">
            <a:extLst>
              <a:ext uri="{FF2B5EF4-FFF2-40B4-BE49-F238E27FC236}">
                <a16:creationId xmlns:a16="http://schemas.microsoft.com/office/drawing/2014/main" id="{87EEB415-A984-1248-ACCB-AC5668C316D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838880" y="2581796"/>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47" name="Textfeld 146">
            <a:extLst>
              <a:ext uri="{FF2B5EF4-FFF2-40B4-BE49-F238E27FC236}">
                <a16:creationId xmlns:a16="http://schemas.microsoft.com/office/drawing/2014/main" id="{DD680ACB-4116-C04F-B463-A1BBCA8606C8}"/>
              </a:ext>
            </a:extLst>
          </p:cNvPr>
          <p:cNvSpPr txBox="1"/>
          <p:nvPr/>
        </p:nvSpPr>
        <p:spPr>
          <a:xfrm>
            <a:off x="7637134" y="3409796"/>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Andreas Nikutowski</a:t>
            </a:r>
          </a:p>
          <a:p>
            <a:pPr algn="ctr">
              <a:lnSpc>
                <a:spcPts val="900"/>
              </a:lnSpc>
            </a:pPr>
            <a:r>
              <a:rPr lang="de-DE" sz="600" dirty="0">
                <a:solidFill>
                  <a:srgbClr val="FFFFFF"/>
                </a:solidFill>
                <a:latin typeface="Avenir LT Std 45 Book" panose="020B0502020203020204" pitchFamily="34" charset="77"/>
                <a:cs typeface="Avenir LT Std 55 Roman"/>
              </a:rPr>
              <a:t>Prokurist</a:t>
            </a:r>
          </a:p>
        </p:txBody>
      </p:sp>
      <p:pic>
        <p:nvPicPr>
          <p:cNvPr id="152" name="Bild 82">
            <a:extLst>
              <a:ext uri="{FF2B5EF4-FFF2-40B4-BE49-F238E27FC236}">
                <a16:creationId xmlns:a16="http://schemas.microsoft.com/office/drawing/2014/main" id="{392FA297-06BE-2F4B-BE5E-8A39F544CFE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28787" y="385101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53" name="Textfeld 152">
            <a:extLst>
              <a:ext uri="{FF2B5EF4-FFF2-40B4-BE49-F238E27FC236}">
                <a16:creationId xmlns:a16="http://schemas.microsoft.com/office/drawing/2014/main" id="{CC17DB35-AEF9-F042-AB9B-668F5D2C6E34}"/>
              </a:ext>
            </a:extLst>
          </p:cNvPr>
          <p:cNvSpPr txBox="1"/>
          <p:nvPr/>
        </p:nvSpPr>
        <p:spPr>
          <a:xfrm>
            <a:off x="529197" y="467901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Jörg Kegel</a:t>
            </a:r>
          </a:p>
          <a:p>
            <a:pPr algn="ctr">
              <a:lnSpc>
                <a:spcPts val="900"/>
              </a:lnSpc>
            </a:pPr>
            <a:r>
              <a:rPr lang="de-DE" sz="600" dirty="0">
                <a:solidFill>
                  <a:srgbClr val="FFFFFF"/>
                </a:solidFill>
                <a:latin typeface="Avenir LT Std 45 Book" panose="020B0502020203020204" pitchFamily="34" charset="77"/>
                <a:cs typeface="Avenir LT Std 55 Roman"/>
              </a:rPr>
              <a:t>Prokurist</a:t>
            </a:r>
          </a:p>
        </p:txBody>
      </p:sp>
      <p:sp>
        <p:nvSpPr>
          <p:cNvPr id="60" name="Titel 2">
            <a:extLst>
              <a:ext uri="{FF2B5EF4-FFF2-40B4-BE49-F238E27FC236}">
                <a16:creationId xmlns:a16="http://schemas.microsoft.com/office/drawing/2014/main" id="{B54A790D-DD79-2F4A-BECA-ED45B77A8C54}"/>
              </a:ext>
            </a:extLst>
          </p:cNvPr>
          <p:cNvSpPr>
            <a:spLocks noGrp="1"/>
          </p:cNvSpPr>
          <p:nvPr>
            <p:ph type="title"/>
          </p:nvPr>
        </p:nvSpPr>
        <p:spPr>
          <a:xfrm>
            <a:off x="540000" y="543034"/>
            <a:ext cx="4783114" cy="430791"/>
          </a:xfrm>
          <a:prstGeom prst="rect">
            <a:avLst/>
          </a:prstGeom>
        </p:spPr>
        <p:txBody>
          <a:bodyPr/>
          <a:lstStyle/>
          <a:p>
            <a:pPr>
              <a:lnSpc>
                <a:spcPts val="3000"/>
              </a:lnSpc>
            </a:pPr>
            <a:r>
              <a:rPr lang="de-DE" sz="2800" b="0" dirty="0">
                <a:solidFill>
                  <a:schemeClr val="bg1"/>
                </a:solidFill>
                <a:latin typeface="Avenir LT Std 35 Light" panose="020B0402020203020204" pitchFamily="34" charset="77"/>
              </a:rPr>
              <a:t>Das M&amp;P Management</a:t>
            </a:r>
            <a:endParaRPr lang="de-DE" sz="900" dirty="0">
              <a:solidFill>
                <a:schemeClr val="bg1"/>
              </a:solidFill>
            </a:endParaRPr>
          </a:p>
        </p:txBody>
      </p:sp>
      <p:pic>
        <p:nvPicPr>
          <p:cNvPr id="63" name="Grafik 62">
            <a:extLst>
              <a:ext uri="{FF2B5EF4-FFF2-40B4-BE49-F238E27FC236}">
                <a16:creationId xmlns:a16="http://schemas.microsoft.com/office/drawing/2014/main" id="{8211A0EE-1BDC-7147-B94D-E13D769FD4D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64811" y="1260000"/>
            <a:ext cx="756000" cy="756000"/>
          </a:xfrm>
          <a:prstGeom prst="ellipse">
            <a:avLst/>
          </a:prstGeom>
          <a:solidFill>
            <a:schemeClr val="bg1"/>
          </a:solidFill>
          <a:ln w="25400">
            <a:gradFill flip="none" rotWithShape="1">
              <a:gsLst>
                <a:gs pos="5000">
                  <a:schemeClr val="tx2"/>
                </a:gs>
                <a:gs pos="35000">
                  <a:schemeClr val="accent2"/>
                </a:gs>
                <a:gs pos="60000">
                  <a:schemeClr val="bg2"/>
                </a:gs>
                <a:gs pos="100000">
                  <a:schemeClr val="accent1"/>
                </a:gs>
              </a:gsLst>
              <a:lin ang="18900000" scaled="1"/>
              <a:tileRect/>
            </a:gradFill>
          </a:ln>
        </p:spPr>
      </p:pic>
      <p:sp>
        <p:nvSpPr>
          <p:cNvPr id="39" name="Fußzeilenplatzhalter 6">
            <a:extLst>
              <a:ext uri="{FF2B5EF4-FFF2-40B4-BE49-F238E27FC236}">
                <a16:creationId xmlns:a16="http://schemas.microsoft.com/office/drawing/2014/main" id="{CB84F481-ECD3-5849-88EC-1F8994FC2AFA}"/>
              </a:ext>
            </a:extLst>
          </p:cNvPr>
          <p:cNvSpPr>
            <a:spLocks noGrp="1"/>
          </p:cNvSpPr>
          <p:nvPr>
            <p:ph type="ftr" sz="quarter" idx="4294967295"/>
          </p:nvPr>
        </p:nvSpPr>
        <p:spPr>
          <a:xfrm>
            <a:off x="540000" y="177667"/>
            <a:ext cx="1266498" cy="184666"/>
          </a:xfrm>
          <a:prstGeom prst="rect">
            <a:avLst/>
          </a:prstGeom>
          <a:solidFill>
            <a:schemeClr val="tx1"/>
          </a:solidFill>
        </p:spPr>
        <p:txBody>
          <a:bodyPr anchor="ctr">
            <a:spAutoFit/>
          </a:bodyPr>
          <a:lstStyle/>
          <a:p>
            <a:pPr algn="ctr"/>
            <a:r>
              <a:rPr lang="de-DE" sz="600" dirty="0">
                <a:solidFill>
                  <a:schemeClr val="bg1"/>
                </a:solidFill>
                <a:latin typeface="Avenir LT Std 55 Roman" panose="020B0503020203020204" pitchFamily="34" charset="77"/>
              </a:rPr>
              <a:t>Die M&amp;P Gruppe stellt sich vor.</a:t>
            </a:r>
          </a:p>
        </p:txBody>
      </p:sp>
      <p:pic>
        <p:nvPicPr>
          <p:cNvPr id="2" name="Bild 82">
            <a:extLst>
              <a:ext uri="{FF2B5EF4-FFF2-40B4-BE49-F238E27FC236}">
                <a16:creationId xmlns:a16="http://schemas.microsoft.com/office/drawing/2014/main" id="{CD6E3907-6207-597E-F090-8DAB09C68DC0}"/>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t="-3761"/>
          <a:stretch/>
        </p:blipFill>
        <p:spPr>
          <a:xfrm>
            <a:off x="2104102" y="385101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3" name="Textfeld 2">
            <a:extLst>
              <a:ext uri="{FF2B5EF4-FFF2-40B4-BE49-F238E27FC236}">
                <a16:creationId xmlns:a16="http://schemas.microsoft.com/office/drawing/2014/main" id="{F2926528-F0E1-0D9D-1921-0D423FEA52AA}"/>
              </a:ext>
            </a:extLst>
          </p:cNvPr>
          <p:cNvSpPr txBox="1"/>
          <p:nvPr/>
        </p:nvSpPr>
        <p:spPr>
          <a:xfrm>
            <a:off x="1904512" y="467901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Michael Golz</a:t>
            </a:r>
          </a:p>
          <a:p>
            <a:pPr algn="ctr">
              <a:lnSpc>
                <a:spcPts val="900"/>
              </a:lnSpc>
            </a:pPr>
            <a:r>
              <a:rPr lang="de-DE" sz="600" dirty="0">
                <a:solidFill>
                  <a:srgbClr val="FFFFFF"/>
                </a:solidFill>
                <a:latin typeface="Avenir LT Std 45 Book" panose="020B0502020203020204" pitchFamily="34" charset="77"/>
                <a:cs typeface="Avenir LT Std 55 Roman"/>
              </a:rPr>
              <a:t>Prokurist</a:t>
            </a:r>
          </a:p>
        </p:txBody>
      </p:sp>
      <p:pic>
        <p:nvPicPr>
          <p:cNvPr id="7" name="Bild 59">
            <a:extLst>
              <a:ext uri="{FF2B5EF4-FFF2-40B4-BE49-F238E27FC236}">
                <a16:creationId xmlns:a16="http://schemas.microsoft.com/office/drawing/2014/main" id="{D19757A7-7F37-805F-DEBC-960D16384DA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t="-4958"/>
          <a:stretch/>
        </p:blipFill>
        <p:spPr>
          <a:xfrm>
            <a:off x="3557147" y="2581796"/>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8" name="Textfeld 7">
            <a:extLst>
              <a:ext uri="{FF2B5EF4-FFF2-40B4-BE49-F238E27FC236}">
                <a16:creationId xmlns:a16="http://schemas.microsoft.com/office/drawing/2014/main" id="{EE46262B-1C78-35F1-AF7D-B1E2B5F7DE59}"/>
              </a:ext>
            </a:extLst>
          </p:cNvPr>
          <p:cNvSpPr txBox="1"/>
          <p:nvPr/>
        </p:nvSpPr>
        <p:spPr>
          <a:xfrm>
            <a:off x="3352450" y="3408204"/>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Enrico Baude</a:t>
            </a:r>
          </a:p>
          <a:p>
            <a:pPr algn="ctr">
              <a:lnSpc>
                <a:spcPts val="900"/>
              </a:lnSpc>
            </a:pPr>
            <a:r>
              <a:rPr lang="de-DE" sz="600" dirty="0">
                <a:solidFill>
                  <a:srgbClr val="FFFFFF"/>
                </a:solidFill>
                <a:latin typeface="Avenir LT Std 45 Book" panose="020B0502020203020204" pitchFamily="34" charset="77"/>
                <a:cs typeface="Avenir LT Std 55 Roman"/>
              </a:rPr>
              <a:t>Geschäftsführer</a:t>
            </a:r>
          </a:p>
        </p:txBody>
      </p:sp>
      <p:sp>
        <p:nvSpPr>
          <p:cNvPr id="9" name="Textfeld 12">
            <a:extLst>
              <a:ext uri="{FF2B5EF4-FFF2-40B4-BE49-F238E27FC236}">
                <a16:creationId xmlns:a16="http://schemas.microsoft.com/office/drawing/2014/main" id="{E636292C-A7DB-904F-8BD6-56D5B90CDC5B}"/>
              </a:ext>
            </a:extLst>
          </p:cNvPr>
          <p:cNvSpPr txBox="1">
            <a:spLocks noChangeArrowheads="1"/>
          </p:cNvSpPr>
          <p:nvPr/>
        </p:nvSpPr>
        <p:spPr bwMode="auto">
          <a:xfrm>
            <a:off x="4808011" y="3380925"/>
            <a:ext cx="11557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algn="ctr" eaLnBrk="1" hangingPunct="1">
              <a:lnSpc>
                <a:spcPts val="900"/>
              </a:lnSpc>
            </a:pPr>
            <a:r>
              <a:rPr lang="de-DE" altLang="de-DE" b="1">
                <a:solidFill>
                  <a:srgbClr val="FFFFFF"/>
                </a:solidFill>
                <a:latin typeface="Avenir LT Std 65 Medium" panose="020B0503020203020204" pitchFamily="34" charset="77"/>
                <a:ea typeface="Avenir LT Std 65 Medium" panose="020B0503020203020204" pitchFamily="34" charset="77"/>
                <a:cs typeface="Avenir LT Std 65 Medium" panose="020B0503020203020204" pitchFamily="34" charset="77"/>
              </a:rPr>
              <a:t>Uwe Dorn</a:t>
            </a:r>
          </a:p>
          <a:p>
            <a:pPr algn="ctr" eaLnBrk="1" hangingPunct="1">
              <a:lnSpc>
                <a:spcPts val="900"/>
              </a:lnSpc>
            </a:pPr>
            <a:r>
              <a:rPr lang="de-DE" altLang="de-DE" sz="600">
                <a:solidFill>
                  <a:srgbClr val="FFFFFF"/>
                </a:solidFill>
                <a:latin typeface="Avenir LT Std 45 Book" panose="020B0502020203020204" pitchFamily="34" charset="77"/>
                <a:ea typeface="Avenir LT Std 55 Roman" panose="020B0503020203020204" pitchFamily="34" charset="77"/>
                <a:cs typeface="Avenir LT Std 55 Roman" panose="020B0503020203020204" pitchFamily="34" charset="77"/>
              </a:rPr>
              <a:t>Geschäftsführer</a:t>
            </a:r>
          </a:p>
        </p:txBody>
      </p:sp>
      <p:pic>
        <p:nvPicPr>
          <p:cNvPr id="11" name="Bild 59">
            <a:extLst>
              <a:ext uri="{FF2B5EF4-FFF2-40B4-BE49-F238E27FC236}">
                <a16:creationId xmlns:a16="http://schemas.microsoft.com/office/drawing/2014/main" id="{2C09A9CA-9DF6-9E42-01E8-58E00862EADA}"/>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9816"/>
          <a:stretch/>
        </p:blipFill>
        <p:spPr>
          <a:xfrm>
            <a:off x="5007861" y="2569248"/>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pic>
        <p:nvPicPr>
          <p:cNvPr id="12" name="Bild 82">
            <a:extLst>
              <a:ext uri="{FF2B5EF4-FFF2-40B4-BE49-F238E27FC236}">
                <a16:creationId xmlns:a16="http://schemas.microsoft.com/office/drawing/2014/main" id="{37CFE0F4-CEBD-DABB-1CC7-8D374508C97D}"/>
              </a:ext>
            </a:extLst>
          </p:cNvPr>
          <p:cNvPicPr>
            <a:picLocks noChangeAspect="1"/>
          </p:cNvPicPr>
          <p:nvPr/>
        </p:nvPicPr>
        <p:blipFill rotWithShape="1">
          <a:blip r:embed="rId18"/>
          <a:srcRect l="46932" t="-2345" r="16690" b="47778"/>
          <a:stretch/>
        </p:blipFill>
        <p:spPr>
          <a:xfrm>
            <a:off x="3571349" y="385101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3" name="Textfeld 12">
            <a:extLst>
              <a:ext uri="{FF2B5EF4-FFF2-40B4-BE49-F238E27FC236}">
                <a16:creationId xmlns:a16="http://schemas.microsoft.com/office/drawing/2014/main" id="{BF129CB5-C1FD-39CA-68E5-02E551A329F9}"/>
              </a:ext>
            </a:extLst>
          </p:cNvPr>
          <p:cNvSpPr txBox="1"/>
          <p:nvPr/>
        </p:nvSpPr>
        <p:spPr>
          <a:xfrm>
            <a:off x="3371759" y="467901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Christoph Bergfeld</a:t>
            </a:r>
          </a:p>
          <a:p>
            <a:pPr algn="ctr">
              <a:lnSpc>
                <a:spcPts val="900"/>
              </a:lnSpc>
            </a:pPr>
            <a:r>
              <a:rPr lang="de-DE" sz="600" dirty="0">
                <a:solidFill>
                  <a:srgbClr val="FFFFFF"/>
                </a:solidFill>
                <a:latin typeface="Avenir LT Std 45 Book" panose="020B0502020203020204" pitchFamily="34" charset="77"/>
                <a:cs typeface="Avenir LT Std 55 Roman"/>
              </a:rPr>
              <a:t>Prokurist</a:t>
            </a:r>
          </a:p>
        </p:txBody>
      </p:sp>
      <p:pic>
        <p:nvPicPr>
          <p:cNvPr id="14" name="Bild 82">
            <a:extLst>
              <a:ext uri="{FF2B5EF4-FFF2-40B4-BE49-F238E27FC236}">
                <a16:creationId xmlns:a16="http://schemas.microsoft.com/office/drawing/2014/main" id="{427700D7-5473-6288-79B0-E78A80EDE60B}"/>
              </a:ext>
            </a:extLst>
          </p:cNvPr>
          <p:cNvPicPr>
            <a:picLocks noChangeAspect="1"/>
          </p:cNvPicPr>
          <p:nvPr/>
        </p:nvPicPr>
        <p:blipFill rotWithShape="1">
          <a:blip r:embed="rId19"/>
          <a:srcRect l="43193" t="-1964" r="19742" b="46368"/>
          <a:stretch/>
        </p:blipFill>
        <p:spPr>
          <a:xfrm>
            <a:off x="5021039" y="3848225"/>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5" name="Textfeld 14">
            <a:extLst>
              <a:ext uri="{FF2B5EF4-FFF2-40B4-BE49-F238E27FC236}">
                <a16:creationId xmlns:a16="http://schemas.microsoft.com/office/drawing/2014/main" id="{4ECD3C47-EBF9-B8B1-A5D4-2844CEAEB03A}"/>
              </a:ext>
            </a:extLst>
          </p:cNvPr>
          <p:cNvSpPr txBox="1"/>
          <p:nvPr/>
        </p:nvSpPr>
        <p:spPr>
          <a:xfrm>
            <a:off x="4821449" y="4676225"/>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Michael Maschkowitz</a:t>
            </a:r>
          </a:p>
          <a:p>
            <a:pPr algn="ctr">
              <a:lnSpc>
                <a:spcPts val="900"/>
              </a:lnSpc>
            </a:pPr>
            <a:r>
              <a:rPr lang="de-DE" sz="600" dirty="0">
                <a:solidFill>
                  <a:srgbClr val="FFFFFF"/>
                </a:solidFill>
                <a:latin typeface="Avenir LT Std 45 Book" panose="020B0502020203020204" pitchFamily="34" charset="77"/>
                <a:cs typeface="Avenir LT Std 55 Roman"/>
              </a:rPr>
              <a:t>Prokurist</a:t>
            </a:r>
          </a:p>
        </p:txBody>
      </p:sp>
    </p:spTree>
    <p:extLst>
      <p:ext uri="{BB962C8B-B14F-4D97-AF65-F5344CB8AC3E}">
        <p14:creationId xmlns:p14="http://schemas.microsoft.com/office/powerpoint/2010/main" val="113011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383AD-6675-4A48-8349-9FD3CF592FDA}"/>
              </a:ext>
            </a:extLst>
          </p:cNvPr>
          <p:cNvSpPr>
            <a:spLocks noGrp="1"/>
          </p:cNvSpPr>
          <p:nvPr>
            <p:ph type="title"/>
          </p:nvPr>
        </p:nvSpPr>
        <p:spPr/>
        <p:txBody>
          <a:bodyPr/>
          <a:lstStyle/>
          <a:p>
            <a:r>
              <a:rPr lang="de-DE" dirty="0"/>
              <a:t>Kundenmauer ohne Branchen</a:t>
            </a:r>
          </a:p>
        </p:txBody>
      </p:sp>
      <p:sp>
        <p:nvSpPr>
          <p:cNvPr id="4" name="Fußzeilenplatzhalter 3">
            <a:extLst>
              <a:ext uri="{FF2B5EF4-FFF2-40B4-BE49-F238E27FC236}">
                <a16:creationId xmlns:a16="http://schemas.microsoft.com/office/drawing/2014/main" id="{5A8B8D76-CA2F-744D-AD3D-45DAB3510791}"/>
              </a:ext>
            </a:extLst>
          </p:cNvPr>
          <p:cNvSpPr>
            <a:spLocks noGrp="1"/>
          </p:cNvSpPr>
          <p:nvPr>
            <p:ph type="ftr" sz="quarter" idx="4294967295"/>
          </p:nvPr>
        </p:nvSpPr>
        <p:spPr>
          <a:xfrm>
            <a:off x="404949" y="4860000"/>
            <a:ext cx="7273334" cy="273844"/>
          </a:xfrm>
          <a:prstGeom prst="rect">
            <a:avLst/>
          </a:prstGeom>
        </p:spPr>
        <p:txBody>
          <a:bodyPr/>
          <a:lstStyle/>
          <a:p>
            <a:r>
              <a:rPr lang="de-DE"/>
              <a:t>Die M&amp;P Gruppe stellt sich vor.</a:t>
            </a:r>
          </a:p>
        </p:txBody>
      </p:sp>
      <p:sp>
        <p:nvSpPr>
          <p:cNvPr id="5" name="Foliennummernplatzhalter 4">
            <a:extLst>
              <a:ext uri="{FF2B5EF4-FFF2-40B4-BE49-F238E27FC236}">
                <a16:creationId xmlns:a16="http://schemas.microsoft.com/office/drawing/2014/main" id="{A48111B2-5E2B-5345-B043-7AD07CE51756}"/>
              </a:ext>
            </a:extLst>
          </p:cNvPr>
          <p:cNvSpPr>
            <a:spLocks noGrp="1"/>
          </p:cNvSpPr>
          <p:nvPr>
            <p:ph type="sldNum" sz="quarter" idx="12"/>
          </p:nvPr>
        </p:nvSpPr>
        <p:spPr/>
        <p:txBody>
          <a:bodyPr/>
          <a:lstStyle/>
          <a:p>
            <a:fld id="{062264FA-5897-E448-9104-19C45CE6974D}" type="slidenum">
              <a:rPr lang="de-DE" smtClean="0">
                <a:solidFill>
                  <a:srgbClr val="606A73"/>
                </a:solidFill>
              </a:rPr>
              <a:pPr/>
              <a:t>18</a:t>
            </a:fld>
            <a:endParaRPr lang="de-DE">
              <a:solidFill>
                <a:srgbClr val="606A73"/>
              </a:solidFill>
            </a:endParaRPr>
          </a:p>
        </p:txBody>
      </p:sp>
    </p:spTree>
    <p:extLst>
      <p:ext uri="{BB962C8B-B14F-4D97-AF65-F5344CB8AC3E}">
        <p14:creationId xmlns:p14="http://schemas.microsoft.com/office/powerpoint/2010/main" val="331891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8DF776-BDC8-A449-A06D-1DE8F0218045}"/>
              </a:ext>
            </a:extLst>
          </p:cNvPr>
          <p:cNvSpPr/>
          <p:nvPr/>
        </p:nvSpPr>
        <p:spPr>
          <a:xfrm>
            <a:off x="-1" y="0"/>
            <a:ext cx="9144001" cy="5143500"/>
          </a:xfrm>
          <a:prstGeom prst="rect">
            <a:avLst/>
          </a:prstGeom>
          <a:solidFill>
            <a:srgbClr val="000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Foliennummernplatzhalter 1">
            <a:extLst>
              <a:ext uri="{FF2B5EF4-FFF2-40B4-BE49-F238E27FC236}">
                <a16:creationId xmlns:a16="http://schemas.microsoft.com/office/drawing/2014/main" id="{FE9410C0-476F-9447-A64A-43124D6986F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19</a:t>
            </a:fld>
            <a:endParaRPr lang="de-DE" dirty="0">
              <a:solidFill>
                <a:srgbClr val="606A73"/>
              </a:solidFill>
            </a:endParaRPr>
          </a:p>
        </p:txBody>
      </p:sp>
      <p:grpSp>
        <p:nvGrpSpPr>
          <p:cNvPr id="37" name="Gruppieren 36">
            <a:extLst>
              <a:ext uri="{FF2B5EF4-FFF2-40B4-BE49-F238E27FC236}">
                <a16:creationId xmlns:a16="http://schemas.microsoft.com/office/drawing/2014/main" id="{394EDDFD-998B-EF6A-2F4E-698B079D39B3}"/>
              </a:ext>
            </a:extLst>
          </p:cNvPr>
          <p:cNvGrpSpPr/>
          <p:nvPr/>
        </p:nvGrpSpPr>
        <p:grpSpPr>
          <a:xfrm>
            <a:off x="277357" y="-900"/>
            <a:ext cx="8589286" cy="5145300"/>
            <a:chOff x="144199" y="-900"/>
            <a:chExt cx="8589286" cy="5145300"/>
          </a:xfrm>
        </p:grpSpPr>
        <p:pic>
          <p:nvPicPr>
            <p:cNvPr id="6" name="Grafik 5" descr="Ein Bild, das Text, Screenshot, Schwarzweiß, Quadrat enthält.&#10;&#10;Automatisch generierte Beschreibung">
              <a:extLst>
                <a:ext uri="{FF2B5EF4-FFF2-40B4-BE49-F238E27FC236}">
                  <a16:creationId xmlns:a16="http://schemas.microsoft.com/office/drawing/2014/main" id="{683891DA-CEDE-1C12-569C-6ACB6735CCB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4199" y="0"/>
              <a:ext cx="498644" cy="5144400"/>
            </a:xfrm>
            <a:prstGeom prst="rect">
              <a:avLst/>
            </a:prstGeom>
          </p:spPr>
        </p:pic>
        <p:pic>
          <p:nvPicPr>
            <p:cNvPr id="9" name="Grafik 8" descr="Ein Bild, das Text, Screenshot, Schwarzweiß, Quadrat enthält.&#10;&#10;Automatisch generierte Beschreibung">
              <a:extLst>
                <a:ext uri="{FF2B5EF4-FFF2-40B4-BE49-F238E27FC236}">
                  <a16:creationId xmlns:a16="http://schemas.microsoft.com/office/drawing/2014/main" id="{B3C40FA1-1F78-18FF-15C1-D2F0FF56D0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7709" y="0"/>
              <a:ext cx="498644" cy="5144400"/>
            </a:xfrm>
            <a:prstGeom prst="rect">
              <a:avLst/>
            </a:prstGeom>
          </p:spPr>
        </p:pic>
        <p:pic>
          <p:nvPicPr>
            <p:cNvPr id="10" name="Grafik 9" descr="Ein Bild, das Text, Screenshot, Schwarzweiß, Quadrat enthält.&#10;&#10;Automatisch generierte Beschreibung">
              <a:extLst>
                <a:ext uri="{FF2B5EF4-FFF2-40B4-BE49-F238E27FC236}">
                  <a16:creationId xmlns:a16="http://schemas.microsoft.com/office/drawing/2014/main" id="{BBDA9167-992B-4BAE-70CE-03E637CE7A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5404" y="0"/>
              <a:ext cx="498644" cy="5144400"/>
            </a:xfrm>
            <a:prstGeom prst="rect">
              <a:avLst/>
            </a:prstGeom>
          </p:spPr>
        </p:pic>
        <p:pic>
          <p:nvPicPr>
            <p:cNvPr id="13" name="Grafik 12" descr="Ein Bild, das Text, Screenshot, Schwarzweiß, Quadrat enthält.&#10;&#10;Automatisch generierte Beschreibung">
              <a:extLst>
                <a:ext uri="{FF2B5EF4-FFF2-40B4-BE49-F238E27FC236}">
                  <a16:creationId xmlns:a16="http://schemas.microsoft.com/office/drawing/2014/main" id="{84EE8A7A-D9D9-752D-3222-90074163FF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97485" y="0"/>
              <a:ext cx="498644" cy="5144400"/>
            </a:xfrm>
            <a:prstGeom prst="rect">
              <a:avLst/>
            </a:prstGeom>
          </p:spPr>
        </p:pic>
        <p:pic>
          <p:nvPicPr>
            <p:cNvPr id="14" name="Grafik 13" descr="Ein Bild, das Text, Screenshot, Schwarzweiß, Quadrat enthält.&#10;&#10;Automatisch generierte Beschreibung">
              <a:extLst>
                <a:ext uri="{FF2B5EF4-FFF2-40B4-BE49-F238E27FC236}">
                  <a16:creationId xmlns:a16="http://schemas.microsoft.com/office/drawing/2014/main" id="{C18D4147-EDDE-FCE5-BBA5-22F4ABCD14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25029" y="0"/>
              <a:ext cx="498644" cy="5144400"/>
            </a:xfrm>
            <a:prstGeom prst="rect">
              <a:avLst/>
            </a:prstGeom>
          </p:spPr>
        </p:pic>
        <p:pic>
          <p:nvPicPr>
            <p:cNvPr id="26" name="Grafik 25" descr="Ein Bild, das Text, Screenshot, Schwarzweiß, Quadrat enthält.&#10;&#10;Automatisch generierte Beschreibung">
              <a:extLst>
                <a:ext uri="{FF2B5EF4-FFF2-40B4-BE49-F238E27FC236}">
                  <a16:creationId xmlns:a16="http://schemas.microsoft.com/office/drawing/2014/main" id="{7806DA44-0BA7-9843-9B47-AAC633451B8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52573" y="0"/>
              <a:ext cx="498644" cy="5144400"/>
            </a:xfrm>
            <a:prstGeom prst="rect">
              <a:avLst/>
            </a:prstGeom>
          </p:spPr>
        </p:pic>
        <p:pic>
          <p:nvPicPr>
            <p:cNvPr id="27" name="Grafik 26" descr="Ein Bild, das Text, Screenshot, Schwarzweiß, Quadrat enthält.&#10;&#10;Automatisch generierte Beschreibung">
              <a:extLst>
                <a:ext uri="{FF2B5EF4-FFF2-40B4-BE49-F238E27FC236}">
                  <a16:creationId xmlns:a16="http://schemas.microsoft.com/office/drawing/2014/main" id="{DA246F64-EF85-DAC8-6999-A2BC2B28EE3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874424" y="0"/>
              <a:ext cx="498644" cy="5144400"/>
            </a:xfrm>
            <a:prstGeom prst="rect">
              <a:avLst/>
            </a:prstGeom>
          </p:spPr>
        </p:pic>
        <p:pic>
          <p:nvPicPr>
            <p:cNvPr id="30" name="Grafik 29" descr="Ein Bild, das Text, Screenshot, Schwarzweiß, Quadrat enthält.&#10;&#10;Automatisch generierte Beschreibung">
              <a:extLst>
                <a:ext uri="{FF2B5EF4-FFF2-40B4-BE49-F238E27FC236}">
                  <a16:creationId xmlns:a16="http://schemas.microsoft.com/office/drawing/2014/main" id="{8CE661D6-5CBC-0454-F9C1-E7A3D2C7CC2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96275" y="0"/>
              <a:ext cx="498644" cy="5144400"/>
            </a:xfrm>
            <a:prstGeom prst="rect">
              <a:avLst/>
            </a:prstGeom>
          </p:spPr>
        </p:pic>
        <p:pic>
          <p:nvPicPr>
            <p:cNvPr id="31" name="Grafik 30" descr="Ein Bild, das Text, Screenshot, Schwarzweiß, Quadrat enthält.&#10;&#10;Automatisch generierte Beschreibung">
              <a:extLst>
                <a:ext uri="{FF2B5EF4-FFF2-40B4-BE49-F238E27FC236}">
                  <a16:creationId xmlns:a16="http://schemas.microsoft.com/office/drawing/2014/main" id="{356FAA7F-FE9C-4ACD-7EBA-803207A7D73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3768" r="-3768"/>
            <a:stretch/>
          </p:blipFill>
          <p:spPr>
            <a:xfrm>
              <a:off x="5118126" y="0"/>
              <a:ext cx="498644" cy="5144400"/>
            </a:xfrm>
            <a:prstGeom prst="rect">
              <a:avLst/>
            </a:prstGeom>
          </p:spPr>
        </p:pic>
        <p:pic>
          <p:nvPicPr>
            <p:cNvPr id="32" name="Grafik 31" descr="Ein Bild, das Text, Screenshot, Schwarzweiß, Quadrat enthält.&#10;&#10;Automatisch generierte Beschreibung">
              <a:extLst>
                <a:ext uri="{FF2B5EF4-FFF2-40B4-BE49-F238E27FC236}">
                  <a16:creationId xmlns:a16="http://schemas.microsoft.com/office/drawing/2014/main" id="{129BF783-92D6-1D41-DB4F-65939BE25BC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739977" y="-900"/>
              <a:ext cx="498644" cy="5144400"/>
            </a:xfrm>
            <a:prstGeom prst="rect">
              <a:avLst/>
            </a:prstGeom>
          </p:spPr>
        </p:pic>
        <p:pic>
          <p:nvPicPr>
            <p:cNvPr id="33" name="Grafik 32" descr="Ein Bild, das Text, Screenshot, Schwarzweiß, Quadrat enthält.&#10;&#10;Automatisch generierte Beschreibung">
              <a:extLst>
                <a:ext uri="{FF2B5EF4-FFF2-40B4-BE49-F238E27FC236}">
                  <a16:creationId xmlns:a16="http://schemas.microsoft.com/office/drawing/2014/main" id="{82502A08-ABC4-AE1E-BBF7-A33CEBB7B6E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361828" y="0"/>
              <a:ext cx="498644" cy="5144400"/>
            </a:xfrm>
            <a:prstGeom prst="rect">
              <a:avLst/>
            </a:prstGeom>
          </p:spPr>
        </p:pic>
        <p:pic>
          <p:nvPicPr>
            <p:cNvPr id="34" name="Grafik 33" descr="Ein Bild, das Text, Screenshot, Schwarzweiß, Quadrat enthält.&#10;&#10;Automatisch generierte Beschreibung">
              <a:extLst>
                <a:ext uri="{FF2B5EF4-FFF2-40B4-BE49-F238E27FC236}">
                  <a16:creationId xmlns:a16="http://schemas.microsoft.com/office/drawing/2014/main" id="{80B5147E-77DB-56AE-DA2B-5A07004F53F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987468" y="-900"/>
              <a:ext cx="498644" cy="5144400"/>
            </a:xfrm>
            <a:prstGeom prst="rect">
              <a:avLst/>
            </a:prstGeom>
          </p:spPr>
        </p:pic>
        <p:pic>
          <p:nvPicPr>
            <p:cNvPr id="35" name="Grafik 34" descr="Ein Bild, das Text, Screenshot, Schwarzweiß, Quadrat enthält.&#10;&#10;Automatisch generierte Beschreibung">
              <a:extLst>
                <a:ext uri="{FF2B5EF4-FFF2-40B4-BE49-F238E27FC236}">
                  <a16:creationId xmlns:a16="http://schemas.microsoft.com/office/drawing/2014/main" id="{1FC64F9F-0432-2469-1A5A-85820205DCE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611223" y="0"/>
              <a:ext cx="498644" cy="5144400"/>
            </a:xfrm>
            <a:prstGeom prst="rect">
              <a:avLst/>
            </a:prstGeom>
          </p:spPr>
        </p:pic>
        <p:pic>
          <p:nvPicPr>
            <p:cNvPr id="36" name="Grafik 35" descr="Ein Bild, das Text, Screenshot, Schwarzweiß, Quadrat enthält.&#10;&#10;Automatisch generierte Beschreibung">
              <a:extLst>
                <a:ext uri="{FF2B5EF4-FFF2-40B4-BE49-F238E27FC236}">
                  <a16:creationId xmlns:a16="http://schemas.microsoft.com/office/drawing/2014/main" id="{B28F3FCD-0CBF-D5F4-F7FD-6AE2E636A0D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234841" y="-900"/>
              <a:ext cx="498644" cy="5144400"/>
            </a:xfrm>
            <a:prstGeom prst="rect">
              <a:avLst/>
            </a:prstGeom>
          </p:spPr>
        </p:pic>
      </p:grpSp>
    </p:spTree>
    <p:extLst>
      <p:ext uri="{BB962C8B-B14F-4D97-AF65-F5344CB8AC3E}">
        <p14:creationId xmlns:p14="http://schemas.microsoft.com/office/powerpoint/2010/main" val="8563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EC606E0-03CE-E247-81A2-CCCFBB7C66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18" name="Gruppieren 17">
            <a:extLst>
              <a:ext uri="{FF2B5EF4-FFF2-40B4-BE49-F238E27FC236}">
                <a16:creationId xmlns:a16="http://schemas.microsoft.com/office/drawing/2014/main" id="{534A87F9-3938-5E4E-AC45-0D8C23003C3A}"/>
              </a:ext>
            </a:extLst>
          </p:cNvPr>
          <p:cNvGrpSpPr/>
          <p:nvPr/>
        </p:nvGrpSpPr>
        <p:grpSpPr>
          <a:xfrm>
            <a:off x="0" y="-9656"/>
            <a:ext cx="9144000" cy="5153156"/>
            <a:chOff x="0" y="0"/>
            <a:chExt cx="9144000" cy="5143500"/>
          </a:xfrm>
        </p:grpSpPr>
        <p:sp>
          <p:nvSpPr>
            <p:cNvPr id="5" name="Rechteck 4">
              <a:extLst>
                <a:ext uri="{FF2B5EF4-FFF2-40B4-BE49-F238E27FC236}">
                  <a16:creationId xmlns:a16="http://schemas.microsoft.com/office/drawing/2014/main" id="{BDAFBE71-8C0A-DE49-BBFF-000450EAB121}"/>
                </a:ext>
              </a:extLst>
            </p:cNvPr>
            <p:cNvSpPr/>
            <p:nvPr/>
          </p:nvSpPr>
          <p:spPr>
            <a:xfrm>
              <a:off x="0" y="1617785"/>
              <a:ext cx="9144000" cy="3525715"/>
            </a:xfrm>
            <a:prstGeom prst="rect">
              <a:avLst/>
            </a:prstGeom>
            <a:gradFill>
              <a:gsLst>
                <a:gs pos="0">
                  <a:schemeClr val="tx1">
                    <a:alpha val="50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C658F69B-EE9A-7A4E-9041-E3E9CE945657}"/>
                </a:ext>
              </a:extLst>
            </p:cNvPr>
            <p:cNvSpPr/>
            <p:nvPr/>
          </p:nvSpPr>
          <p:spPr>
            <a:xfrm rot="5400000">
              <a:off x="-412750" y="412750"/>
              <a:ext cx="5143500" cy="4318000"/>
            </a:xfrm>
            <a:prstGeom prst="rect">
              <a:avLst/>
            </a:prstGeom>
            <a:gradFill>
              <a:gsLst>
                <a:gs pos="0">
                  <a:schemeClr val="tx1">
                    <a:alpha val="25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2</a:t>
            </a:fld>
            <a:endParaRPr lang="de-DE">
              <a:solidFill>
                <a:srgbClr val="606A73"/>
              </a:solidFill>
            </a:endParaRPr>
          </a:p>
        </p:txBody>
      </p:sp>
      <p:sp>
        <p:nvSpPr>
          <p:cNvPr id="16" name="Inhaltsplatzhalter 3"/>
          <p:cNvSpPr>
            <a:spLocks noGrp="1"/>
          </p:cNvSpPr>
          <p:nvPr>
            <p:ph sz="quarter" idx="4294967295"/>
          </p:nvPr>
        </p:nvSpPr>
        <p:spPr>
          <a:xfrm>
            <a:off x="540000" y="3366242"/>
            <a:ext cx="3683868" cy="769441"/>
          </a:xfrm>
          <a:prstGeom prst="rect">
            <a:avLst/>
          </a:prstGeom>
        </p:spPr>
        <p:txBody>
          <a:bodyPr wrap="square" lIns="0" tIns="0" rIns="0" bIns="0">
            <a:noAutofit/>
          </a:bodyPr>
          <a:lstStyle/>
          <a:p>
            <a:pPr marL="0" indent="0">
              <a:buNone/>
            </a:pPr>
            <a:r>
              <a:rPr lang="de-DE" sz="1000" dirty="0">
                <a:solidFill>
                  <a:schemeClr val="bg1"/>
                </a:solidFill>
                <a:latin typeface="Avenir LT Std 45 Book" panose="020B0502020203020204" pitchFamily="34" charset="77"/>
              </a:rPr>
              <a:t>Moderne Gebäude erfüllen diese Kriterien! Die M&amp;P Gruppe sagt, wie! Mit innovativen Ingenieurlösungen für die Energie- und Gebäudetechnik, mit Konzepten zur Digitalisierung der Gebäude und des Betriebes und mit nachhaltigen Energiekonzepten.</a:t>
            </a:r>
          </a:p>
          <a:p>
            <a:pPr marL="0" indent="0">
              <a:buNone/>
            </a:pPr>
            <a:r>
              <a:rPr lang="de-DE" sz="1000" dirty="0">
                <a:solidFill>
                  <a:schemeClr val="bg1"/>
                </a:solidFill>
                <a:latin typeface="Avenir LT Std 45 Book" panose="020B0502020203020204" pitchFamily="34" charset="77"/>
              </a:rPr>
              <a:t>Added Value für Ihre Immobilie!</a:t>
            </a:r>
          </a:p>
        </p:txBody>
      </p:sp>
      <p:sp>
        <p:nvSpPr>
          <p:cNvPr id="19" name="Titel 2"/>
          <p:cNvSpPr>
            <a:spLocks noGrp="1"/>
          </p:cNvSpPr>
          <p:nvPr>
            <p:ph type="title"/>
          </p:nvPr>
        </p:nvSpPr>
        <p:spPr>
          <a:xfrm>
            <a:off x="540000" y="1500837"/>
            <a:ext cx="7025054" cy="1767196"/>
          </a:xfrm>
          <a:prstGeom prst="rect">
            <a:avLst/>
          </a:prstGeom>
        </p:spPr>
        <p:txBody>
          <a:bodyPr/>
          <a:lstStyle/>
          <a:p>
            <a:r>
              <a:rPr lang="de-DE" sz="3600" b="0" dirty="0">
                <a:solidFill>
                  <a:schemeClr val="bg1"/>
                </a:solidFill>
                <a:latin typeface="Avenir LT Std 35 Light" panose="020B0402020203020204" pitchFamily="34" charset="77"/>
              </a:rPr>
              <a:t>innovativ –</a:t>
            </a:r>
            <a:br>
              <a:rPr lang="de-DE" sz="3600" b="0" dirty="0">
                <a:solidFill>
                  <a:schemeClr val="bg1"/>
                </a:solidFill>
                <a:latin typeface="Avenir LT Std 35 Light" panose="020B0402020203020204" pitchFamily="34" charset="77"/>
              </a:rPr>
            </a:br>
            <a:r>
              <a:rPr lang="de-DE" sz="3600" b="0" dirty="0">
                <a:solidFill>
                  <a:schemeClr val="bg1"/>
                </a:solidFill>
                <a:latin typeface="Avenir LT Std 35 Light" panose="020B0402020203020204" pitchFamily="34" charset="77"/>
              </a:rPr>
              <a:t>digital –</a:t>
            </a:r>
            <a:br>
              <a:rPr lang="de-DE" sz="3600" b="0" dirty="0">
                <a:solidFill>
                  <a:schemeClr val="bg1"/>
                </a:solidFill>
                <a:latin typeface="Avenir LT Std 35 Light" panose="020B0402020203020204" pitchFamily="34" charset="77"/>
              </a:rPr>
            </a:br>
            <a:r>
              <a:rPr lang="de-DE" sz="3600" b="0" dirty="0">
                <a:solidFill>
                  <a:schemeClr val="bg1"/>
                </a:solidFill>
                <a:latin typeface="Avenir LT Std 35 Light" panose="020B0402020203020204" pitchFamily="34" charset="77"/>
              </a:rPr>
              <a:t>nachhaltig</a:t>
            </a:r>
          </a:p>
        </p:txBody>
      </p:sp>
      <p:sp>
        <p:nvSpPr>
          <p:cNvPr id="14" name="Fußzeilenplatzhalter 6">
            <a:extLst>
              <a:ext uri="{FF2B5EF4-FFF2-40B4-BE49-F238E27FC236}">
                <a16:creationId xmlns:a16="http://schemas.microsoft.com/office/drawing/2014/main" id="{60CE39FF-791E-7844-9D95-9C494687B3C4}"/>
              </a:ext>
            </a:extLst>
          </p:cNvPr>
          <p:cNvSpPr>
            <a:spLocks noGrp="1"/>
          </p:cNvSpPr>
          <p:nvPr>
            <p:ph type="ftr" sz="quarter" idx="4294967295"/>
          </p:nvPr>
        </p:nvSpPr>
        <p:spPr>
          <a:xfrm>
            <a:off x="540000" y="177667"/>
            <a:ext cx="1272073" cy="184666"/>
          </a:xfrm>
          <a:prstGeom prst="rect">
            <a:avLst/>
          </a:prstGeom>
          <a:solidFill>
            <a:schemeClr val="tx1"/>
          </a:solidFill>
        </p:spPr>
        <p:txBody>
          <a:bodyPr wrap="square" anchor="ctr">
            <a:spAutoFit/>
          </a:bodyPr>
          <a:lstStyle/>
          <a:p>
            <a:pPr algn="ctr"/>
            <a:r>
              <a:rPr lang="de-DE" sz="600" dirty="0">
                <a:solidFill>
                  <a:schemeClr val="bg1"/>
                </a:solidFill>
                <a:latin typeface="Avenir LT Std 55 Roman" panose="020B0503020203020204" pitchFamily="34" charset="77"/>
              </a:rPr>
              <a:t>Die M&amp;P Gruppe stellt sich vor.</a:t>
            </a:r>
          </a:p>
        </p:txBody>
      </p:sp>
    </p:spTree>
    <p:extLst>
      <p:ext uri="{BB962C8B-B14F-4D97-AF65-F5344CB8AC3E}">
        <p14:creationId xmlns:p14="http://schemas.microsoft.com/office/powerpoint/2010/main" val="93316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383AD-6675-4A48-8349-9FD3CF592FDA}"/>
              </a:ext>
            </a:extLst>
          </p:cNvPr>
          <p:cNvSpPr>
            <a:spLocks noGrp="1"/>
          </p:cNvSpPr>
          <p:nvPr>
            <p:ph type="title"/>
          </p:nvPr>
        </p:nvSpPr>
        <p:spPr/>
        <p:txBody>
          <a:bodyPr/>
          <a:lstStyle/>
          <a:p>
            <a:r>
              <a:rPr lang="de-DE" dirty="0"/>
              <a:t>Charts mit Textinhalten im Notizfeld für pers. Präse </a:t>
            </a:r>
          </a:p>
        </p:txBody>
      </p:sp>
      <p:sp>
        <p:nvSpPr>
          <p:cNvPr id="4" name="Fußzeilenplatzhalter 3">
            <a:extLst>
              <a:ext uri="{FF2B5EF4-FFF2-40B4-BE49-F238E27FC236}">
                <a16:creationId xmlns:a16="http://schemas.microsoft.com/office/drawing/2014/main" id="{5A8B8D76-CA2F-744D-AD3D-45DAB3510791}"/>
              </a:ext>
            </a:extLst>
          </p:cNvPr>
          <p:cNvSpPr>
            <a:spLocks noGrp="1"/>
          </p:cNvSpPr>
          <p:nvPr>
            <p:ph type="ftr" sz="quarter" idx="4294967295"/>
          </p:nvPr>
        </p:nvSpPr>
        <p:spPr>
          <a:xfrm>
            <a:off x="404949" y="4860000"/>
            <a:ext cx="7273334" cy="273844"/>
          </a:xfrm>
          <a:prstGeom prst="rect">
            <a:avLst/>
          </a:prstGeom>
        </p:spPr>
        <p:txBody>
          <a:bodyPr/>
          <a:lstStyle/>
          <a:p>
            <a:r>
              <a:rPr lang="de-DE"/>
              <a:t>Die M&amp;P Gruppe stellt sich vor.</a:t>
            </a:r>
          </a:p>
        </p:txBody>
      </p:sp>
      <p:sp>
        <p:nvSpPr>
          <p:cNvPr id="5" name="Foliennummernplatzhalter 4">
            <a:extLst>
              <a:ext uri="{FF2B5EF4-FFF2-40B4-BE49-F238E27FC236}">
                <a16:creationId xmlns:a16="http://schemas.microsoft.com/office/drawing/2014/main" id="{A48111B2-5E2B-5345-B043-7AD07CE51756}"/>
              </a:ext>
            </a:extLst>
          </p:cNvPr>
          <p:cNvSpPr>
            <a:spLocks noGrp="1"/>
          </p:cNvSpPr>
          <p:nvPr>
            <p:ph type="sldNum" sz="quarter" idx="12"/>
          </p:nvPr>
        </p:nvSpPr>
        <p:spPr/>
        <p:txBody>
          <a:bodyPr/>
          <a:lstStyle/>
          <a:p>
            <a:fld id="{062264FA-5897-E448-9104-19C45CE6974D}" type="slidenum">
              <a:rPr lang="de-DE" smtClean="0">
                <a:solidFill>
                  <a:srgbClr val="606A73"/>
                </a:solidFill>
              </a:rPr>
              <a:pPr/>
              <a:t>20</a:t>
            </a:fld>
            <a:endParaRPr lang="de-DE">
              <a:solidFill>
                <a:srgbClr val="606A73"/>
              </a:solidFill>
            </a:endParaRPr>
          </a:p>
        </p:txBody>
      </p:sp>
    </p:spTree>
    <p:extLst>
      <p:ext uri="{BB962C8B-B14F-4D97-AF65-F5344CB8AC3E}">
        <p14:creationId xmlns:p14="http://schemas.microsoft.com/office/powerpoint/2010/main" val="6484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Ein Bild, das Kleidung, Person, Im Haus, Industrie enthält.&#10;&#10;Automatisch generierte Beschreibung">
            <a:extLst>
              <a:ext uri="{FF2B5EF4-FFF2-40B4-BE49-F238E27FC236}">
                <a16:creationId xmlns:a16="http://schemas.microsoft.com/office/drawing/2014/main" id="{9B6AC709-9932-79B9-F760-6C01AB0643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20" name="Inhaltsplatzhalter 12">
            <a:extLst>
              <a:ext uri="{FF2B5EF4-FFF2-40B4-BE49-F238E27FC236}">
                <a16:creationId xmlns:a16="http://schemas.microsoft.com/office/drawing/2014/main" id="{414019C6-E23C-0309-806D-B7FE98C0865E}"/>
              </a:ext>
            </a:extLst>
          </p:cNvPr>
          <p:cNvSpPr txBox="1">
            <a:spLocks/>
          </p:cNvSpPr>
          <p:nvPr/>
        </p:nvSpPr>
        <p:spPr>
          <a:xfrm>
            <a:off x="365744" y="3294600"/>
            <a:ext cx="107411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Font typeface="Lucida Grande"/>
              <a:buNone/>
            </a:pPr>
            <a:r>
              <a:rPr lang="de-DE" sz="700" dirty="0">
                <a:latin typeface="Avenir LT Std 45 Book" panose="020B0502020203020204" pitchFamily="34" charset="77"/>
              </a:rPr>
              <a:t>TGA-Generalplanung</a:t>
            </a:r>
          </a:p>
        </p:txBody>
      </p:sp>
      <p:sp>
        <p:nvSpPr>
          <p:cNvPr id="21" name="Inhaltsplatzhalter 12">
            <a:extLst>
              <a:ext uri="{FF2B5EF4-FFF2-40B4-BE49-F238E27FC236}">
                <a16:creationId xmlns:a16="http://schemas.microsoft.com/office/drawing/2014/main" id="{058FF4D6-561B-8040-3EBD-9B06B0666CBD}"/>
              </a:ext>
            </a:extLst>
          </p:cNvPr>
          <p:cNvSpPr txBox="1">
            <a:spLocks/>
          </p:cNvSpPr>
          <p:nvPr/>
        </p:nvSpPr>
        <p:spPr>
          <a:xfrm>
            <a:off x="365744" y="3546412"/>
            <a:ext cx="11334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&amp; Digitales Planen</a:t>
            </a:r>
          </a:p>
        </p:txBody>
      </p:sp>
      <p:sp>
        <p:nvSpPr>
          <p:cNvPr id="24" name="Inhaltsplatzhalter 12">
            <a:extLst>
              <a:ext uri="{FF2B5EF4-FFF2-40B4-BE49-F238E27FC236}">
                <a16:creationId xmlns:a16="http://schemas.microsoft.com/office/drawing/2014/main" id="{CC82E6C1-AC1D-8D09-B7C4-ED18A332A5F8}"/>
              </a:ext>
            </a:extLst>
          </p:cNvPr>
          <p:cNvSpPr txBox="1">
            <a:spLocks/>
          </p:cNvSpPr>
          <p:nvPr/>
        </p:nvSpPr>
        <p:spPr>
          <a:xfrm>
            <a:off x="365744" y="3798224"/>
            <a:ext cx="124403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Lean Projektmanagement</a:t>
            </a:r>
          </a:p>
        </p:txBody>
      </p:sp>
      <p:sp>
        <p:nvSpPr>
          <p:cNvPr id="25" name="Inhaltsplatzhalter 12">
            <a:extLst>
              <a:ext uri="{FF2B5EF4-FFF2-40B4-BE49-F238E27FC236}">
                <a16:creationId xmlns:a16="http://schemas.microsoft.com/office/drawing/2014/main" id="{A1D1D0AA-6555-DE51-DD9B-49167C2B491E}"/>
              </a:ext>
            </a:extLst>
          </p:cNvPr>
          <p:cNvSpPr txBox="1">
            <a:spLocks/>
          </p:cNvSpPr>
          <p:nvPr/>
        </p:nvSpPr>
        <p:spPr>
          <a:xfrm>
            <a:off x="365744" y="4050036"/>
            <a:ext cx="81923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Masterplanung</a:t>
            </a:r>
          </a:p>
        </p:txBody>
      </p:sp>
      <p:sp>
        <p:nvSpPr>
          <p:cNvPr id="26" name="Inhaltsplatzhalter 12">
            <a:extLst>
              <a:ext uri="{FF2B5EF4-FFF2-40B4-BE49-F238E27FC236}">
                <a16:creationId xmlns:a16="http://schemas.microsoft.com/office/drawing/2014/main" id="{AC0CC7F4-63E2-D5F1-F710-CA584B7DCCD6}"/>
              </a:ext>
            </a:extLst>
          </p:cNvPr>
          <p:cNvSpPr txBox="1">
            <a:spLocks/>
          </p:cNvSpPr>
          <p:nvPr/>
        </p:nvSpPr>
        <p:spPr>
          <a:xfrm>
            <a:off x="365744" y="4301848"/>
            <a:ext cx="113502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Green-Building-Design</a:t>
            </a:r>
          </a:p>
        </p:txBody>
      </p:sp>
      <p:sp>
        <p:nvSpPr>
          <p:cNvPr id="27" name="Inhaltsplatzhalter 12">
            <a:extLst>
              <a:ext uri="{FF2B5EF4-FFF2-40B4-BE49-F238E27FC236}">
                <a16:creationId xmlns:a16="http://schemas.microsoft.com/office/drawing/2014/main" id="{623A8D67-A4D1-42F6-8453-A512B1ECBD64}"/>
              </a:ext>
            </a:extLst>
          </p:cNvPr>
          <p:cNvSpPr txBox="1">
            <a:spLocks/>
          </p:cNvSpPr>
          <p:nvPr/>
        </p:nvSpPr>
        <p:spPr>
          <a:xfrm>
            <a:off x="365744" y="4553659"/>
            <a:ext cx="9859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System­engineering</a:t>
            </a:r>
          </a:p>
        </p:txBody>
      </p:sp>
      <p:sp>
        <p:nvSpPr>
          <p:cNvPr id="28" name="Inhaltsplatzhalter 12">
            <a:extLst>
              <a:ext uri="{FF2B5EF4-FFF2-40B4-BE49-F238E27FC236}">
                <a16:creationId xmlns:a16="http://schemas.microsoft.com/office/drawing/2014/main" id="{70E00E47-88AF-979C-95EF-D8855485829E}"/>
              </a:ext>
            </a:extLst>
          </p:cNvPr>
          <p:cNvSpPr txBox="1">
            <a:spLocks/>
          </p:cNvSpPr>
          <p:nvPr/>
        </p:nvSpPr>
        <p:spPr>
          <a:xfrm>
            <a:off x="1474453" y="3293287"/>
            <a:ext cx="156944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Sonderengineering &amp; Prototyping</a:t>
            </a:r>
          </a:p>
        </p:txBody>
      </p:sp>
      <p:sp>
        <p:nvSpPr>
          <p:cNvPr id="29" name="Inhaltsplatzhalter 12">
            <a:extLst>
              <a:ext uri="{FF2B5EF4-FFF2-40B4-BE49-F238E27FC236}">
                <a16:creationId xmlns:a16="http://schemas.microsoft.com/office/drawing/2014/main" id="{EBB71367-8253-132D-061D-0FBA3AFE4ED5}"/>
              </a:ext>
            </a:extLst>
          </p:cNvPr>
          <p:cNvSpPr txBox="1">
            <a:spLocks/>
          </p:cNvSpPr>
          <p:nvPr/>
        </p:nvSpPr>
        <p:spPr>
          <a:xfrm>
            <a:off x="1533135" y="3546412"/>
            <a:ext cx="115586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Gebäudedigitalisierung</a:t>
            </a:r>
          </a:p>
        </p:txBody>
      </p:sp>
      <p:sp>
        <p:nvSpPr>
          <p:cNvPr id="30" name="Inhaltsplatzhalter 12">
            <a:extLst>
              <a:ext uri="{FF2B5EF4-FFF2-40B4-BE49-F238E27FC236}">
                <a16:creationId xmlns:a16="http://schemas.microsoft.com/office/drawing/2014/main" id="{6B6D1C99-7211-8066-774B-5F30FBBD6EF2}"/>
              </a:ext>
            </a:extLst>
          </p:cNvPr>
          <p:cNvSpPr txBox="1">
            <a:spLocks/>
          </p:cNvSpPr>
          <p:nvPr/>
        </p:nvSpPr>
        <p:spPr>
          <a:xfrm>
            <a:off x="1219338" y="4050036"/>
            <a:ext cx="96350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Qualitäts­sicherung</a:t>
            </a:r>
          </a:p>
        </p:txBody>
      </p:sp>
      <p:sp>
        <p:nvSpPr>
          <p:cNvPr id="31" name="Inhaltsplatzhalter 12">
            <a:extLst>
              <a:ext uri="{FF2B5EF4-FFF2-40B4-BE49-F238E27FC236}">
                <a16:creationId xmlns:a16="http://schemas.microsoft.com/office/drawing/2014/main" id="{7DBEEB77-216C-92DF-7E9B-11946740C4DA}"/>
              </a:ext>
            </a:extLst>
          </p:cNvPr>
          <p:cNvSpPr txBox="1">
            <a:spLocks/>
          </p:cNvSpPr>
          <p:nvPr/>
        </p:nvSpPr>
        <p:spPr>
          <a:xfrm>
            <a:off x="1533493" y="4301848"/>
            <a:ext cx="136585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Commissioning &amp; Simulation</a:t>
            </a:r>
          </a:p>
        </p:txBody>
      </p:sp>
      <p:sp>
        <p:nvSpPr>
          <p:cNvPr id="32" name="Inhaltsplatzhalter 12">
            <a:extLst>
              <a:ext uri="{FF2B5EF4-FFF2-40B4-BE49-F238E27FC236}">
                <a16:creationId xmlns:a16="http://schemas.microsoft.com/office/drawing/2014/main" id="{F6C077AB-2104-8597-B398-4ED2D46827E7}"/>
              </a:ext>
            </a:extLst>
          </p:cNvPr>
          <p:cNvSpPr txBox="1">
            <a:spLocks/>
          </p:cNvSpPr>
          <p:nvPr/>
        </p:nvSpPr>
        <p:spPr>
          <a:xfrm>
            <a:off x="1640826" y="3798224"/>
            <a:ext cx="80160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Cyber Security</a:t>
            </a:r>
          </a:p>
        </p:txBody>
      </p:sp>
      <p:sp>
        <p:nvSpPr>
          <p:cNvPr id="22" name="Rechteck 21">
            <a:extLst>
              <a:ext uri="{FF2B5EF4-FFF2-40B4-BE49-F238E27FC236}">
                <a16:creationId xmlns:a16="http://schemas.microsoft.com/office/drawing/2014/main" id="{BFD631F7-D768-E647-B8EE-07340B95282F}"/>
              </a:ext>
            </a:extLst>
          </p:cNvPr>
          <p:cNvSpPr/>
          <p:nvPr/>
        </p:nvSpPr>
        <p:spPr>
          <a:xfrm>
            <a:off x="4572000" y="0"/>
            <a:ext cx="45720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21</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69" y="1022612"/>
            <a:ext cx="3623705" cy="1096091"/>
          </a:xfrm>
          <a:prstGeom prst="rect">
            <a:avLst/>
          </a:prstGeom>
        </p:spPr>
        <p:txBody>
          <a:bodyPr/>
          <a:lstStyle/>
          <a:p>
            <a:pPr>
              <a:lnSpc>
                <a:spcPts val="2800"/>
              </a:lnSpc>
            </a:pPr>
            <a:r>
              <a:rPr lang="de-DE" sz="2500" b="0" dirty="0">
                <a:solidFill>
                  <a:schemeClr val="bg1"/>
                </a:solidFill>
                <a:latin typeface="Avenir LT Std 35 Light" panose="020B0402020203020204" pitchFamily="34" charset="77"/>
              </a:rPr>
              <a:t>Mit digitaler</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Expertise zu </a:t>
            </a:r>
            <a:r>
              <a:rPr lang="de-DE" sz="2500" dirty="0">
                <a:solidFill>
                  <a:schemeClr val="accent1"/>
                </a:solidFill>
                <a:latin typeface="Avenir LT Std 55 Roman" panose="020B0503020203020204" pitchFamily="34" charset="77"/>
              </a:rPr>
              <a:t>innovativen</a:t>
            </a:r>
            <a:br>
              <a:rPr lang="de-DE" sz="2500" b="0" dirty="0">
                <a:solidFill>
                  <a:schemeClr val="bg1"/>
                </a:solidFill>
                <a:latin typeface="Avenir LT Std 35 Light" panose="020B0402020203020204" pitchFamily="34" charset="77"/>
              </a:rPr>
            </a:br>
            <a:r>
              <a:rPr lang="de-DE" sz="2500" dirty="0">
                <a:solidFill>
                  <a:schemeClr val="accent1"/>
                </a:solidFill>
                <a:latin typeface="Avenir LT Std 55 Roman" panose="020B0503020203020204" pitchFamily="34" charset="77"/>
              </a:rPr>
              <a:t>Infrastrukturen</a:t>
            </a: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450"/>
              </a:lnSpc>
              <a:spcBef>
                <a:spcPts val="0"/>
              </a:spcBef>
              <a:defRPr/>
            </a:pPr>
            <a:r>
              <a:rPr lang="de-DE" sz="1000" b="0" dirty="0">
                <a:solidFill>
                  <a:schemeClr val="bg1"/>
                </a:solidFill>
                <a:latin typeface="Avenir LT Std 45 Book" panose="020B0502020203020204" pitchFamily="34" charset="77"/>
              </a:rPr>
              <a:t>Wir planen Systeme für die Energie- und Gebäudetechnik nach modernsten Standards und schaffen innovative technische Lösungen mit höchsten Ansprüchen an Funktionalität, Sicherheit und Nachhaltigkeit.</a:t>
            </a:r>
          </a:p>
          <a:p>
            <a:pPr lvl="0">
              <a:lnSpc>
                <a:spcPts val="1450"/>
              </a:lnSpc>
              <a:spcBef>
                <a:spcPts val="0"/>
              </a:spcBef>
              <a:defRPr/>
            </a:pPr>
            <a:endParaRPr lang="de-DE" sz="1000" b="0" dirty="0">
              <a:solidFill>
                <a:schemeClr val="bg1"/>
              </a:solidFill>
              <a:latin typeface="Avenir LT Std 45 Book" panose="020B0502020203020204" pitchFamily="34" charset="77"/>
            </a:endParaRP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1998" y="169159"/>
            <a:ext cx="846487" cy="216776"/>
          </a:xfrm>
          <a:prstGeom prst="rect">
            <a:avLst/>
          </a:prstGeom>
          <a:solidFill>
            <a:schemeClr val="accent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ENGINEERING</a:t>
            </a:r>
          </a:p>
        </p:txBody>
      </p:sp>
    </p:spTree>
    <p:extLst>
      <p:ext uri="{BB962C8B-B14F-4D97-AF65-F5344CB8AC3E}">
        <p14:creationId xmlns:p14="http://schemas.microsoft.com/office/powerpoint/2010/main" val="1580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F05E46A-E20C-90D8-CC6A-C88F05282B65}"/>
              </a:ext>
            </a:extLst>
          </p:cNvPr>
          <p:cNvPicPr>
            <a:picLocks noChangeAspect="1"/>
          </p:cNvPicPr>
          <p:nvPr/>
        </p:nvPicPr>
        <p:blipFill rotWithShape="1">
          <a:blip r:embed="rId3"/>
          <a:srcRect l="19465" r="4577"/>
          <a:stretch/>
        </p:blipFill>
        <p:spPr>
          <a:xfrm>
            <a:off x="-1" y="0"/>
            <a:ext cx="6938873" cy="5143500"/>
          </a:xfrm>
          <a:prstGeom prst="rect">
            <a:avLst/>
          </a:prstGeom>
        </p:spPr>
      </p:pic>
      <p:sp>
        <p:nvSpPr>
          <p:cNvPr id="6" name="Inhaltsplatzhalter 12">
            <a:extLst>
              <a:ext uri="{FF2B5EF4-FFF2-40B4-BE49-F238E27FC236}">
                <a16:creationId xmlns:a16="http://schemas.microsoft.com/office/drawing/2014/main" id="{D7186297-77B9-A339-33E8-D348566777CC}"/>
              </a:ext>
            </a:extLst>
          </p:cNvPr>
          <p:cNvSpPr txBox="1">
            <a:spLocks/>
          </p:cNvSpPr>
          <p:nvPr/>
        </p:nvSpPr>
        <p:spPr>
          <a:xfrm>
            <a:off x="1631981" y="3292724"/>
            <a:ext cx="123441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Performance Engineering</a:t>
            </a:r>
          </a:p>
        </p:txBody>
      </p:sp>
      <p:sp>
        <p:nvSpPr>
          <p:cNvPr id="7" name="Inhaltsplatzhalter 12">
            <a:extLst>
              <a:ext uri="{FF2B5EF4-FFF2-40B4-BE49-F238E27FC236}">
                <a16:creationId xmlns:a16="http://schemas.microsoft.com/office/drawing/2014/main" id="{0CEBA33B-6E27-83A8-A29E-F1546473F0B2}"/>
              </a:ext>
            </a:extLst>
          </p:cNvPr>
          <p:cNvSpPr txBox="1">
            <a:spLocks/>
          </p:cNvSpPr>
          <p:nvPr/>
        </p:nvSpPr>
        <p:spPr>
          <a:xfrm>
            <a:off x="797379" y="3546286"/>
            <a:ext cx="133379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360°-Energiepotenzialcheck</a:t>
            </a:r>
          </a:p>
        </p:txBody>
      </p:sp>
      <p:sp>
        <p:nvSpPr>
          <p:cNvPr id="8" name="Inhaltsplatzhalter 12">
            <a:extLst>
              <a:ext uri="{FF2B5EF4-FFF2-40B4-BE49-F238E27FC236}">
                <a16:creationId xmlns:a16="http://schemas.microsoft.com/office/drawing/2014/main" id="{31342E3B-F0B0-9F9A-66D2-AA2F997C01D5}"/>
              </a:ext>
            </a:extLst>
          </p:cNvPr>
          <p:cNvSpPr txBox="1">
            <a:spLocks/>
          </p:cNvSpPr>
          <p:nvPr/>
        </p:nvSpPr>
        <p:spPr>
          <a:xfrm>
            <a:off x="1385936" y="4057166"/>
            <a:ext cx="105648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Energiemanagement</a:t>
            </a:r>
          </a:p>
        </p:txBody>
      </p:sp>
      <p:sp>
        <p:nvSpPr>
          <p:cNvPr id="9" name="Inhaltsplatzhalter 12">
            <a:extLst>
              <a:ext uri="{FF2B5EF4-FFF2-40B4-BE49-F238E27FC236}">
                <a16:creationId xmlns:a16="http://schemas.microsoft.com/office/drawing/2014/main" id="{2AB384F3-36EA-B006-4ACF-6D08B0C6C46D}"/>
              </a:ext>
            </a:extLst>
          </p:cNvPr>
          <p:cNvSpPr txBox="1">
            <a:spLocks/>
          </p:cNvSpPr>
          <p:nvPr/>
        </p:nvSpPr>
        <p:spPr>
          <a:xfrm>
            <a:off x="1194929" y="3801726"/>
            <a:ext cx="138509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Inbetriebnahmemanagement</a:t>
            </a:r>
          </a:p>
        </p:txBody>
      </p:sp>
      <p:sp>
        <p:nvSpPr>
          <p:cNvPr id="10" name="Inhaltsplatzhalter 12">
            <a:extLst>
              <a:ext uri="{FF2B5EF4-FFF2-40B4-BE49-F238E27FC236}">
                <a16:creationId xmlns:a16="http://schemas.microsoft.com/office/drawing/2014/main" id="{962A73A0-6D71-26CA-68A4-C252E7F92507}"/>
              </a:ext>
            </a:extLst>
          </p:cNvPr>
          <p:cNvSpPr txBox="1">
            <a:spLocks/>
          </p:cNvSpPr>
          <p:nvPr/>
        </p:nvSpPr>
        <p:spPr>
          <a:xfrm>
            <a:off x="1546711" y="4301946"/>
            <a:ext cx="9731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GEG-Inspektionen</a:t>
            </a:r>
          </a:p>
        </p:txBody>
      </p:sp>
      <p:sp>
        <p:nvSpPr>
          <p:cNvPr id="11" name="Inhaltsplatzhalter 12">
            <a:extLst>
              <a:ext uri="{FF2B5EF4-FFF2-40B4-BE49-F238E27FC236}">
                <a16:creationId xmlns:a16="http://schemas.microsoft.com/office/drawing/2014/main" id="{0F8BDA36-D57A-ED3D-19F6-A841E6E5C72E}"/>
              </a:ext>
            </a:extLst>
          </p:cNvPr>
          <p:cNvSpPr txBox="1">
            <a:spLocks/>
          </p:cNvSpPr>
          <p:nvPr/>
        </p:nvSpPr>
        <p:spPr>
          <a:xfrm>
            <a:off x="367200" y="3292724"/>
            <a:ext cx="122960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Transformationskonzepte</a:t>
            </a:r>
          </a:p>
        </p:txBody>
      </p:sp>
      <p:sp>
        <p:nvSpPr>
          <p:cNvPr id="12" name="Inhaltsplatzhalter 12">
            <a:extLst>
              <a:ext uri="{FF2B5EF4-FFF2-40B4-BE49-F238E27FC236}">
                <a16:creationId xmlns:a16="http://schemas.microsoft.com/office/drawing/2014/main" id="{183F6857-D708-DAB8-DFD2-02FF087A0DDC}"/>
              </a:ext>
            </a:extLst>
          </p:cNvPr>
          <p:cNvSpPr txBox="1">
            <a:spLocks/>
          </p:cNvSpPr>
          <p:nvPr/>
        </p:nvSpPr>
        <p:spPr>
          <a:xfrm>
            <a:off x="367200" y="3548163"/>
            <a:ext cx="39123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ESG</a:t>
            </a:r>
          </a:p>
        </p:txBody>
      </p:sp>
      <p:sp>
        <p:nvSpPr>
          <p:cNvPr id="13" name="Inhaltsplatzhalter 12">
            <a:extLst>
              <a:ext uri="{FF2B5EF4-FFF2-40B4-BE49-F238E27FC236}">
                <a16:creationId xmlns:a16="http://schemas.microsoft.com/office/drawing/2014/main" id="{D0FF371E-4545-4121-F55A-F74706C06F2F}"/>
              </a:ext>
            </a:extLst>
          </p:cNvPr>
          <p:cNvSpPr txBox="1">
            <a:spLocks/>
          </p:cNvSpPr>
          <p:nvPr/>
        </p:nvSpPr>
        <p:spPr>
          <a:xfrm>
            <a:off x="367200" y="3801726"/>
            <a:ext cx="79358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Energieaudits</a:t>
            </a:r>
          </a:p>
        </p:txBody>
      </p:sp>
      <p:sp>
        <p:nvSpPr>
          <p:cNvPr id="14" name="Inhaltsplatzhalter 12">
            <a:extLst>
              <a:ext uri="{FF2B5EF4-FFF2-40B4-BE49-F238E27FC236}">
                <a16:creationId xmlns:a16="http://schemas.microsoft.com/office/drawing/2014/main" id="{92C391DE-605C-0685-5DAF-E3AB20BD0E96}"/>
              </a:ext>
            </a:extLst>
          </p:cNvPr>
          <p:cNvSpPr txBox="1">
            <a:spLocks/>
          </p:cNvSpPr>
          <p:nvPr/>
        </p:nvSpPr>
        <p:spPr>
          <a:xfrm>
            <a:off x="367200" y="4304474"/>
            <a:ext cx="113983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Umsetzungsbegleitung</a:t>
            </a:r>
          </a:p>
        </p:txBody>
      </p:sp>
      <p:sp>
        <p:nvSpPr>
          <p:cNvPr id="15" name="Inhaltsplatzhalter 12">
            <a:extLst>
              <a:ext uri="{FF2B5EF4-FFF2-40B4-BE49-F238E27FC236}">
                <a16:creationId xmlns:a16="http://schemas.microsoft.com/office/drawing/2014/main" id="{AF64E854-F6A0-9A16-432E-4236D53B2233}"/>
              </a:ext>
            </a:extLst>
          </p:cNvPr>
          <p:cNvSpPr txBox="1">
            <a:spLocks/>
          </p:cNvSpPr>
          <p:nvPr/>
        </p:nvSpPr>
        <p:spPr>
          <a:xfrm>
            <a:off x="367200" y="4553659"/>
            <a:ext cx="63970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Förderung</a:t>
            </a:r>
          </a:p>
        </p:txBody>
      </p:sp>
      <p:sp>
        <p:nvSpPr>
          <p:cNvPr id="17" name="Inhaltsplatzhalter 12">
            <a:extLst>
              <a:ext uri="{FF2B5EF4-FFF2-40B4-BE49-F238E27FC236}">
                <a16:creationId xmlns:a16="http://schemas.microsoft.com/office/drawing/2014/main" id="{A29BC41E-771A-AE42-CDDA-F4C145CD0C68}"/>
              </a:ext>
            </a:extLst>
          </p:cNvPr>
          <p:cNvSpPr txBox="1">
            <a:spLocks/>
          </p:cNvSpPr>
          <p:nvPr/>
        </p:nvSpPr>
        <p:spPr>
          <a:xfrm>
            <a:off x="367200" y="4055289"/>
            <a:ext cx="97953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Energieversorgung</a:t>
            </a:r>
          </a:p>
        </p:txBody>
      </p:sp>
      <p:sp>
        <p:nvSpPr>
          <p:cNvPr id="18" name="Inhaltsplatzhalter 12">
            <a:extLst>
              <a:ext uri="{FF2B5EF4-FFF2-40B4-BE49-F238E27FC236}">
                <a16:creationId xmlns:a16="http://schemas.microsoft.com/office/drawing/2014/main" id="{F72DCB55-2306-B970-EC98-B1F2DE75BC33}"/>
              </a:ext>
            </a:extLst>
          </p:cNvPr>
          <p:cNvSpPr txBox="1">
            <a:spLocks/>
          </p:cNvSpPr>
          <p:nvPr/>
        </p:nvSpPr>
        <p:spPr>
          <a:xfrm>
            <a:off x="1048861" y="4553659"/>
            <a:ext cx="9731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Quartierslösungen</a:t>
            </a:r>
          </a:p>
        </p:txBody>
      </p:sp>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22</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dirty="0">
                <a:solidFill>
                  <a:schemeClr val="bg2"/>
                </a:solidFill>
                <a:latin typeface="Avenir LT Std 55 Roman" panose="020B0503020203020204" pitchFamily="34" charset="77"/>
              </a:rPr>
              <a:t>Energie</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und </a:t>
            </a:r>
            <a:r>
              <a:rPr lang="de-DE" sz="2500" dirty="0">
                <a:solidFill>
                  <a:schemeClr val="bg2"/>
                </a:solidFill>
                <a:latin typeface="Avenir LT Std 55 Roman" panose="020B0503020203020204" pitchFamily="34" charset="77"/>
              </a:rPr>
              <a:t>Effizienz</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zusammendenken</a:t>
            </a:r>
            <a:endParaRPr lang="de-DE" sz="2500" dirty="0">
              <a:solidFill>
                <a:schemeClr val="accent1"/>
              </a:solidFill>
              <a:latin typeface="Avenir LT Std 55 Roman" panose="020B0503020203020204" pitchFamily="34" charset="77"/>
            </a:endParaRP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450"/>
              </a:lnSpc>
              <a:spcBef>
                <a:spcPts val="0"/>
              </a:spcBef>
              <a:defRPr/>
            </a:pPr>
            <a:r>
              <a:rPr lang="de-DE" sz="1000" b="0" dirty="0">
                <a:solidFill>
                  <a:schemeClr val="bg1"/>
                </a:solidFill>
                <a:latin typeface="Avenir LT Std 45 Book" panose="020B0502020203020204" pitchFamily="34" charset="77"/>
              </a:rPr>
              <a:t>Wir entwickeln Lösungen für eine effiziente Energieversorgung von Immobilien und bewirken positive Effekte in puncto Ressourcenschonung und CO</a:t>
            </a:r>
            <a:r>
              <a:rPr lang="de-DE" sz="1000" b="0" baseline="-25000" dirty="0">
                <a:solidFill>
                  <a:schemeClr val="bg1"/>
                </a:solidFill>
                <a:latin typeface="Avenir LT Std 45 Book" panose="020B0502020203020204" pitchFamily="34" charset="77"/>
              </a:rPr>
              <a:t>2</a:t>
            </a:r>
            <a:r>
              <a:rPr lang="de-DE" sz="1000" b="0" dirty="0">
                <a:solidFill>
                  <a:schemeClr val="bg1"/>
                </a:solidFill>
                <a:latin typeface="Avenir LT Std 45 Book" panose="020B0502020203020204" pitchFamily="34" charset="77"/>
              </a:rPr>
              <a:t>-Reduzierung.</a:t>
            </a:r>
          </a:p>
          <a:p>
            <a:pPr lvl="0">
              <a:lnSpc>
                <a:spcPts val="1450"/>
              </a:lnSpc>
              <a:spcBef>
                <a:spcPts val="0"/>
              </a:spcBef>
              <a:defRPr/>
            </a:pPr>
            <a:endParaRPr lang="de-DE" sz="1000" b="0" dirty="0">
              <a:solidFill>
                <a:schemeClr val="bg1"/>
              </a:solidFill>
              <a:latin typeface="Avenir LT Std 45 Book" panose="020B0502020203020204" pitchFamily="34" charset="77"/>
            </a:endParaRP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2000" y="177800"/>
            <a:ext cx="606037" cy="216776"/>
          </a:xfrm>
          <a:prstGeom prst="rect">
            <a:avLst/>
          </a:prstGeom>
          <a:solidFill>
            <a:schemeClr val="bg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ENERGIE</a:t>
            </a:r>
          </a:p>
        </p:txBody>
      </p:sp>
    </p:spTree>
    <p:extLst>
      <p:ext uri="{BB962C8B-B14F-4D97-AF65-F5344CB8AC3E}">
        <p14:creationId xmlns:p14="http://schemas.microsoft.com/office/powerpoint/2010/main" val="165268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EEBB7E4-E1B3-1050-183A-ED03FDD73987}"/>
              </a:ext>
            </a:extLst>
          </p:cNvPr>
          <p:cNvPicPr>
            <a:picLocks noChangeAspect="1"/>
          </p:cNvPicPr>
          <p:nvPr/>
        </p:nvPicPr>
        <p:blipFill rotWithShape="1">
          <a:blip r:embed="rId3"/>
          <a:srcRect l="32125" r="909"/>
          <a:stretch/>
        </p:blipFill>
        <p:spPr>
          <a:xfrm>
            <a:off x="-1" y="-2"/>
            <a:ext cx="6117497" cy="5143501"/>
          </a:xfrm>
          <a:prstGeom prst="rect">
            <a:avLst/>
          </a:prstGeom>
        </p:spPr>
      </p:pic>
      <p:sp>
        <p:nvSpPr>
          <p:cNvPr id="20" name="Inhaltsplatzhalter 12">
            <a:extLst>
              <a:ext uri="{FF2B5EF4-FFF2-40B4-BE49-F238E27FC236}">
                <a16:creationId xmlns:a16="http://schemas.microsoft.com/office/drawing/2014/main" id="{DD742C1E-B62D-6989-2A86-632AF751ABA2}"/>
              </a:ext>
            </a:extLst>
          </p:cNvPr>
          <p:cNvSpPr txBox="1">
            <a:spLocks/>
          </p:cNvSpPr>
          <p:nvPr/>
        </p:nvSpPr>
        <p:spPr>
          <a:xfrm>
            <a:off x="367200" y="3780462"/>
            <a:ext cx="58038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BIM@FM</a:t>
            </a:r>
          </a:p>
        </p:txBody>
      </p:sp>
      <p:sp>
        <p:nvSpPr>
          <p:cNvPr id="21" name="Inhaltsplatzhalter 12">
            <a:extLst>
              <a:ext uri="{FF2B5EF4-FFF2-40B4-BE49-F238E27FC236}">
                <a16:creationId xmlns:a16="http://schemas.microsoft.com/office/drawing/2014/main" id="{32866BDE-2B62-0E9C-5FA1-45A984259A65}"/>
              </a:ext>
            </a:extLst>
          </p:cNvPr>
          <p:cNvSpPr txBox="1">
            <a:spLocks/>
          </p:cNvSpPr>
          <p:nvPr/>
        </p:nvSpPr>
        <p:spPr>
          <a:xfrm>
            <a:off x="367200" y="4036187"/>
            <a:ext cx="98594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Dienstleisterportal</a:t>
            </a:r>
          </a:p>
        </p:txBody>
      </p:sp>
      <p:sp>
        <p:nvSpPr>
          <p:cNvPr id="24" name="Inhaltsplatzhalter 12">
            <a:extLst>
              <a:ext uri="{FF2B5EF4-FFF2-40B4-BE49-F238E27FC236}">
                <a16:creationId xmlns:a16="http://schemas.microsoft.com/office/drawing/2014/main" id="{BE1DD14C-2293-51E9-9DDD-B6FA9ECC5DB1}"/>
              </a:ext>
            </a:extLst>
          </p:cNvPr>
          <p:cNvSpPr txBox="1">
            <a:spLocks/>
          </p:cNvSpPr>
          <p:nvPr/>
        </p:nvSpPr>
        <p:spPr>
          <a:xfrm>
            <a:off x="367200" y="4293783"/>
            <a:ext cx="95068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 für Real Estate</a:t>
            </a:r>
          </a:p>
        </p:txBody>
      </p:sp>
      <p:sp>
        <p:nvSpPr>
          <p:cNvPr id="25" name="Inhaltsplatzhalter 12">
            <a:extLst>
              <a:ext uri="{FF2B5EF4-FFF2-40B4-BE49-F238E27FC236}">
                <a16:creationId xmlns:a16="http://schemas.microsoft.com/office/drawing/2014/main" id="{630C8794-4761-C9E4-5384-8ECE36215FD5}"/>
              </a:ext>
            </a:extLst>
          </p:cNvPr>
          <p:cNvSpPr txBox="1">
            <a:spLocks/>
          </p:cNvSpPr>
          <p:nvPr/>
        </p:nvSpPr>
        <p:spPr>
          <a:xfrm>
            <a:off x="367200" y="4552690"/>
            <a:ext cx="106129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Baukostencontrolling</a:t>
            </a:r>
          </a:p>
        </p:txBody>
      </p:sp>
      <p:sp>
        <p:nvSpPr>
          <p:cNvPr id="26" name="Inhaltsplatzhalter 12">
            <a:extLst>
              <a:ext uri="{FF2B5EF4-FFF2-40B4-BE49-F238E27FC236}">
                <a16:creationId xmlns:a16="http://schemas.microsoft.com/office/drawing/2014/main" id="{90AB3783-616D-ED1E-BA66-3DD24BB16887}"/>
              </a:ext>
            </a:extLst>
          </p:cNvPr>
          <p:cNvSpPr txBox="1">
            <a:spLocks/>
          </p:cNvSpPr>
          <p:nvPr/>
        </p:nvSpPr>
        <p:spPr>
          <a:xfrm>
            <a:off x="987159" y="3780462"/>
            <a:ext cx="73427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Ticketsystem</a:t>
            </a:r>
          </a:p>
        </p:txBody>
      </p:sp>
      <p:sp>
        <p:nvSpPr>
          <p:cNvPr id="27" name="Inhaltsplatzhalter 12">
            <a:extLst>
              <a:ext uri="{FF2B5EF4-FFF2-40B4-BE49-F238E27FC236}">
                <a16:creationId xmlns:a16="http://schemas.microsoft.com/office/drawing/2014/main" id="{6990AACE-4EBE-B2DA-2BD2-59DEADB24D98}"/>
              </a:ext>
            </a:extLst>
          </p:cNvPr>
          <p:cNvSpPr txBox="1">
            <a:spLocks/>
          </p:cNvSpPr>
          <p:nvPr/>
        </p:nvSpPr>
        <p:spPr>
          <a:xfrm>
            <a:off x="1357390" y="4293783"/>
            <a:ext cx="114464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Smart Maintenance 4.0</a:t>
            </a:r>
          </a:p>
        </p:txBody>
      </p:sp>
      <p:sp>
        <p:nvSpPr>
          <p:cNvPr id="28" name="Inhaltsplatzhalter 12">
            <a:extLst>
              <a:ext uri="{FF2B5EF4-FFF2-40B4-BE49-F238E27FC236}">
                <a16:creationId xmlns:a16="http://schemas.microsoft.com/office/drawing/2014/main" id="{A58C21FB-9CE8-C5A7-817F-D6E41AD31D14}"/>
              </a:ext>
            </a:extLst>
          </p:cNvPr>
          <p:cNvSpPr txBox="1">
            <a:spLocks/>
          </p:cNvSpPr>
          <p:nvPr/>
        </p:nvSpPr>
        <p:spPr>
          <a:xfrm>
            <a:off x="1392656" y="4036187"/>
            <a:ext cx="103564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Servicemanagement</a:t>
            </a:r>
          </a:p>
        </p:txBody>
      </p:sp>
      <p:sp>
        <p:nvSpPr>
          <p:cNvPr id="29" name="Inhaltsplatzhalter 12">
            <a:extLst>
              <a:ext uri="{FF2B5EF4-FFF2-40B4-BE49-F238E27FC236}">
                <a16:creationId xmlns:a16="http://schemas.microsoft.com/office/drawing/2014/main" id="{BA13D348-749B-1ED8-BA52-EF660CB3FACB}"/>
              </a:ext>
            </a:extLst>
          </p:cNvPr>
          <p:cNvSpPr txBox="1">
            <a:spLocks/>
          </p:cNvSpPr>
          <p:nvPr/>
        </p:nvSpPr>
        <p:spPr>
          <a:xfrm>
            <a:off x="1467998" y="4552690"/>
            <a:ext cx="73588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Datenmodell</a:t>
            </a:r>
          </a:p>
        </p:txBody>
      </p:sp>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23</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dirty="0">
                <a:solidFill>
                  <a:schemeClr val="accent2"/>
                </a:solidFill>
                <a:latin typeface="Avenir LT Std 55 Roman" panose="020B0503020203020204" pitchFamily="34" charset="77"/>
              </a:rPr>
              <a:t>Digitale</a:t>
            </a:r>
            <a:br>
              <a:rPr lang="de-DE" sz="2500" dirty="0">
                <a:solidFill>
                  <a:schemeClr val="accent2"/>
                </a:solidFill>
                <a:latin typeface="Avenir LT Std 55 Roman" panose="020B0503020203020204" pitchFamily="34" charset="77"/>
              </a:rPr>
            </a:br>
            <a:r>
              <a:rPr lang="de-DE" sz="2500" dirty="0">
                <a:solidFill>
                  <a:schemeClr val="accent2"/>
                </a:solidFill>
                <a:latin typeface="Avenir LT Std 55 Roman" panose="020B0503020203020204" pitchFamily="34" charset="77"/>
              </a:rPr>
              <a:t>Transformation</a:t>
            </a:r>
            <a:br>
              <a:rPr lang="de-DE" sz="2500" dirty="0">
                <a:solidFill>
                  <a:schemeClr val="bg2"/>
                </a:solidFill>
                <a:latin typeface="Avenir LT Std 55 Roman" panose="020B0503020203020204" pitchFamily="34" charset="77"/>
              </a:rPr>
            </a:br>
            <a:r>
              <a:rPr lang="de-DE" sz="2500" b="0" dirty="0">
                <a:latin typeface="Avenir LT Std 35 Light" panose="020B0402020203020204" pitchFamily="34" charset="77"/>
              </a:rPr>
              <a:t>anführen</a:t>
            </a: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450"/>
              </a:lnSpc>
              <a:spcBef>
                <a:spcPts val="0"/>
              </a:spcBef>
              <a:defRPr/>
            </a:pPr>
            <a:r>
              <a:rPr lang="de-DE" sz="1000" b="0" dirty="0">
                <a:solidFill>
                  <a:schemeClr val="bg1"/>
                </a:solidFill>
                <a:latin typeface="Avenir LT Std 45 Book" panose="020B0502020203020204" pitchFamily="34" charset="77"/>
              </a:rPr>
              <a:t>Wir gestalten IT-Lösungen für die Errichtung und den Betrieb von Immobilien mit der Überzeugung, dass Digitalisierung Mehrwert schafft.</a:t>
            </a:r>
          </a:p>
          <a:p>
            <a:pPr lvl="0">
              <a:lnSpc>
                <a:spcPts val="1450"/>
              </a:lnSpc>
              <a:spcBef>
                <a:spcPts val="0"/>
              </a:spcBef>
              <a:defRPr/>
            </a:pPr>
            <a:endParaRPr lang="de-DE" sz="1000" b="0" dirty="0">
              <a:solidFill>
                <a:schemeClr val="bg1"/>
              </a:solidFill>
              <a:latin typeface="Avenir LT Std 45 Book" panose="020B0502020203020204" pitchFamily="34" charset="77"/>
            </a:endParaRPr>
          </a:p>
          <a:p>
            <a:pPr lvl="0">
              <a:lnSpc>
                <a:spcPts val="1450"/>
              </a:lnSpc>
              <a:spcBef>
                <a:spcPts val="0"/>
              </a:spcBef>
              <a:defRPr/>
            </a:pPr>
            <a:endParaRPr lang="de-DE" sz="1000" b="0" dirty="0">
              <a:solidFill>
                <a:schemeClr val="bg1"/>
              </a:solidFill>
              <a:latin typeface="Avenir LT Std 45 Book" panose="020B0502020203020204" pitchFamily="34" charset="77"/>
            </a:endParaRPr>
          </a:p>
          <a:p>
            <a:pPr lvl="0">
              <a:lnSpc>
                <a:spcPts val="1450"/>
              </a:lnSpc>
              <a:spcBef>
                <a:spcPts val="0"/>
              </a:spcBef>
              <a:defRPr/>
            </a:pPr>
            <a:endParaRPr lang="de-DE" sz="1000" b="0" dirty="0">
              <a:solidFill>
                <a:schemeClr val="bg1"/>
              </a:solidFill>
              <a:latin typeface="Avenir LT Std 45 Book" panose="020B0502020203020204" pitchFamily="34" charset="77"/>
            </a:endParaRPr>
          </a:p>
          <a:p>
            <a:pPr lvl="0">
              <a:lnSpc>
                <a:spcPts val="1450"/>
              </a:lnSpc>
              <a:spcBef>
                <a:spcPts val="0"/>
              </a:spcBef>
              <a:defRPr/>
            </a:pPr>
            <a:endParaRPr lang="de-DE" sz="1000" b="0" dirty="0">
              <a:solidFill>
                <a:schemeClr val="bg1"/>
              </a:solidFill>
              <a:latin typeface="Avenir LT Std 45 Book" panose="020B0502020203020204" pitchFamily="34" charset="77"/>
            </a:endParaRP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2000" y="177800"/>
            <a:ext cx="830456" cy="216776"/>
          </a:xfrm>
          <a:prstGeom prst="rect">
            <a:avLst/>
          </a:prstGeom>
          <a:solidFill>
            <a:schemeClr val="accent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IT-LÖSUNGEN</a:t>
            </a:r>
          </a:p>
        </p:txBody>
      </p:sp>
    </p:spTree>
    <p:extLst>
      <p:ext uri="{BB962C8B-B14F-4D97-AF65-F5344CB8AC3E}">
        <p14:creationId xmlns:p14="http://schemas.microsoft.com/office/powerpoint/2010/main" val="391312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7592F2A-DA79-0844-1DE4-69F9EC2995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512" y="0"/>
            <a:ext cx="5151511" cy="5143500"/>
          </a:xfrm>
          <a:prstGeom prst="rect">
            <a:avLst/>
          </a:prstGeom>
        </p:spPr>
      </p:pic>
      <p:sp>
        <p:nvSpPr>
          <p:cNvPr id="6" name="Inhaltsplatzhalter 12">
            <a:extLst>
              <a:ext uri="{FF2B5EF4-FFF2-40B4-BE49-F238E27FC236}">
                <a16:creationId xmlns:a16="http://schemas.microsoft.com/office/drawing/2014/main" id="{5530FC84-0969-F92B-1B7C-EAC6F3A48FD6}"/>
              </a:ext>
            </a:extLst>
          </p:cNvPr>
          <p:cNvSpPr txBox="1">
            <a:spLocks/>
          </p:cNvSpPr>
          <p:nvPr/>
        </p:nvSpPr>
        <p:spPr>
          <a:xfrm>
            <a:off x="367200" y="3786930"/>
            <a:ext cx="87053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Save-to-Perform</a:t>
            </a:r>
          </a:p>
        </p:txBody>
      </p:sp>
      <p:sp>
        <p:nvSpPr>
          <p:cNvPr id="7" name="Inhaltsplatzhalter 12">
            <a:extLst>
              <a:ext uri="{FF2B5EF4-FFF2-40B4-BE49-F238E27FC236}">
                <a16:creationId xmlns:a16="http://schemas.microsoft.com/office/drawing/2014/main" id="{0311F463-A040-3261-8A82-E798FEC36573}"/>
              </a:ext>
            </a:extLst>
          </p:cNvPr>
          <p:cNvSpPr txBox="1">
            <a:spLocks/>
          </p:cNvSpPr>
          <p:nvPr/>
        </p:nvSpPr>
        <p:spPr>
          <a:xfrm>
            <a:off x="367200" y="4042183"/>
            <a:ext cx="91702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Betriebskonzepte</a:t>
            </a:r>
          </a:p>
        </p:txBody>
      </p:sp>
      <p:sp>
        <p:nvSpPr>
          <p:cNvPr id="8" name="Inhaltsplatzhalter 12">
            <a:extLst>
              <a:ext uri="{FF2B5EF4-FFF2-40B4-BE49-F238E27FC236}">
                <a16:creationId xmlns:a16="http://schemas.microsoft.com/office/drawing/2014/main" id="{57B96B26-0840-67EA-874B-6BFDC513025C}"/>
              </a:ext>
            </a:extLst>
          </p:cNvPr>
          <p:cNvSpPr txBox="1">
            <a:spLocks/>
          </p:cNvSpPr>
          <p:nvPr/>
        </p:nvSpPr>
        <p:spPr>
          <a:xfrm>
            <a:off x="367200" y="4297639"/>
            <a:ext cx="106770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FM-Ausschreibungen</a:t>
            </a:r>
          </a:p>
        </p:txBody>
      </p:sp>
      <p:sp>
        <p:nvSpPr>
          <p:cNvPr id="9" name="Inhaltsplatzhalter 12">
            <a:extLst>
              <a:ext uri="{FF2B5EF4-FFF2-40B4-BE49-F238E27FC236}">
                <a16:creationId xmlns:a16="http://schemas.microsoft.com/office/drawing/2014/main" id="{EE9940B4-12DF-1073-699B-6E6D1124B110}"/>
              </a:ext>
            </a:extLst>
          </p:cNvPr>
          <p:cNvSpPr txBox="1">
            <a:spLocks/>
          </p:cNvSpPr>
          <p:nvPr/>
        </p:nvSpPr>
        <p:spPr>
          <a:xfrm>
            <a:off x="367200" y="4552690"/>
            <a:ext cx="87534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Risikoprävention</a:t>
            </a:r>
          </a:p>
        </p:txBody>
      </p:sp>
      <p:sp>
        <p:nvSpPr>
          <p:cNvPr id="10" name="Inhaltsplatzhalter 12">
            <a:extLst>
              <a:ext uri="{FF2B5EF4-FFF2-40B4-BE49-F238E27FC236}">
                <a16:creationId xmlns:a16="http://schemas.microsoft.com/office/drawing/2014/main" id="{CAD96378-2358-43B3-E770-B467ED89EAD5}"/>
              </a:ext>
            </a:extLst>
          </p:cNvPr>
          <p:cNvSpPr txBox="1">
            <a:spLocks/>
          </p:cNvSpPr>
          <p:nvPr/>
        </p:nvSpPr>
        <p:spPr>
          <a:xfrm>
            <a:off x="1271423" y="3786727"/>
            <a:ext cx="119594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Digitalisierungsberatung</a:t>
            </a:r>
          </a:p>
        </p:txBody>
      </p:sp>
      <p:sp>
        <p:nvSpPr>
          <p:cNvPr id="11" name="Inhaltsplatzhalter 12">
            <a:extLst>
              <a:ext uri="{FF2B5EF4-FFF2-40B4-BE49-F238E27FC236}">
                <a16:creationId xmlns:a16="http://schemas.microsoft.com/office/drawing/2014/main" id="{0862881F-0CC9-C765-C4E7-166885226523}"/>
              </a:ext>
            </a:extLst>
          </p:cNvPr>
          <p:cNvSpPr txBox="1">
            <a:spLocks/>
          </p:cNvSpPr>
          <p:nvPr/>
        </p:nvSpPr>
        <p:spPr>
          <a:xfrm>
            <a:off x="1317911" y="4042183"/>
            <a:ext cx="77595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BIM-Beratung</a:t>
            </a:r>
          </a:p>
        </p:txBody>
      </p:sp>
      <p:sp>
        <p:nvSpPr>
          <p:cNvPr id="12" name="Inhaltsplatzhalter 12">
            <a:extLst>
              <a:ext uri="{FF2B5EF4-FFF2-40B4-BE49-F238E27FC236}">
                <a16:creationId xmlns:a16="http://schemas.microsoft.com/office/drawing/2014/main" id="{9C81CFEC-C448-168D-7939-CC1A37B03557}"/>
              </a:ext>
            </a:extLst>
          </p:cNvPr>
          <p:cNvSpPr txBox="1">
            <a:spLocks/>
          </p:cNvSpPr>
          <p:nvPr/>
        </p:nvSpPr>
        <p:spPr>
          <a:xfrm>
            <a:off x="1468592" y="4297234"/>
            <a:ext cx="1195942" cy="216776"/>
          </a:xfrm>
          <a:prstGeom prst="rect">
            <a:avLst/>
          </a:prstGeom>
          <a:solidFill>
            <a:schemeClr val="bg1"/>
          </a:solidFill>
          <a:ln w="6350">
            <a:noFill/>
          </a:ln>
        </p:spPr>
        <p:txBody>
          <a:bodyPr wrap="squar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Smart Building Beratung</a:t>
            </a:r>
          </a:p>
        </p:txBody>
      </p:sp>
      <p:sp>
        <p:nvSpPr>
          <p:cNvPr id="13" name="Inhaltsplatzhalter 12">
            <a:extLst>
              <a:ext uri="{FF2B5EF4-FFF2-40B4-BE49-F238E27FC236}">
                <a16:creationId xmlns:a16="http://schemas.microsoft.com/office/drawing/2014/main" id="{BE12C8DE-CC42-0207-DF0D-6D7D4E05A560}"/>
              </a:ext>
            </a:extLst>
          </p:cNvPr>
          <p:cNvSpPr txBox="1">
            <a:spLocks/>
          </p:cNvSpPr>
          <p:nvPr/>
        </p:nvSpPr>
        <p:spPr>
          <a:xfrm>
            <a:off x="1280899" y="4552690"/>
            <a:ext cx="119433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Technical-Due-Diligence</a:t>
            </a:r>
          </a:p>
        </p:txBody>
      </p:sp>
      <p:sp>
        <p:nvSpPr>
          <p:cNvPr id="14" name="Inhaltsplatzhalter 12">
            <a:extLst>
              <a:ext uri="{FF2B5EF4-FFF2-40B4-BE49-F238E27FC236}">
                <a16:creationId xmlns:a16="http://schemas.microsoft.com/office/drawing/2014/main" id="{CDB20838-FE8F-9B95-D1B9-1342CE661D32}"/>
              </a:ext>
            </a:extLst>
          </p:cNvPr>
          <p:cNvSpPr txBox="1">
            <a:spLocks/>
          </p:cNvSpPr>
          <p:nvPr/>
        </p:nvSpPr>
        <p:spPr>
          <a:xfrm>
            <a:off x="367200" y="3531474"/>
            <a:ext cx="113823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Organisations­beratung</a:t>
            </a:r>
          </a:p>
        </p:txBody>
      </p:sp>
      <p:sp>
        <p:nvSpPr>
          <p:cNvPr id="15" name="Inhaltsplatzhalter 12">
            <a:extLst>
              <a:ext uri="{FF2B5EF4-FFF2-40B4-BE49-F238E27FC236}">
                <a16:creationId xmlns:a16="http://schemas.microsoft.com/office/drawing/2014/main" id="{3F9D5397-1332-6EB1-0188-313DF2673160}"/>
              </a:ext>
            </a:extLst>
          </p:cNvPr>
          <p:cNvSpPr txBox="1">
            <a:spLocks/>
          </p:cNvSpPr>
          <p:nvPr/>
        </p:nvSpPr>
        <p:spPr>
          <a:xfrm>
            <a:off x="1539124" y="3531474"/>
            <a:ext cx="138509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Inbetriebnahme­management</a:t>
            </a:r>
          </a:p>
        </p:txBody>
      </p:sp>
      <p:sp>
        <p:nvSpPr>
          <p:cNvPr id="17" name="Inhaltsplatzhalter 12">
            <a:extLst>
              <a:ext uri="{FF2B5EF4-FFF2-40B4-BE49-F238E27FC236}">
                <a16:creationId xmlns:a16="http://schemas.microsoft.com/office/drawing/2014/main" id="{CC93B8BC-9D0C-0982-1A13-1BBDE7222D07}"/>
              </a:ext>
            </a:extLst>
          </p:cNvPr>
          <p:cNvSpPr txBox="1">
            <a:spLocks/>
          </p:cNvSpPr>
          <p:nvPr/>
        </p:nvSpPr>
        <p:spPr>
          <a:xfrm>
            <a:off x="367200" y="3276120"/>
            <a:ext cx="93785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Geschäftsmodelle</a:t>
            </a:r>
          </a:p>
        </p:txBody>
      </p:sp>
      <p:sp>
        <p:nvSpPr>
          <p:cNvPr id="18" name="Inhaltsplatzhalter 12">
            <a:extLst>
              <a:ext uri="{FF2B5EF4-FFF2-40B4-BE49-F238E27FC236}">
                <a16:creationId xmlns:a16="http://schemas.microsoft.com/office/drawing/2014/main" id="{DE71A9A4-39D5-9659-3653-86632B39DB74}"/>
              </a:ext>
            </a:extLst>
          </p:cNvPr>
          <p:cNvSpPr txBox="1">
            <a:spLocks/>
          </p:cNvSpPr>
          <p:nvPr/>
        </p:nvSpPr>
        <p:spPr>
          <a:xfrm>
            <a:off x="1338749" y="3276120"/>
            <a:ext cx="102762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Projektmanagement</a:t>
            </a:r>
          </a:p>
        </p:txBody>
      </p:sp>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24</a:t>
            </a:fld>
            <a:endParaRPr lang="de-DE">
              <a:solidFill>
                <a:srgbClr val="606A73"/>
              </a:solidFill>
            </a:endParaRP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450"/>
              </a:lnSpc>
              <a:spcBef>
                <a:spcPts val="0"/>
              </a:spcBef>
              <a:defRPr/>
            </a:pPr>
            <a:r>
              <a:rPr lang="de-DE" sz="1000" b="0" dirty="0">
                <a:solidFill>
                  <a:schemeClr val="bg1"/>
                </a:solidFill>
                <a:latin typeface="Avenir LT Std 45 Book" panose="020B0502020203020204" pitchFamily="34" charset="77"/>
              </a:rPr>
              <a:t>Wir verstehen Consulting als Kompetenz, um Veränderungen zu gestalten und zukunftsorientierte Lösungen für die Bau- und Immobilienbranche zu schaffen.</a:t>
            </a:r>
          </a:p>
          <a:p>
            <a:pPr lvl="0">
              <a:lnSpc>
                <a:spcPts val="1450"/>
              </a:lnSpc>
              <a:spcBef>
                <a:spcPts val="0"/>
              </a:spcBef>
              <a:defRPr/>
            </a:pPr>
            <a:endParaRPr lang="de-DE" sz="1000" b="0" dirty="0">
              <a:solidFill>
                <a:schemeClr val="bg1"/>
              </a:solidFill>
              <a:latin typeface="Avenir LT Std 45 Book" panose="020B0502020203020204" pitchFamily="34" charset="77"/>
            </a:endParaRPr>
          </a:p>
          <a:p>
            <a:pPr lvl="0">
              <a:lnSpc>
                <a:spcPts val="1450"/>
              </a:lnSpc>
              <a:spcBef>
                <a:spcPts val="0"/>
              </a:spcBef>
              <a:defRPr/>
            </a:pPr>
            <a:endParaRPr lang="de-DE" sz="1000" b="0" dirty="0">
              <a:solidFill>
                <a:schemeClr val="bg1"/>
              </a:solidFill>
              <a:latin typeface="Avenir LT Std 45 Book" panose="020B0502020203020204" pitchFamily="34" charset="77"/>
            </a:endParaRP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2000" y="183189"/>
            <a:ext cx="808014" cy="216776"/>
          </a:xfrm>
          <a:prstGeom prst="rect">
            <a:avLst/>
          </a:prstGeom>
          <a:solidFill>
            <a:schemeClr val="tx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CONSULTING</a:t>
            </a:r>
          </a:p>
        </p:txBody>
      </p:sp>
      <p:sp>
        <p:nvSpPr>
          <p:cNvPr id="24" name="Titel 2">
            <a:extLst>
              <a:ext uri="{FF2B5EF4-FFF2-40B4-BE49-F238E27FC236}">
                <a16:creationId xmlns:a16="http://schemas.microsoft.com/office/drawing/2014/main" id="{A01B3245-464C-4695-83A2-F69A06F93B36}"/>
              </a:ext>
            </a:extLst>
          </p:cNvPr>
          <p:cNvSpPr>
            <a:spLocks noGrp="1"/>
          </p:cNvSpPr>
          <p:nvPr>
            <p:ph type="title"/>
          </p:nvPr>
        </p:nvSpPr>
        <p:spPr>
          <a:xfrm>
            <a:off x="5064369" y="1022612"/>
            <a:ext cx="3904194" cy="1096091"/>
          </a:xfrm>
          <a:prstGeom prst="rect">
            <a:avLst/>
          </a:prstGeom>
        </p:spPr>
        <p:txBody>
          <a:bodyPr/>
          <a:lstStyle/>
          <a:p>
            <a:pPr>
              <a:lnSpc>
                <a:spcPts val="2800"/>
              </a:lnSpc>
            </a:pPr>
            <a:r>
              <a:rPr lang="de-DE" sz="2500" dirty="0">
                <a:solidFill>
                  <a:schemeClr val="tx2"/>
                </a:solidFill>
                <a:latin typeface="Avenir LT Std 55 Roman" panose="020B0503020203020204" pitchFamily="34" charset="77"/>
              </a:rPr>
              <a:t>Ganzheitlich beraten, </a:t>
            </a:r>
            <a:r>
              <a:rPr lang="de-DE" sz="2500" b="0" dirty="0">
                <a:latin typeface="Avenir LT Std 35 Light" panose="020B0402020203020204" pitchFamily="34" charset="77"/>
              </a:rPr>
              <a:t>Handlungsräume</a:t>
            </a:r>
            <a:br>
              <a:rPr lang="de-DE" sz="2500" b="0" dirty="0">
                <a:latin typeface="Avenir LT Std 35 Light" panose="020B0402020203020204" pitchFamily="34" charset="77"/>
              </a:rPr>
            </a:br>
            <a:r>
              <a:rPr lang="de-DE" sz="2500" b="0" dirty="0">
                <a:latin typeface="Avenir LT Std 35 Light" panose="020B0402020203020204" pitchFamily="34" charset="77"/>
              </a:rPr>
              <a:t>gestalten</a:t>
            </a:r>
          </a:p>
        </p:txBody>
      </p:sp>
    </p:spTree>
    <p:extLst>
      <p:ext uri="{BB962C8B-B14F-4D97-AF65-F5344CB8AC3E}">
        <p14:creationId xmlns:p14="http://schemas.microsoft.com/office/powerpoint/2010/main" val="244795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25</a:t>
            </a:fld>
            <a:endParaRPr lang="de-DE">
              <a:solidFill>
                <a:srgbClr val="606A73"/>
              </a:solidFill>
            </a:endParaRPr>
          </a:p>
        </p:txBody>
      </p:sp>
      <p:sp>
        <p:nvSpPr>
          <p:cNvPr id="13" name="Titel 2">
            <a:extLst>
              <a:ext uri="{FF2B5EF4-FFF2-40B4-BE49-F238E27FC236}">
                <a16:creationId xmlns:a16="http://schemas.microsoft.com/office/drawing/2014/main" id="{B012D897-BD79-9A46-8E62-C7855D9E17B5}"/>
              </a:ext>
            </a:extLst>
          </p:cNvPr>
          <p:cNvSpPr>
            <a:spLocks noGrp="1"/>
          </p:cNvSpPr>
          <p:nvPr>
            <p:ph type="title"/>
          </p:nvPr>
        </p:nvSpPr>
        <p:spPr>
          <a:xfrm>
            <a:off x="540000" y="900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TGA Generalplanung</a:t>
            </a:r>
            <a:br>
              <a:rPr lang="de-DE" sz="2800" b="0" dirty="0">
                <a:solidFill>
                  <a:schemeClr val="bg1"/>
                </a:solidFill>
                <a:latin typeface="Avenir LT Std 35 Light" panose="020B0402020203020204" pitchFamily="34" charset="77"/>
              </a:rPr>
            </a:br>
            <a:r>
              <a:rPr lang="de-DE" sz="900" dirty="0">
                <a:solidFill>
                  <a:schemeClr val="bg1"/>
                </a:solidFill>
                <a:latin typeface="Avenir LT Std 55 Roman" panose="020B0503020203020204" pitchFamily="34" charset="77"/>
              </a:rPr>
              <a:t>Umfassende Planungskompetenz aus einer Hand.</a:t>
            </a:r>
          </a:p>
        </p:txBody>
      </p:sp>
      <p:sp>
        <p:nvSpPr>
          <p:cNvPr id="38" name="Rechteck 37">
            <a:extLst>
              <a:ext uri="{FF2B5EF4-FFF2-40B4-BE49-F238E27FC236}">
                <a16:creationId xmlns:a16="http://schemas.microsoft.com/office/drawing/2014/main" id="{528BBD1F-D90B-6148-86AF-6D2EAA598D8C}"/>
              </a:ext>
            </a:extLst>
          </p:cNvPr>
          <p:cNvSpPr/>
          <p:nvPr/>
        </p:nvSpPr>
        <p:spPr>
          <a:xfrm>
            <a:off x="611208" y="2220241"/>
            <a:ext cx="986317"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Sanitärtechnik</a:t>
            </a:r>
            <a:endParaRPr lang="de-DE" sz="1000">
              <a:solidFill>
                <a:schemeClr val="bg1"/>
              </a:solidFill>
              <a:latin typeface="Avenir LT Std 45 Book" panose="020B0502020203020204" pitchFamily="34" charset="77"/>
            </a:endParaRPr>
          </a:p>
        </p:txBody>
      </p:sp>
      <p:sp>
        <p:nvSpPr>
          <p:cNvPr id="41" name="Rechteck 40">
            <a:extLst>
              <a:ext uri="{FF2B5EF4-FFF2-40B4-BE49-F238E27FC236}">
                <a16:creationId xmlns:a16="http://schemas.microsoft.com/office/drawing/2014/main" id="{F9FD4248-A7E8-3A44-AE53-BB3F8A2AC7CB}"/>
              </a:ext>
            </a:extLst>
          </p:cNvPr>
          <p:cNvSpPr/>
          <p:nvPr/>
        </p:nvSpPr>
        <p:spPr>
          <a:xfrm>
            <a:off x="1796388" y="2220923"/>
            <a:ext cx="1236385"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Wärmeversorgung</a:t>
            </a:r>
            <a:endParaRPr lang="de-DE" sz="1000">
              <a:solidFill>
                <a:schemeClr val="bg1"/>
              </a:solidFill>
              <a:latin typeface="Avenir LT Std 45 Book" panose="020B0502020203020204" pitchFamily="34" charset="77"/>
            </a:endParaRPr>
          </a:p>
        </p:txBody>
      </p:sp>
      <p:sp>
        <p:nvSpPr>
          <p:cNvPr id="44" name="Rechteck 43">
            <a:extLst>
              <a:ext uri="{FF2B5EF4-FFF2-40B4-BE49-F238E27FC236}">
                <a16:creationId xmlns:a16="http://schemas.microsoft.com/office/drawing/2014/main" id="{5D08EE22-5897-774D-9F8E-1B1FEFF8F6C3}"/>
              </a:ext>
            </a:extLst>
          </p:cNvPr>
          <p:cNvSpPr/>
          <p:nvPr/>
        </p:nvSpPr>
        <p:spPr>
          <a:xfrm>
            <a:off x="3175531" y="2220923"/>
            <a:ext cx="1098527"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Raumlufttechnik</a:t>
            </a:r>
            <a:endParaRPr lang="de-DE" sz="1000">
              <a:solidFill>
                <a:schemeClr val="bg1"/>
              </a:solidFill>
              <a:latin typeface="Avenir LT Std 45 Book" panose="020B0502020203020204" pitchFamily="34" charset="77"/>
            </a:endParaRPr>
          </a:p>
        </p:txBody>
      </p:sp>
      <p:sp>
        <p:nvSpPr>
          <p:cNvPr id="62" name="Rechteck 61">
            <a:extLst>
              <a:ext uri="{FF2B5EF4-FFF2-40B4-BE49-F238E27FC236}">
                <a16:creationId xmlns:a16="http://schemas.microsoft.com/office/drawing/2014/main" id="{AA827CF9-7E73-774F-A02C-A707B546AFEC}"/>
              </a:ext>
            </a:extLst>
          </p:cNvPr>
          <p:cNvSpPr/>
          <p:nvPr/>
        </p:nvSpPr>
        <p:spPr>
          <a:xfrm>
            <a:off x="3080153" y="3509952"/>
            <a:ext cx="1289284"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Brandschutztechnik</a:t>
            </a:r>
            <a:endParaRPr lang="de-DE" sz="1000">
              <a:solidFill>
                <a:schemeClr val="bg1"/>
              </a:solidFill>
              <a:latin typeface="Avenir LT Std 45 Book" panose="020B0502020203020204" pitchFamily="34" charset="77"/>
            </a:endParaRPr>
          </a:p>
        </p:txBody>
      </p:sp>
      <p:sp>
        <p:nvSpPr>
          <p:cNvPr id="65" name="Rechteck 64">
            <a:extLst>
              <a:ext uri="{FF2B5EF4-FFF2-40B4-BE49-F238E27FC236}">
                <a16:creationId xmlns:a16="http://schemas.microsoft.com/office/drawing/2014/main" id="{A24A363F-DC81-9C4F-8FA8-815FE33E281F}"/>
              </a:ext>
            </a:extLst>
          </p:cNvPr>
          <p:cNvSpPr/>
          <p:nvPr/>
        </p:nvSpPr>
        <p:spPr>
          <a:xfrm>
            <a:off x="4349490" y="3509952"/>
            <a:ext cx="1371037" cy="535701"/>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Gebäudeautomation</a:t>
            </a:r>
            <a:br>
              <a:rPr lang="de-DE" sz="1000" dirty="0">
                <a:solidFill>
                  <a:schemeClr val="bg1"/>
                </a:solidFill>
                <a:latin typeface="Avenir LT Std 45 Book" panose="020B0502020203020204" pitchFamily="34" charset="77"/>
              </a:rPr>
            </a:br>
            <a:r>
              <a:rPr lang="de-DE" sz="1000" dirty="0">
                <a:solidFill>
                  <a:schemeClr val="bg1"/>
                </a:solidFill>
                <a:latin typeface="Avenir LT Std 45 Book" panose="020B0502020203020204" pitchFamily="34" charset="77"/>
              </a:rPr>
              <a:t>und -digitalisierung</a:t>
            </a:r>
            <a:endParaRPr lang="de-DE" sz="1000">
              <a:solidFill>
                <a:schemeClr val="bg1"/>
              </a:solidFill>
              <a:latin typeface="Avenir LT Std 45 Book" panose="020B0502020203020204" pitchFamily="34" charset="77"/>
            </a:endParaRPr>
          </a:p>
        </p:txBody>
      </p:sp>
      <p:sp>
        <p:nvSpPr>
          <p:cNvPr id="68" name="Rechteck 67">
            <a:extLst>
              <a:ext uri="{FF2B5EF4-FFF2-40B4-BE49-F238E27FC236}">
                <a16:creationId xmlns:a16="http://schemas.microsoft.com/office/drawing/2014/main" id="{352C8D7F-F514-2247-800B-A49932C2DB31}"/>
              </a:ext>
            </a:extLst>
          </p:cNvPr>
          <p:cNvSpPr/>
          <p:nvPr/>
        </p:nvSpPr>
        <p:spPr>
          <a:xfrm>
            <a:off x="5736648" y="3509952"/>
            <a:ext cx="1217148" cy="535701"/>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Systemintegration</a:t>
            </a:r>
            <a:br>
              <a:rPr lang="de-DE" sz="1000" dirty="0">
                <a:solidFill>
                  <a:schemeClr val="bg1"/>
                </a:solidFill>
                <a:latin typeface="Avenir LT Std 45 Book" panose="020B0502020203020204" pitchFamily="34" charset="77"/>
              </a:rPr>
            </a:br>
            <a:r>
              <a:rPr lang="de-DE" sz="1000" dirty="0">
                <a:solidFill>
                  <a:schemeClr val="bg1"/>
                </a:solidFill>
                <a:latin typeface="Avenir LT Std 45 Book" panose="020B0502020203020204" pitchFamily="34" charset="77"/>
              </a:rPr>
              <a:t>und Commission</a:t>
            </a:r>
            <a:endParaRPr lang="de-DE" sz="1000">
              <a:solidFill>
                <a:schemeClr val="bg1"/>
              </a:solidFill>
              <a:latin typeface="Avenir LT Std 45 Book" panose="020B0502020203020204" pitchFamily="34" charset="77"/>
            </a:endParaRPr>
          </a:p>
        </p:txBody>
      </p:sp>
      <p:sp>
        <p:nvSpPr>
          <p:cNvPr id="71" name="Rechteck 70">
            <a:extLst>
              <a:ext uri="{FF2B5EF4-FFF2-40B4-BE49-F238E27FC236}">
                <a16:creationId xmlns:a16="http://schemas.microsoft.com/office/drawing/2014/main" id="{C0988FEF-1F36-154E-BD63-0522AB3600D1}"/>
              </a:ext>
            </a:extLst>
          </p:cNvPr>
          <p:cNvSpPr/>
          <p:nvPr/>
        </p:nvSpPr>
        <p:spPr>
          <a:xfrm>
            <a:off x="6900989" y="3509952"/>
            <a:ext cx="1508896"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Dynamische Simulation</a:t>
            </a:r>
            <a:endParaRPr lang="de-DE" sz="1000">
              <a:solidFill>
                <a:schemeClr val="bg1"/>
              </a:solidFill>
              <a:latin typeface="Avenir LT Std 45 Book" panose="020B0502020203020204" pitchFamily="34" charset="77"/>
            </a:endParaRPr>
          </a:p>
        </p:txBody>
      </p:sp>
      <p:sp>
        <p:nvSpPr>
          <p:cNvPr id="47" name="Rechteck 46">
            <a:extLst>
              <a:ext uri="{FF2B5EF4-FFF2-40B4-BE49-F238E27FC236}">
                <a16:creationId xmlns:a16="http://schemas.microsoft.com/office/drawing/2014/main" id="{E170066F-0EA5-B147-872F-3B1EFE86ABAC}"/>
              </a:ext>
            </a:extLst>
          </p:cNvPr>
          <p:cNvSpPr/>
          <p:nvPr/>
        </p:nvSpPr>
        <p:spPr>
          <a:xfrm>
            <a:off x="4473722" y="2219798"/>
            <a:ext cx="1122573"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Kälteversorgung</a:t>
            </a:r>
            <a:endParaRPr lang="de-DE" sz="1000">
              <a:solidFill>
                <a:schemeClr val="bg1"/>
              </a:solidFill>
              <a:latin typeface="Avenir LT Std 45 Book" panose="020B0502020203020204" pitchFamily="34" charset="77"/>
            </a:endParaRPr>
          </a:p>
        </p:txBody>
      </p:sp>
      <p:sp>
        <p:nvSpPr>
          <p:cNvPr id="50" name="Rechteck 49">
            <a:extLst>
              <a:ext uri="{FF2B5EF4-FFF2-40B4-BE49-F238E27FC236}">
                <a16:creationId xmlns:a16="http://schemas.microsoft.com/office/drawing/2014/main" id="{51F18FF5-F517-B240-9E82-B1B4AEFB6462}"/>
              </a:ext>
            </a:extLst>
          </p:cNvPr>
          <p:cNvSpPr/>
          <p:nvPr/>
        </p:nvSpPr>
        <p:spPr>
          <a:xfrm>
            <a:off x="5852064" y="2219798"/>
            <a:ext cx="986317"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Elektrotechnik</a:t>
            </a:r>
            <a:endParaRPr lang="de-DE" sz="1000">
              <a:solidFill>
                <a:schemeClr val="bg1"/>
              </a:solidFill>
              <a:latin typeface="Avenir LT Std 45 Book" panose="020B0502020203020204" pitchFamily="34" charset="77"/>
            </a:endParaRPr>
          </a:p>
        </p:txBody>
      </p:sp>
      <p:sp>
        <p:nvSpPr>
          <p:cNvPr id="53" name="Rechteck 52">
            <a:extLst>
              <a:ext uri="{FF2B5EF4-FFF2-40B4-BE49-F238E27FC236}">
                <a16:creationId xmlns:a16="http://schemas.microsoft.com/office/drawing/2014/main" id="{E210C27E-C932-4746-96D0-5EAB9AEECC70}"/>
              </a:ext>
            </a:extLst>
          </p:cNvPr>
          <p:cNvSpPr/>
          <p:nvPr/>
        </p:nvSpPr>
        <p:spPr>
          <a:xfrm>
            <a:off x="7050870" y="2219798"/>
            <a:ext cx="1209134" cy="535701"/>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Informations- u.</a:t>
            </a:r>
            <a:br>
              <a:rPr lang="de-DE" sz="1000" dirty="0">
                <a:solidFill>
                  <a:schemeClr val="bg1"/>
                </a:solidFill>
                <a:latin typeface="Avenir LT Std 45 Book" panose="020B0502020203020204" pitchFamily="34" charset="77"/>
              </a:rPr>
            </a:br>
            <a:r>
              <a:rPr lang="de-DE" sz="1000" dirty="0">
                <a:solidFill>
                  <a:schemeClr val="bg1"/>
                </a:solidFill>
                <a:latin typeface="Avenir LT Std 45 Book" panose="020B0502020203020204" pitchFamily="34" charset="77"/>
              </a:rPr>
              <a:t>Fernmeldetechnik</a:t>
            </a:r>
            <a:endParaRPr lang="de-DE" sz="1000">
              <a:solidFill>
                <a:schemeClr val="bg1"/>
              </a:solidFill>
              <a:latin typeface="Avenir LT Std 45 Book" panose="020B0502020203020204" pitchFamily="34" charset="77"/>
            </a:endParaRPr>
          </a:p>
        </p:txBody>
      </p:sp>
      <p:sp>
        <p:nvSpPr>
          <p:cNvPr id="56" name="Rechteck 55">
            <a:extLst>
              <a:ext uri="{FF2B5EF4-FFF2-40B4-BE49-F238E27FC236}">
                <a16:creationId xmlns:a16="http://schemas.microsoft.com/office/drawing/2014/main" id="{B424592A-4F5A-F047-A562-125AA7DC1937}"/>
              </a:ext>
            </a:extLst>
          </p:cNvPr>
          <p:cNvSpPr/>
          <p:nvPr/>
        </p:nvSpPr>
        <p:spPr>
          <a:xfrm>
            <a:off x="611208" y="3509952"/>
            <a:ext cx="986317"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Fördertechnik</a:t>
            </a:r>
            <a:endParaRPr lang="de-DE" sz="1000">
              <a:solidFill>
                <a:schemeClr val="bg1"/>
              </a:solidFill>
              <a:latin typeface="Avenir LT Std 45 Book" panose="020B0502020203020204" pitchFamily="34" charset="77"/>
            </a:endParaRPr>
          </a:p>
        </p:txBody>
      </p:sp>
      <p:sp>
        <p:nvSpPr>
          <p:cNvPr id="59" name="Rechteck 58">
            <a:extLst>
              <a:ext uri="{FF2B5EF4-FFF2-40B4-BE49-F238E27FC236}">
                <a16:creationId xmlns:a16="http://schemas.microsoft.com/office/drawing/2014/main" id="{C103C8F6-978B-B448-98BA-7BE81E4C4BA7}"/>
              </a:ext>
            </a:extLst>
          </p:cNvPr>
          <p:cNvSpPr/>
          <p:nvPr/>
        </p:nvSpPr>
        <p:spPr>
          <a:xfrm>
            <a:off x="1905392" y="3509952"/>
            <a:ext cx="1018376"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Küchentechnik</a:t>
            </a:r>
            <a:endParaRPr lang="de-DE" sz="1000">
              <a:solidFill>
                <a:schemeClr val="bg1"/>
              </a:solidFill>
              <a:latin typeface="Avenir LT Std 45 Book" panose="020B0502020203020204" pitchFamily="34" charset="77"/>
            </a:endParaRPr>
          </a:p>
        </p:txBody>
      </p:sp>
      <p:pic>
        <p:nvPicPr>
          <p:cNvPr id="74" name="Grafik 73">
            <a:extLst>
              <a:ext uri="{FF2B5EF4-FFF2-40B4-BE49-F238E27FC236}">
                <a16:creationId xmlns:a16="http://schemas.microsoft.com/office/drawing/2014/main" id="{84A10813-8154-094A-8855-B895AD9D5790}"/>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a:off x="3391491" y="1666058"/>
            <a:ext cx="660400" cy="660400"/>
          </a:xfrm>
          <a:prstGeom prst="rect">
            <a:avLst/>
          </a:prstGeom>
        </p:spPr>
      </p:pic>
      <p:pic>
        <p:nvPicPr>
          <p:cNvPr id="80" name="Grafik 79">
            <a:extLst>
              <a:ext uri="{FF2B5EF4-FFF2-40B4-BE49-F238E27FC236}">
                <a16:creationId xmlns:a16="http://schemas.microsoft.com/office/drawing/2014/main" id="{E9F70913-E1C0-5C46-954B-195E2B9FA63A}"/>
              </a:ext>
            </a:extLst>
          </p:cNvPr>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a:off x="4698878" y="1666058"/>
            <a:ext cx="660400" cy="660400"/>
          </a:xfrm>
          <a:prstGeom prst="rect">
            <a:avLst/>
          </a:prstGeom>
        </p:spPr>
      </p:pic>
      <p:pic>
        <p:nvPicPr>
          <p:cNvPr id="82" name="Grafik 81">
            <a:extLst>
              <a:ext uri="{FF2B5EF4-FFF2-40B4-BE49-F238E27FC236}">
                <a16:creationId xmlns:a16="http://schemas.microsoft.com/office/drawing/2014/main" id="{36543AD8-AC63-844B-9E04-877D18616FD5}"/>
              </a:ext>
            </a:extLst>
          </p:cNvPr>
          <p:cNvPicPr>
            <a:picLocks noChangeAspect="1"/>
          </p:cNvPicPr>
          <p:nvPr/>
        </p:nvPicPr>
        <p:blipFill>
          <a:blip r:embed="rId7">
            <a:lum bright="70000" contrast="-70000"/>
            <a:extLst>
              <a:ext uri="{96DAC541-7B7A-43D3-8B79-37D633B846F1}">
                <asvg:svgBlip xmlns:asvg="http://schemas.microsoft.com/office/drawing/2016/SVG/main" r:embed="rId8"/>
              </a:ext>
            </a:extLst>
          </a:blip>
          <a:stretch>
            <a:fillRect/>
          </a:stretch>
        </p:blipFill>
        <p:spPr>
          <a:xfrm>
            <a:off x="5993524" y="1666058"/>
            <a:ext cx="660400" cy="660400"/>
          </a:xfrm>
          <a:prstGeom prst="rect">
            <a:avLst/>
          </a:prstGeom>
        </p:spPr>
      </p:pic>
      <p:pic>
        <p:nvPicPr>
          <p:cNvPr id="84" name="Grafik 83">
            <a:extLst>
              <a:ext uri="{FF2B5EF4-FFF2-40B4-BE49-F238E27FC236}">
                <a16:creationId xmlns:a16="http://schemas.microsoft.com/office/drawing/2014/main" id="{9A12CEE5-62EA-2C4A-B791-315A3E86B595}"/>
              </a:ext>
            </a:extLst>
          </p:cNvPr>
          <p:cNvPicPr>
            <a:picLocks noChangeAspect="1"/>
          </p:cNvPicPr>
          <p:nvPr/>
        </p:nvPicPr>
        <p:blipFill>
          <a:blip r:embed="rId9">
            <a:lum bright="70000" contrast="-70000"/>
            <a:extLst>
              <a:ext uri="{96DAC541-7B7A-43D3-8B79-37D633B846F1}">
                <asvg:svgBlip xmlns:asvg="http://schemas.microsoft.com/office/drawing/2016/SVG/main" r:embed="rId10"/>
              </a:ext>
            </a:extLst>
          </a:blip>
          <a:stretch>
            <a:fillRect/>
          </a:stretch>
        </p:blipFill>
        <p:spPr>
          <a:xfrm>
            <a:off x="7301232" y="1666058"/>
            <a:ext cx="660400" cy="660400"/>
          </a:xfrm>
          <a:prstGeom prst="rect">
            <a:avLst/>
          </a:prstGeom>
        </p:spPr>
      </p:pic>
      <p:pic>
        <p:nvPicPr>
          <p:cNvPr id="86" name="Grafik 85">
            <a:extLst>
              <a:ext uri="{FF2B5EF4-FFF2-40B4-BE49-F238E27FC236}">
                <a16:creationId xmlns:a16="http://schemas.microsoft.com/office/drawing/2014/main" id="{85AD05D1-19A8-804C-BF4E-102A40408201}"/>
              </a:ext>
            </a:extLst>
          </p:cNvPr>
          <p:cNvPicPr>
            <a:picLocks noChangeAspect="1"/>
          </p:cNvPicPr>
          <p:nvPr/>
        </p:nvPicPr>
        <p:blipFill>
          <a:blip r:embed="rId11">
            <a:lum bright="70000" contrast="-70000"/>
            <a:extLst>
              <a:ext uri="{96DAC541-7B7A-43D3-8B79-37D633B846F1}">
                <asvg:svgBlip xmlns:asvg="http://schemas.microsoft.com/office/drawing/2016/SVG/main" r:embed="rId12"/>
              </a:ext>
            </a:extLst>
          </a:blip>
          <a:stretch>
            <a:fillRect/>
          </a:stretch>
        </p:blipFill>
        <p:spPr>
          <a:xfrm>
            <a:off x="753266" y="2927928"/>
            <a:ext cx="660400" cy="660400"/>
          </a:xfrm>
          <a:prstGeom prst="rect">
            <a:avLst/>
          </a:prstGeom>
        </p:spPr>
      </p:pic>
      <p:pic>
        <p:nvPicPr>
          <p:cNvPr id="88" name="Grafik 87">
            <a:extLst>
              <a:ext uri="{FF2B5EF4-FFF2-40B4-BE49-F238E27FC236}">
                <a16:creationId xmlns:a16="http://schemas.microsoft.com/office/drawing/2014/main" id="{0EB1BE39-E939-EB4E-9083-82E4C6B56B6E}"/>
              </a:ext>
            </a:extLst>
          </p:cNvPr>
          <p:cNvPicPr>
            <a:picLocks noChangeAspect="1"/>
          </p:cNvPicPr>
          <p:nvPr/>
        </p:nvPicPr>
        <p:blipFill>
          <a:blip r:embed="rId13">
            <a:lum bright="70000" contrast="-70000"/>
            <a:extLst>
              <a:ext uri="{96DAC541-7B7A-43D3-8B79-37D633B846F1}">
                <asvg:svgBlip xmlns:asvg="http://schemas.microsoft.com/office/drawing/2016/SVG/main" r:embed="rId14"/>
              </a:ext>
            </a:extLst>
          </a:blip>
          <a:stretch>
            <a:fillRect/>
          </a:stretch>
        </p:blipFill>
        <p:spPr>
          <a:xfrm>
            <a:off x="2071821" y="2927381"/>
            <a:ext cx="660400" cy="660400"/>
          </a:xfrm>
          <a:prstGeom prst="rect">
            <a:avLst/>
          </a:prstGeom>
        </p:spPr>
      </p:pic>
      <p:pic>
        <p:nvPicPr>
          <p:cNvPr id="90" name="Grafik 89">
            <a:extLst>
              <a:ext uri="{FF2B5EF4-FFF2-40B4-BE49-F238E27FC236}">
                <a16:creationId xmlns:a16="http://schemas.microsoft.com/office/drawing/2014/main" id="{AE00D423-18D6-614A-A625-91EBB9B546D0}"/>
              </a:ext>
            </a:extLst>
          </p:cNvPr>
          <p:cNvPicPr>
            <a:picLocks noChangeAspect="1"/>
          </p:cNvPicPr>
          <p:nvPr/>
        </p:nvPicPr>
        <p:blipFill>
          <a:blip r:embed="rId15">
            <a:lum bright="70000" contrast="-70000"/>
            <a:extLst>
              <a:ext uri="{96DAC541-7B7A-43D3-8B79-37D633B846F1}">
                <asvg:svgBlip xmlns:asvg="http://schemas.microsoft.com/office/drawing/2016/SVG/main" r:embed="rId16"/>
              </a:ext>
            </a:extLst>
          </a:blip>
          <a:stretch>
            <a:fillRect/>
          </a:stretch>
        </p:blipFill>
        <p:spPr>
          <a:xfrm>
            <a:off x="3370690" y="2933149"/>
            <a:ext cx="660400" cy="660400"/>
          </a:xfrm>
          <a:prstGeom prst="rect">
            <a:avLst/>
          </a:prstGeom>
        </p:spPr>
      </p:pic>
      <p:pic>
        <p:nvPicPr>
          <p:cNvPr id="92" name="Grafik 91">
            <a:extLst>
              <a:ext uri="{FF2B5EF4-FFF2-40B4-BE49-F238E27FC236}">
                <a16:creationId xmlns:a16="http://schemas.microsoft.com/office/drawing/2014/main" id="{B3065FE8-2EA9-BD46-8F72-555D0F9E4AD5}"/>
              </a:ext>
            </a:extLst>
          </p:cNvPr>
          <p:cNvPicPr>
            <a:picLocks noChangeAspect="1"/>
          </p:cNvPicPr>
          <p:nvPr/>
        </p:nvPicPr>
        <p:blipFill>
          <a:blip r:embed="rId17">
            <a:lum bright="70000" contrast="-70000"/>
            <a:extLst>
              <a:ext uri="{96DAC541-7B7A-43D3-8B79-37D633B846F1}">
                <asvg:svgBlip xmlns:asvg="http://schemas.microsoft.com/office/drawing/2016/SVG/main" r:embed="rId18"/>
              </a:ext>
            </a:extLst>
          </a:blip>
          <a:stretch>
            <a:fillRect/>
          </a:stretch>
        </p:blipFill>
        <p:spPr>
          <a:xfrm>
            <a:off x="4704076" y="2921138"/>
            <a:ext cx="660400" cy="660400"/>
          </a:xfrm>
          <a:prstGeom prst="rect">
            <a:avLst/>
          </a:prstGeom>
        </p:spPr>
      </p:pic>
      <p:pic>
        <p:nvPicPr>
          <p:cNvPr id="94" name="Grafik 93">
            <a:extLst>
              <a:ext uri="{FF2B5EF4-FFF2-40B4-BE49-F238E27FC236}">
                <a16:creationId xmlns:a16="http://schemas.microsoft.com/office/drawing/2014/main" id="{0B119A95-0AA5-C74F-AB0F-4406DC791248}"/>
              </a:ext>
            </a:extLst>
          </p:cNvPr>
          <p:cNvPicPr>
            <a:picLocks noChangeAspect="1"/>
          </p:cNvPicPr>
          <p:nvPr/>
        </p:nvPicPr>
        <p:blipFill>
          <a:blip r:embed="rId19">
            <a:lum bright="70000" contrast="-70000"/>
            <a:extLst>
              <a:ext uri="{96DAC541-7B7A-43D3-8B79-37D633B846F1}">
                <asvg:svgBlip xmlns:asvg="http://schemas.microsoft.com/office/drawing/2016/SVG/main" r:embed="rId20"/>
              </a:ext>
            </a:extLst>
          </a:blip>
          <a:stretch>
            <a:fillRect/>
          </a:stretch>
        </p:blipFill>
        <p:spPr>
          <a:xfrm>
            <a:off x="6014006" y="2927928"/>
            <a:ext cx="660400" cy="660400"/>
          </a:xfrm>
          <a:prstGeom prst="rect">
            <a:avLst/>
          </a:prstGeom>
        </p:spPr>
      </p:pic>
      <p:pic>
        <p:nvPicPr>
          <p:cNvPr id="96" name="Grafik 95">
            <a:extLst>
              <a:ext uri="{FF2B5EF4-FFF2-40B4-BE49-F238E27FC236}">
                <a16:creationId xmlns:a16="http://schemas.microsoft.com/office/drawing/2014/main" id="{20699201-F7EA-684D-A38D-195AA6615414}"/>
              </a:ext>
            </a:extLst>
          </p:cNvPr>
          <p:cNvPicPr>
            <a:picLocks noChangeAspect="1"/>
          </p:cNvPicPr>
          <p:nvPr/>
        </p:nvPicPr>
        <p:blipFill>
          <a:blip r:embed="rId21">
            <a:lum bright="70000" contrast="-70000"/>
            <a:extLst>
              <a:ext uri="{96DAC541-7B7A-43D3-8B79-37D633B846F1}">
                <asvg:svgBlip xmlns:asvg="http://schemas.microsoft.com/office/drawing/2016/SVG/main" r:embed="rId22"/>
              </a:ext>
            </a:extLst>
          </a:blip>
          <a:stretch>
            <a:fillRect/>
          </a:stretch>
        </p:blipFill>
        <p:spPr>
          <a:xfrm>
            <a:off x="7318814" y="2921138"/>
            <a:ext cx="660400" cy="660400"/>
          </a:xfrm>
          <a:prstGeom prst="rect">
            <a:avLst/>
          </a:prstGeom>
        </p:spPr>
      </p:pic>
      <p:sp>
        <p:nvSpPr>
          <p:cNvPr id="97" name="Rechteck 96">
            <a:extLst>
              <a:ext uri="{FF2B5EF4-FFF2-40B4-BE49-F238E27FC236}">
                <a16:creationId xmlns:a16="http://schemas.microsoft.com/office/drawing/2014/main" id="{D46C285F-D627-4742-8F01-44BC0A5C056C}"/>
              </a:ext>
            </a:extLst>
          </p:cNvPr>
          <p:cNvSpPr/>
          <p:nvPr/>
        </p:nvSpPr>
        <p:spPr>
          <a:xfrm>
            <a:off x="2746746" y="4443560"/>
            <a:ext cx="3650508" cy="381813"/>
          </a:xfrm>
          <a:prstGeom prst="rect">
            <a:avLst/>
          </a:prstGeom>
        </p:spPr>
        <p:txBody>
          <a:bodyPr wrap="none" tIns="180000" rIns="90000">
            <a:spAutoFit/>
          </a:bodyPr>
          <a:lstStyle/>
          <a:p>
            <a:pPr algn="ctr"/>
            <a:r>
              <a:rPr lang="de-DE" sz="1000" dirty="0">
                <a:solidFill>
                  <a:schemeClr val="bg1"/>
                </a:solidFill>
                <a:latin typeface="Avenir LT Std 45 Book" panose="020B0502020203020204" pitchFamily="34" charset="77"/>
              </a:rPr>
              <a:t>BIM Design-Methode + LEAN Projektmanagement-Methode</a:t>
            </a:r>
            <a:endParaRPr lang="de-DE" sz="1000">
              <a:solidFill>
                <a:schemeClr val="bg1"/>
              </a:solidFill>
              <a:latin typeface="Avenir LT Std 45 Book" panose="020B0502020203020204" pitchFamily="34" charset="77"/>
            </a:endParaRPr>
          </a:p>
        </p:txBody>
      </p:sp>
      <p:grpSp>
        <p:nvGrpSpPr>
          <p:cNvPr id="106" name="Gruppieren 105">
            <a:extLst>
              <a:ext uri="{FF2B5EF4-FFF2-40B4-BE49-F238E27FC236}">
                <a16:creationId xmlns:a16="http://schemas.microsoft.com/office/drawing/2014/main" id="{626CF846-AAD7-9149-BB3C-2B64A1A12527}"/>
              </a:ext>
            </a:extLst>
          </p:cNvPr>
          <p:cNvGrpSpPr/>
          <p:nvPr/>
        </p:nvGrpSpPr>
        <p:grpSpPr>
          <a:xfrm>
            <a:off x="529059" y="4138753"/>
            <a:ext cx="8085882" cy="304800"/>
            <a:chOff x="529059" y="4243251"/>
            <a:chExt cx="8085882" cy="304800"/>
          </a:xfrm>
        </p:grpSpPr>
        <p:cxnSp>
          <p:nvCxnSpPr>
            <p:cNvPr id="99" name="Gerade Verbindung 98">
              <a:extLst>
                <a:ext uri="{FF2B5EF4-FFF2-40B4-BE49-F238E27FC236}">
                  <a16:creationId xmlns:a16="http://schemas.microsoft.com/office/drawing/2014/main" id="{EE9FC511-B5F4-3241-8C42-1DE39A870BAF}"/>
                </a:ext>
              </a:extLst>
            </p:cNvPr>
            <p:cNvCxnSpPr>
              <a:cxnSpLocks/>
            </p:cNvCxnSpPr>
            <p:nvPr/>
          </p:nvCxnSpPr>
          <p:spPr>
            <a:xfrm>
              <a:off x="529059" y="4395651"/>
              <a:ext cx="8081528"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Gerade Verbindung 100">
              <a:extLst>
                <a:ext uri="{FF2B5EF4-FFF2-40B4-BE49-F238E27FC236}">
                  <a16:creationId xmlns:a16="http://schemas.microsoft.com/office/drawing/2014/main" id="{534C8629-9920-4541-A546-0319E5BCE69E}"/>
                </a:ext>
              </a:extLst>
            </p:cNvPr>
            <p:cNvCxnSpPr>
              <a:cxnSpLocks/>
            </p:cNvCxnSpPr>
            <p:nvPr/>
          </p:nvCxnSpPr>
          <p:spPr>
            <a:xfrm flipV="1">
              <a:off x="4572000" y="43956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Gerade Verbindung 102">
              <a:extLst>
                <a:ext uri="{FF2B5EF4-FFF2-40B4-BE49-F238E27FC236}">
                  <a16:creationId xmlns:a16="http://schemas.microsoft.com/office/drawing/2014/main" id="{E78385C6-8D40-6249-BE89-B522FF73FA79}"/>
                </a:ext>
              </a:extLst>
            </p:cNvPr>
            <p:cNvCxnSpPr>
              <a:cxnSpLocks/>
            </p:cNvCxnSpPr>
            <p:nvPr/>
          </p:nvCxnSpPr>
          <p:spPr>
            <a:xfrm flipV="1">
              <a:off x="8614941"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Gerade Verbindung 103">
              <a:extLst>
                <a:ext uri="{FF2B5EF4-FFF2-40B4-BE49-F238E27FC236}">
                  <a16:creationId xmlns:a16="http://schemas.microsoft.com/office/drawing/2014/main" id="{6EF2C1DA-06F4-4445-AD19-FE4CCA479C0E}"/>
                </a:ext>
              </a:extLst>
            </p:cNvPr>
            <p:cNvCxnSpPr>
              <a:cxnSpLocks/>
            </p:cNvCxnSpPr>
            <p:nvPr/>
          </p:nvCxnSpPr>
          <p:spPr>
            <a:xfrm flipV="1">
              <a:off x="529059"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9" name="Grafik 38">
            <a:extLst>
              <a:ext uri="{FF2B5EF4-FFF2-40B4-BE49-F238E27FC236}">
                <a16:creationId xmlns:a16="http://schemas.microsoft.com/office/drawing/2014/main" id="{1B6A3821-EFAD-DF4A-86F5-5FAFDFE774C3}"/>
              </a:ext>
            </a:extLst>
          </p:cNvPr>
          <p:cNvPicPr>
            <a:picLocks noChangeAspect="1"/>
          </p:cNvPicPr>
          <p:nvPr/>
        </p:nvPicPr>
        <p:blipFill>
          <a:blip r:embed="rId23" cstate="print">
            <a:lum bright="70000" contrast="-70000"/>
            <a:extLst>
              <a:ext uri="{28A0092B-C50C-407E-A947-70E740481C1C}">
                <a14:useLocalDpi xmlns:a14="http://schemas.microsoft.com/office/drawing/2010/main"/>
              </a:ext>
            </a:extLst>
          </a:blip>
          <a:stretch>
            <a:fillRect/>
          </a:stretch>
        </p:blipFill>
        <p:spPr>
          <a:xfrm>
            <a:off x="742903" y="1679712"/>
            <a:ext cx="658800" cy="658800"/>
          </a:xfrm>
          <a:prstGeom prst="rect">
            <a:avLst/>
          </a:prstGeom>
        </p:spPr>
      </p:pic>
      <p:pic>
        <p:nvPicPr>
          <p:cNvPr id="42" name="Grafik 41">
            <a:extLst>
              <a:ext uri="{FF2B5EF4-FFF2-40B4-BE49-F238E27FC236}">
                <a16:creationId xmlns:a16="http://schemas.microsoft.com/office/drawing/2014/main" id="{5A4BADB9-909B-F04F-B2FC-735242D91AF4}"/>
              </a:ext>
            </a:extLst>
          </p:cNvPr>
          <p:cNvPicPr>
            <a:picLocks noChangeAspect="1"/>
          </p:cNvPicPr>
          <p:nvPr/>
        </p:nvPicPr>
        <p:blipFill>
          <a:blip r:embed="rId24" cstate="print">
            <a:lum bright="70000" contrast="-70000"/>
            <a:extLst>
              <a:ext uri="{28A0092B-C50C-407E-A947-70E740481C1C}">
                <a14:useLocalDpi xmlns:a14="http://schemas.microsoft.com/office/drawing/2010/main"/>
              </a:ext>
            </a:extLst>
          </a:blip>
          <a:stretch>
            <a:fillRect/>
          </a:stretch>
        </p:blipFill>
        <p:spPr>
          <a:xfrm>
            <a:off x="2074326" y="1666058"/>
            <a:ext cx="658800" cy="658800"/>
          </a:xfrm>
          <a:prstGeom prst="rect">
            <a:avLst/>
          </a:prstGeom>
        </p:spPr>
      </p:pic>
    </p:spTree>
    <p:extLst>
      <p:ext uri="{BB962C8B-B14F-4D97-AF65-F5344CB8AC3E}">
        <p14:creationId xmlns:p14="http://schemas.microsoft.com/office/powerpoint/2010/main" val="74181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383AD-6675-4A48-8349-9FD3CF592FDA}"/>
              </a:ext>
            </a:extLst>
          </p:cNvPr>
          <p:cNvSpPr>
            <a:spLocks noGrp="1"/>
          </p:cNvSpPr>
          <p:nvPr>
            <p:ph type="title"/>
          </p:nvPr>
        </p:nvSpPr>
        <p:spPr>
          <a:xfrm>
            <a:off x="2222751" y="1927764"/>
            <a:ext cx="5848100" cy="1874568"/>
          </a:xfrm>
        </p:spPr>
        <p:txBody>
          <a:bodyPr>
            <a:normAutofit/>
          </a:bodyPr>
          <a:lstStyle/>
          <a:p>
            <a:r>
              <a:rPr lang="de-DE" sz="4000" dirty="0"/>
              <a:t>Kapitelfolie</a:t>
            </a:r>
            <a:br>
              <a:rPr lang="de-DE" sz="4000" dirty="0"/>
            </a:br>
            <a:br>
              <a:rPr lang="de-DE" sz="4000" dirty="0"/>
            </a:br>
            <a:r>
              <a:rPr lang="de-DE" sz="4000" dirty="0"/>
              <a:t>als Themen-</a:t>
            </a:r>
            <a:r>
              <a:rPr lang="de-DE" sz="4000" dirty="0" err="1"/>
              <a:t>Trenner</a:t>
            </a:r>
            <a:endParaRPr lang="de-DE" sz="4000" dirty="0"/>
          </a:p>
        </p:txBody>
      </p:sp>
      <p:sp>
        <p:nvSpPr>
          <p:cNvPr id="4" name="Fußzeilenplatzhalter 3">
            <a:extLst>
              <a:ext uri="{FF2B5EF4-FFF2-40B4-BE49-F238E27FC236}">
                <a16:creationId xmlns:a16="http://schemas.microsoft.com/office/drawing/2014/main" id="{5A8B8D76-CA2F-744D-AD3D-45DAB3510791}"/>
              </a:ext>
            </a:extLst>
          </p:cNvPr>
          <p:cNvSpPr>
            <a:spLocks noGrp="1"/>
          </p:cNvSpPr>
          <p:nvPr>
            <p:ph type="ftr" sz="quarter" idx="4294967295"/>
          </p:nvPr>
        </p:nvSpPr>
        <p:spPr>
          <a:xfrm>
            <a:off x="404949" y="4860000"/>
            <a:ext cx="7273334" cy="273844"/>
          </a:xfrm>
          <a:prstGeom prst="rect">
            <a:avLst/>
          </a:prstGeom>
        </p:spPr>
        <p:txBody>
          <a:bodyPr/>
          <a:lstStyle/>
          <a:p>
            <a:r>
              <a:rPr lang="de-DE"/>
              <a:t>Die M&amp;P Gruppe stellt sich vor.</a:t>
            </a:r>
          </a:p>
        </p:txBody>
      </p:sp>
      <p:sp>
        <p:nvSpPr>
          <p:cNvPr id="5" name="Foliennummernplatzhalter 4">
            <a:extLst>
              <a:ext uri="{FF2B5EF4-FFF2-40B4-BE49-F238E27FC236}">
                <a16:creationId xmlns:a16="http://schemas.microsoft.com/office/drawing/2014/main" id="{A48111B2-5E2B-5345-B043-7AD07CE51756}"/>
              </a:ext>
            </a:extLst>
          </p:cNvPr>
          <p:cNvSpPr>
            <a:spLocks noGrp="1"/>
          </p:cNvSpPr>
          <p:nvPr>
            <p:ph type="sldNum" sz="quarter" idx="12"/>
          </p:nvPr>
        </p:nvSpPr>
        <p:spPr/>
        <p:txBody>
          <a:bodyPr/>
          <a:lstStyle/>
          <a:p>
            <a:fld id="{062264FA-5897-E448-9104-19C45CE6974D}" type="slidenum">
              <a:rPr lang="de-DE" smtClean="0">
                <a:solidFill>
                  <a:srgbClr val="606A73"/>
                </a:solidFill>
              </a:rPr>
              <a:pPr/>
              <a:t>26</a:t>
            </a:fld>
            <a:endParaRPr lang="de-DE">
              <a:solidFill>
                <a:srgbClr val="606A73"/>
              </a:solidFill>
            </a:endParaRPr>
          </a:p>
        </p:txBody>
      </p:sp>
    </p:spTree>
    <p:extLst>
      <p:ext uri="{BB962C8B-B14F-4D97-AF65-F5344CB8AC3E}">
        <p14:creationId xmlns:p14="http://schemas.microsoft.com/office/powerpoint/2010/main" val="312606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3</a:t>
            </a:fld>
            <a:endParaRPr lang="de-DE">
              <a:solidFill>
                <a:srgbClr val="606A73"/>
              </a:solidFill>
            </a:endParaRPr>
          </a:p>
        </p:txBody>
      </p:sp>
      <p:grpSp>
        <p:nvGrpSpPr>
          <p:cNvPr id="4" name="Gruppieren 3">
            <a:extLst>
              <a:ext uri="{FF2B5EF4-FFF2-40B4-BE49-F238E27FC236}">
                <a16:creationId xmlns:a16="http://schemas.microsoft.com/office/drawing/2014/main" id="{CAF4AC17-45FC-8980-D467-62AA6388150D}"/>
              </a:ext>
            </a:extLst>
          </p:cNvPr>
          <p:cNvGrpSpPr/>
          <p:nvPr/>
        </p:nvGrpSpPr>
        <p:grpSpPr>
          <a:xfrm>
            <a:off x="5983372" y="1324935"/>
            <a:ext cx="2669567" cy="2660196"/>
            <a:chOff x="5400676" y="1158370"/>
            <a:chExt cx="3219800" cy="3208498"/>
          </a:xfrm>
        </p:grpSpPr>
        <p:pic>
          <p:nvPicPr>
            <p:cNvPr id="3" name="Grafik 2">
              <a:extLst>
                <a:ext uri="{FF2B5EF4-FFF2-40B4-BE49-F238E27FC236}">
                  <a16:creationId xmlns:a16="http://schemas.microsoft.com/office/drawing/2014/main" id="{E9C74982-844E-034D-ABD1-456985B8DB0D}"/>
                </a:ext>
              </a:extLst>
            </p:cNvPr>
            <p:cNvPicPr>
              <a:picLocks noChangeAspect="1"/>
            </p:cNvPicPr>
            <p:nvPr/>
          </p:nvPicPr>
          <p:blipFill>
            <a:blip r:embed="rId2">
              <a:lum bright="70000" contrast="-70000"/>
              <a:alphaModFix amt="50000"/>
            </a:blip>
            <a:stretch>
              <a:fillRect/>
            </a:stretch>
          </p:blipFill>
          <p:spPr>
            <a:xfrm>
              <a:off x="5573444" y="1808072"/>
              <a:ext cx="2874264" cy="2558796"/>
            </a:xfrm>
            <a:prstGeom prst="rect">
              <a:avLst/>
            </a:prstGeom>
          </p:spPr>
        </p:pic>
        <p:sp>
          <p:nvSpPr>
            <p:cNvPr id="21" name="Oval 20">
              <a:extLst>
                <a:ext uri="{FF2B5EF4-FFF2-40B4-BE49-F238E27FC236}">
                  <a16:creationId xmlns:a16="http://schemas.microsoft.com/office/drawing/2014/main" id="{060F2FB3-648C-0741-8107-6D64F623374F}"/>
                </a:ext>
              </a:extLst>
            </p:cNvPr>
            <p:cNvSpPr>
              <a:spLocks noChangeAspect="1"/>
            </p:cNvSpPr>
            <p:nvPr/>
          </p:nvSpPr>
          <p:spPr>
            <a:xfrm>
              <a:off x="5825276" y="1777544"/>
              <a:ext cx="2340000" cy="2340000"/>
            </a:xfrm>
            <a:prstGeom prst="ellipse">
              <a:avLst/>
            </a:prstGeom>
            <a:solidFill>
              <a:srgbClr val="606A7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5" name="Grafik 34">
              <a:extLst>
                <a:ext uri="{FF2B5EF4-FFF2-40B4-BE49-F238E27FC236}">
                  <a16:creationId xmlns:a16="http://schemas.microsoft.com/office/drawing/2014/main" id="{7F8B9985-27E8-C643-B57B-AD77FE6681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7914" y="2368751"/>
              <a:ext cx="1168400" cy="1168400"/>
            </a:xfrm>
            <a:prstGeom prst="rect">
              <a:avLst/>
            </a:prstGeom>
          </p:spPr>
        </p:pic>
        <p:pic>
          <p:nvPicPr>
            <p:cNvPr id="19" name="Grafik 18">
              <a:extLst>
                <a:ext uri="{FF2B5EF4-FFF2-40B4-BE49-F238E27FC236}">
                  <a16:creationId xmlns:a16="http://schemas.microsoft.com/office/drawing/2014/main" id="{DE22A0D7-C8F1-904C-A6AE-44E4F3AB6A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5647" y="1158370"/>
              <a:ext cx="1256030" cy="1256030"/>
            </a:xfrm>
            <a:prstGeom prst="rect">
              <a:avLst/>
            </a:prstGeom>
            <a:effectLst>
              <a:outerShdw blurRad="50800" dist="50800" dir="8700000" algn="tr" rotWithShape="0">
                <a:prstClr val="black">
                  <a:alpha val="25000"/>
                </a:prstClr>
              </a:outerShdw>
            </a:effectLst>
          </p:spPr>
        </p:pic>
        <p:pic>
          <p:nvPicPr>
            <p:cNvPr id="22" name="Grafik 21">
              <a:extLst>
                <a:ext uri="{FF2B5EF4-FFF2-40B4-BE49-F238E27FC236}">
                  <a16:creationId xmlns:a16="http://schemas.microsoft.com/office/drawing/2014/main" id="{AD3A2DB6-6AD8-0042-B307-526340F024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00676" y="2897537"/>
              <a:ext cx="1256030" cy="1256030"/>
            </a:xfrm>
            <a:prstGeom prst="rect">
              <a:avLst/>
            </a:prstGeom>
            <a:effectLst>
              <a:outerShdw blurRad="50800" dist="50800" dir="8700000" algn="tr" rotWithShape="0">
                <a:prstClr val="black">
                  <a:alpha val="25000"/>
                </a:prstClr>
              </a:outerShdw>
            </a:effectLst>
          </p:spPr>
        </p:pic>
        <p:pic>
          <p:nvPicPr>
            <p:cNvPr id="26" name="Grafik 25">
              <a:extLst>
                <a:ext uri="{FF2B5EF4-FFF2-40B4-BE49-F238E27FC236}">
                  <a16:creationId xmlns:a16="http://schemas.microsoft.com/office/drawing/2014/main" id="{1E50CDF0-A9C6-794F-978D-151F79A43AF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64446" y="2892532"/>
              <a:ext cx="1256030" cy="1256030"/>
            </a:xfrm>
            <a:prstGeom prst="rect">
              <a:avLst/>
            </a:prstGeom>
            <a:effectLst>
              <a:outerShdw blurRad="50800" dist="50800" dir="8700000" algn="tr" rotWithShape="0">
                <a:prstClr val="black">
                  <a:alpha val="25000"/>
                </a:prstClr>
              </a:outerShdw>
            </a:effectLst>
          </p:spPr>
        </p:pic>
      </p:grpSp>
      <p:sp>
        <p:nvSpPr>
          <p:cNvPr id="20" name="Titel 2">
            <a:extLst>
              <a:ext uri="{FF2B5EF4-FFF2-40B4-BE49-F238E27FC236}">
                <a16:creationId xmlns:a16="http://schemas.microsoft.com/office/drawing/2014/main" id="{0187436B-83AB-D04F-A730-2B980611D72A}"/>
              </a:ext>
            </a:extLst>
          </p:cNvPr>
          <p:cNvSpPr>
            <a:spLocks noGrp="1"/>
          </p:cNvSpPr>
          <p:nvPr>
            <p:ph type="title"/>
          </p:nvPr>
        </p:nvSpPr>
        <p:spPr>
          <a:xfrm>
            <a:off x="540000" y="900000"/>
            <a:ext cx="7025054" cy="424935"/>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Unser Lösungsansatz</a:t>
            </a:r>
            <a:endParaRPr lang="de-DE" sz="1000" dirty="0">
              <a:solidFill>
                <a:schemeClr val="bg1"/>
              </a:solidFill>
              <a:latin typeface="Avenir LT Std 55 Roman" panose="020B0503020203020204" pitchFamily="34" charset="77"/>
            </a:endParaRPr>
          </a:p>
        </p:txBody>
      </p:sp>
      <p:sp>
        <p:nvSpPr>
          <p:cNvPr id="23" name="Inhaltsplatzhalter 3">
            <a:extLst>
              <a:ext uri="{FF2B5EF4-FFF2-40B4-BE49-F238E27FC236}">
                <a16:creationId xmlns:a16="http://schemas.microsoft.com/office/drawing/2014/main" id="{0ACD20C3-95ED-834A-81D5-833A5CD72FC3}"/>
              </a:ext>
            </a:extLst>
          </p:cNvPr>
          <p:cNvSpPr>
            <a:spLocks noGrp="1"/>
          </p:cNvSpPr>
          <p:nvPr>
            <p:ph sz="quarter" idx="13"/>
          </p:nvPr>
        </p:nvSpPr>
        <p:spPr>
          <a:xfrm>
            <a:off x="539999" y="1394849"/>
            <a:ext cx="5222593" cy="3105390"/>
          </a:xfrm>
          <a:prstGeom prst="rect">
            <a:avLst/>
          </a:prstGeom>
        </p:spPr>
        <p:txBody>
          <a:bodyPr lIns="0" tIns="0" rIns="0" bIns="0"/>
          <a:lstStyle/>
          <a:p>
            <a:pPr marL="0" indent="0">
              <a:lnSpc>
                <a:spcPts val="1200"/>
              </a:lnSpc>
              <a:buNone/>
            </a:pPr>
            <a:r>
              <a:rPr lang="de-DE" sz="1000" b="1" dirty="0">
                <a:solidFill>
                  <a:schemeClr val="bg1"/>
                </a:solidFill>
              </a:rPr>
              <a:t>Integrierte Systeme versprechen den maximalen Nutzen für moderne Gebäude.</a:t>
            </a:r>
            <a:br>
              <a:rPr lang="de-DE" sz="1000" b="1" dirty="0">
                <a:solidFill>
                  <a:schemeClr val="bg1"/>
                </a:solidFill>
              </a:rPr>
            </a:br>
            <a:r>
              <a:rPr lang="de-DE" sz="1000" b="1" dirty="0">
                <a:solidFill>
                  <a:schemeClr val="bg1"/>
                </a:solidFill>
              </a:rPr>
              <a:t>M&amp;P entwickelt interdisziplinäre Konzepte und nachhaltige Lösungen.</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Nur durch die ganzheitliche Betrachtung eines Gebäudes mit all seinen Potenzialen über den gesamten Lebenszyklus hinweg ergibt sich größtmöglicher Mehrwert. Die optimale technische, digitale und organisatorische Vernetzung ist in jedem Projekt unser Ziel.</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M&amp;P versteht sich dabei als Innovationstreiber für unsere Auftraggeber. Wir entwickeln tragfähige Ideen und integrierte Konzepte auf wichtigen Innovationsfeldern. So entstehen zukunftsfähige Lösungen für die Errichtung und den Betrieb Ihrer Immobilie.</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Unsere Experten arbeiten dafür gemeinsam und über die Grenzen ihrer Disziplin hinweg:</a:t>
            </a:r>
          </a:p>
          <a:p>
            <a:pPr>
              <a:lnSpc>
                <a:spcPts val="1200"/>
              </a:lnSpc>
            </a:pPr>
            <a:r>
              <a:rPr lang="de-DE" sz="1000" dirty="0">
                <a:solidFill>
                  <a:schemeClr val="bg1"/>
                </a:solidFill>
                <a:latin typeface="Avenir LT Std 45 Book" panose="020B0502020203020204" pitchFamily="34" charset="77"/>
              </a:rPr>
              <a:t>Ingenieure aller Gewerke der Energie- und Gebäudetechnik entwickeln innovative Systemlösungen für die Gebäudetechnik und der Gebäudedigitalisierung,</a:t>
            </a:r>
          </a:p>
          <a:p>
            <a:pPr>
              <a:lnSpc>
                <a:spcPts val="1200"/>
              </a:lnSpc>
            </a:pPr>
            <a:r>
              <a:rPr lang="de-DE" sz="1000" dirty="0">
                <a:solidFill>
                  <a:schemeClr val="bg1"/>
                </a:solidFill>
                <a:latin typeface="Avenir LT Std 45 Book" panose="020B0502020203020204" pitchFamily="34" charset="77"/>
              </a:rPr>
              <a:t>Energieexperten sorgen für ein Höchstmaß an Nachhaltigkeit,</a:t>
            </a:r>
          </a:p>
          <a:p>
            <a:pPr>
              <a:lnSpc>
                <a:spcPts val="1200"/>
              </a:lnSpc>
            </a:pPr>
            <a:r>
              <a:rPr lang="de-DE" sz="1000" dirty="0">
                <a:solidFill>
                  <a:schemeClr val="bg1"/>
                </a:solidFill>
                <a:latin typeface="Avenir LT Std 45 Book" panose="020B0502020203020204" pitchFamily="34" charset="77"/>
              </a:rPr>
              <a:t>moderne IT-Lösungen digitalisieren den Gebäudebetrieb,</a:t>
            </a:r>
          </a:p>
          <a:p>
            <a:pPr>
              <a:lnSpc>
                <a:spcPts val="1200"/>
              </a:lnSpc>
            </a:pPr>
            <a:r>
              <a:rPr lang="de-DE" sz="1000" dirty="0">
                <a:solidFill>
                  <a:schemeClr val="bg1"/>
                </a:solidFill>
                <a:latin typeface="Avenir LT Std 45 Book" panose="020B0502020203020204" pitchFamily="34" charset="77"/>
              </a:rPr>
              <a:t>mehrwertorientiertes Consulting erschließt Effizienzpotenziale.</a:t>
            </a:r>
          </a:p>
        </p:txBody>
      </p:sp>
    </p:spTree>
    <p:extLst>
      <p:ext uri="{BB962C8B-B14F-4D97-AF65-F5344CB8AC3E}">
        <p14:creationId xmlns:p14="http://schemas.microsoft.com/office/powerpoint/2010/main" val="269455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Kleidung, Person, Menschliches Gesicht, Mann enthält.&#10;&#10;Automatisch generierte Beschreibung">
            <a:extLst>
              <a:ext uri="{FF2B5EF4-FFF2-40B4-BE49-F238E27FC236}">
                <a16:creationId xmlns:a16="http://schemas.microsoft.com/office/drawing/2014/main" id="{15B2A2C8-3DAE-4382-F87D-CC93023C73C1}"/>
              </a:ext>
            </a:extLst>
          </p:cNvPr>
          <p:cNvPicPr>
            <a:picLocks noChangeAspect="1"/>
          </p:cNvPicPr>
          <p:nvPr/>
        </p:nvPicPr>
        <p:blipFill>
          <a:blip r:embed="rId2"/>
          <a:stretch>
            <a:fillRect/>
          </a:stretch>
        </p:blipFill>
        <p:spPr>
          <a:xfrm>
            <a:off x="0" y="0"/>
            <a:ext cx="9144000" cy="5143500"/>
          </a:xfrm>
          <a:prstGeom prst="rect">
            <a:avLst/>
          </a:prstGeom>
        </p:spPr>
      </p:pic>
      <p:sp>
        <p:nvSpPr>
          <p:cNvPr id="4" name="Rechteck 3">
            <a:extLst>
              <a:ext uri="{FF2B5EF4-FFF2-40B4-BE49-F238E27FC236}">
                <a16:creationId xmlns:a16="http://schemas.microsoft.com/office/drawing/2014/main" id="{64BDD846-36AE-A6F7-C9FC-63F967E6CC3E}"/>
              </a:ext>
            </a:extLst>
          </p:cNvPr>
          <p:cNvSpPr/>
          <p:nvPr/>
        </p:nvSpPr>
        <p:spPr>
          <a:xfrm rot="5400000">
            <a:off x="-436292" y="436292"/>
            <a:ext cx="5143501" cy="4270917"/>
          </a:xfrm>
          <a:prstGeom prst="rect">
            <a:avLst/>
          </a:prstGeom>
          <a:gradFill>
            <a:gsLst>
              <a:gs pos="0">
                <a:schemeClr val="tx1">
                  <a:alpha val="60000"/>
                </a:schemeClr>
              </a:gs>
              <a:gs pos="100000">
                <a:schemeClr val="tx1">
                  <a:alpha val="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 name="Foliennummernplatzhalter 1">
            <a:extLst>
              <a:ext uri="{FF2B5EF4-FFF2-40B4-BE49-F238E27FC236}">
                <a16:creationId xmlns:a16="http://schemas.microsoft.com/office/drawing/2014/main" id="{C87CC03C-ACCC-98C4-8096-76CED8E23D45}"/>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4</a:t>
            </a:fld>
            <a:endParaRPr lang="de-DE">
              <a:solidFill>
                <a:srgbClr val="606A73"/>
              </a:solidFill>
            </a:endParaRPr>
          </a:p>
        </p:txBody>
      </p:sp>
      <p:sp>
        <p:nvSpPr>
          <p:cNvPr id="6" name="Inhaltsplatzhalter 3">
            <a:extLst>
              <a:ext uri="{FF2B5EF4-FFF2-40B4-BE49-F238E27FC236}">
                <a16:creationId xmlns:a16="http://schemas.microsoft.com/office/drawing/2014/main" id="{19E68CA1-9BAD-94C8-B51E-2A41CB43944E}"/>
              </a:ext>
            </a:extLst>
          </p:cNvPr>
          <p:cNvSpPr txBox="1">
            <a:spLocks/>
          </p:cNvSpPr>
          <p:nvPr/>
        </p:nvSpPr>
        <p:spPr>
          <a:xfrm>
            <a:off x="540000" y="1620000"/>
            <a:ext cx="4200294" cy="1902951"/>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2500"/>
              </a:lnSpc>
              <a:buFont typeface="Arial"/>
              <a:buNone/>
            </a:pPr>
            <a:r>
              <a:rPr lang="de-DE" sz="2100" dirty="0">
                <a:solidFill>
                  <a:schemeClr val="bg1"/>
                </a:solidFill>
                <a:latin typeface="Avenir LT Std 45 Book" panose="020B0502020203020204" pitchFamily="34" charset="77"/>
              </a:rPr>
              <a:t>„Wir werden von der Überzeugung geleitet, dass eine optimale technische, digitale und organisato­rische Lösung den größten Mehrwert für eine nachhaltige Immobilie liefert!“</a:t>
            </a:r>
          </a:p>
        </p:txBody>
      </p:sp>
      <p:sp>
        <p:nvSpPr>
          <p:cNvPr id="7" name="Inhaltsplatzhalter 3">
            <a:extLst>
              <a:ext uri="{FF2B5EF4-FFF2-40B4-BE49-F238E27FC236}">
                <a16:creationId xmlns:a16="http://schemas.microsoft.com/office/drawing/2014/main" id="{3CB6CB86-1939-20A6-0F2D-E0FC5A5E6F91}"/>
              </a:ext>
            </a:extLst>
          </p:cNvPr>
          <p:cNvSpPr txBox="1">
            <a:spLocks/>
          </p:cNvSpPr>
          <p:nvPr/>
        </p:nvSpPr>
        <p:spPr>
          <a:xfrm>
            <a:off x="540000" y="3635298"/>
            <a:ext cx="2086112" cy="273205"/>
          </a:xfrm>
          <a:prstGeom prst="rect">
            <a:avLst/>
          </a:prstGeom>
        </p:spPr>
        <p:txBody>
          <a:bodyPr lIns="0" tIns="0" rIns="0" bIns="0"/>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200"/>
              </a:lnSpc>
              <a:buNone/>
            </a:pPr>
            <a:r>
              <a:rPr lang="de-DE" sz="900" b="1" dirty="0">
                <a:solidFill>
                  <a:schemeClr val="bg1"/>
                </a:solidFill>
              </a:rPr>
              <a:t>Olf Clausen</a:t>
            </a:r>
            <a:r>
              <a:rPr lang="de-DE" sz="900" b="1" dirty="0">
                <a:solidFill>
                  <a:schemeClr val="bg1"/>
                </a:solidFill>
                <a:latin typeface="Avenir LT Std 65 Medium" panose="020B0503020203020204" pitchFamily="34" charset="77"/>
              </a:rPr>
              <a:t>, </a:t>
            </a:r>
            <a:r>
              <a:rPr lang="de-DE" sz="900" dirty="0">
                <a:solidFill>
                  <a:schemeClr val="bg1"/>
                </a:solidFill>
                <a:latin typeface="Avenir LT Std 45 Book" panose="020B0502020203020204" pitchFamily="34" charset="77"/>
              </a:rPr>
              <a:t>CEO M&amp;P Gruppe</a:t>
            </a:r>
          </a:p>
        </p:txBody>
      </p:sp>
      <p:sp>
        <p:nvSpPr>
          <p:cNvPr id="10" name="Fußzeilenplatzhalter 6">
            <a:extLst>
              <a:ext uri="{FF2B5EF4-FFF2-40B4-BE49-F238E27FC236}">
                <a16:creationId xmlns:a16="http://schemas.microsoft.com/office/drawing/2014/main" id="{27EB4586-B4AD-D9F6-04B5-36023DBFFCE2}"/>
              </a:ext>
            </a:extLst>
          </p:cNvPr>
          <p:cNvSpPr txBox="1">
            <a:spLocks/>
          </p:cNvSpPr>
          <p:nvPr/>
        </p:nvSpPr>
        <p:spPr>
          <a:xfrm>
            <a:off x="539999" y="177667"/>
            <a:ext cx="1288801" cy="184666"/>
          </a:xfrm>
          <a:prstGeom prst="rect">
            <a:avLst/>
          </a:prstGeom>
          <a:solidFill>
            <a:schemeClr val="tx1"/>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dirty="0">
                <a:solidFill>
                  <a:schemeClr val="bg1"/>
                </a:solidFill>
                <a:latin typeface="Avenir LT Std 55 Roman" panose="020B0503020203020204" pitchFamily="34" charset="77"/>
              </a:rPr>
              <a:t>Die M&amp;P Gruppe stellt sich vor.</a:t>
            </a:r>
          </a:p>
        </p:txBody>
      </p:sp>
    </p:spTree>
    <p:extLst>
      <p:ext uri="{BB962C8B-B14F-4D97-AF65-F5344CB8AC3E}">
        <p14:creationId xmlns:p14="http://schemas.microsoft.com/office/powerpoint/2010/main" val="376408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5</a:t>
            </a:fld>
            <a:endParaRPr lang="de-DE">
              <a:solidFill>
                <a:srgbClr val="606A73"/>
              </a:solidFill>
            </a:endParaRPr>
          </a:p>
        </p:txBody>
      </p:sp>
      <p:sp>
        <p:nvSpPr>
          <p:cNvPr id="17" name="Inhaltsplatzhalter 3">
            <a:extLst>
              <a:ext uri="{FF2B5EF4-FFF2-40B4-BE49-F238E27FC236}">
                <a16:creationId xmlns:a16="http://schemas.microsoft.com/office/drawing/2014/main" id="{6CFCB713-137D-0941-A1C1-C92F640CC7A1}"/>
              </a:ext>
            </a:extLst>
          </p:cNvPr>
          <p:cNvSpPr>
            <a:spLocks noGrp="1"/>
          </p:cNvSpPr>
          <p:nvPr>
            <p:ph sz="quarter" idx="4294967295"/>
          </p:nvPr>
        </p:nvSpPr>
        <p:spPr>
          <a:xfrm>
            <a:off x="540000" y="1440000"/>
            <a:ext cx="3976244" cy="3240000"/>
          </a:xfrm>
          <a:prstGeom prst="rect">
            <a:avLst/>
          </a:prstGeom>
        </p:spPr>
        <p:txBody>
          <a:bodyPr lIns="0" tIns="0" rIns="0" bIns="0"/>
          <a:lstStyle/>
          <a:p>
            <a:pPr marL="0" indent="0">
              <a:lnSpc>
                <a:spcPts val="1200"/>
              </a:lnSpc>
              <a:buNone/>
            </a:pPr>
            <a:r>
              <a:rPr lang="de-DE" sz="1000" b="1" dirty="0">
                <a:solidFill>
                  <a:schemeClr val="bg1"/>
                </a:solidFill>
                <a:latin typeface="Avenir LT Std 55 Roman" panose="020B0503020203020204" pitchFamily="34" charset="77"/>
              </a:rPr>
              <a:t>Unsere ganzheitliche Lösungskompetenz über den gesamten Lebenszyklus eines Gebäudes hinweg macht uns zu DEM Ansprechpartner im Real Estate. Zu unseren Kunden gehören Bauherren, Projektentwickler und Asset-Manager, Ingenieure und Architekten, Generalunternehmer und Facility-Service-Dienstleister.</a:t>
            </a:r>
          </a:p>
          <a:p>
            <a:pPr marL="0" indent="0">
              <a:lnSpc>
                <a:spcPts val="1200"/>
              </a:lnSpc>
              <a:buNone/>
            </a:pPr>
            <a:endParaRPr lang="de-DE" sz="1000" b="1" dirty="0">
              <a:solidFill>
                <a:schemeClr val="bg1"/>
              </a:solidFill>
              <a:latin typeface="Avenir LT Std 55 Roman" panose="020B0503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Über drei Jahrzehnte erfolgreiche Arbeit belegen unsere Leistungsfähigkeit und unterstreichen unseren Anspruch als Innovationstreiber. Wir kennen die Branche aus dem Effeff. Wir kennen die Bedarfe und Herausforderungen. Unsere branchen­spezifischen Kenntnisse und unsere ganzheitliche Beratung schaffen Raum für Veränderung und Fortschritt. In jeder Lebensphase einer Immobilie. Wir wissen, was wir tun. Und was getan werden muss, um Gebäude zukunftssicher zu planen, aufzustellen und zu betreiben.</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b="1" dirty="0">
                <a:solidFill>
                  <a:schemeClr val="bg1"/>
                </a:solidFill>
                <a:latin typeface="Avenir LT Std 55 Roman" panose="020B0503020203020204" pitchFamily="34" charset="77"/>
              </a:rPr>
              <a:t>Steigen Sie ein – profitieren Sie von unserer Expertise.</a:t>
            </a:r>
          </a:p>
        </p:txBody>
      </p:sp>
      <p:grpSp>
        <p:nvGrpSpPr>
          <p:cNvPr id="4" name="Gruppieren 3">
            <a:extLst>
              <a:ext uri="{FF2B5EF4-FFF2-40B4-BE49-F238E27FC236}">
                <a16:creationId xmlns:a16="http://schemas.microsoft.com/office/drawing/2014/main" id="{833C7D0C-4AAB-1078-35B2-4EBDA03E3FF4}"/>
              </a:ext>
            </a:extLst>
          </p:cNvPr>
          <p:cNvGrpSpPr/>
          <p:nvPr/>
        </p:nvGrpSpPr>
        <p:grpSpPr>
          <a:xfrm>
            <a:off x="4959055" y="919510"/>
            <a:ext cx="3572045" cy="3455637"/>
            <a:chOff x="4959055" y="919510"/>
            <a:chExt cx="3572045" cy="3455637"/>
          </a:xfrm>
        </p:grpSpPr>
        <p:pic>
          <p:nvPicPr>
            <p:cNvPr id="3" name="Grafik 2">
              <a:extLst>
                <a:ext uri="{FF2B5EF4-FFF2-40B4-BE49-F238E27FC236}">
                  <a16:creationId xmlns:a16="http://schemas.microsoft.com/office/drawing/2014/main" id="{14CCFF94-6B2A-B847-A5B3-1434DBF28BBA}"/>
                </a:ext>
              </a:extLst>
            </p:cNvPr>
            <p:cNvPicPr>
              <a:picLocks noChangeAspect="1"/>
            </p:cNvPicPr>
            <p:nvPr/>
          </p:nvPicPr>
          <p:blipFill>
            <a:blip r:embed="rId2" cstate="print">
              <a:lum bright="70000" contrast="-70000"/>
              <a:alphaModFix amt="50000"/>
              <a:extLst>
                <a:ext uri="{28A0092B-C50C-407E-A947-70E740481C1C}">
                  <a14:useLocalDpi xmlns:a14="http://schemas.microsoft.com/office/drawing/2010/main"/>
                </a:ext>
              </a:extLst>
            </a:blip>
            <a:stretch>
              <a:fillRect/>
            </a:stretch>
          </p:blipFill>
          <p:spPr>
            <a:xfrm>
              <a:off x="5187419" y="1309377"/>
              <a:ext cx="3041697" cy="2975859"/>
            </a:xfrm>
            <a:prstGeom prst="rect">
              <a:avLst/>
            </a:prstGeom>
          </p:spPr>
        </p:pic>
        <p:sp>
          <p:nvSpPr>
            <p:cNvPr id="33" name="Oval 32">
              <a:extLst>
                <a:ext uri="{FF2B5EF4-FFF2-40B4-BE49-F238E27FC236}">
                  <a16:creationId xmlns:a16="http://schemas.microsoft.com/office/drawing/2014/main" id="{7482B4FA-4941-F74A-AE09-7CED66CE83E3}"/>
                </a:ext>
              </a:extLst>
            </p:cNvPr>
            <p:cNvSpPr>
              <a:spLocks noChangeAspect="1"/>
            </p:cNvSpPr>
            <p:nvPr/>
          </p:nvSpPr>
          <p:spPr>
            <a:xfrm>
              <a:off x="5446121" y="1425226"/>
              <a:ext cx="2553429" cy="2553429"/>
            </a:xfrm>
            <a:prstGeom prst="ellipse">
              <a:avLst/>
            </a:prstGeom>
            <a:solidFill>
              <a:srgbClr val="606A7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A82A5DD8-222E-054A-A137-6664F2B489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2075" y="2169682"/>
              <a:ext cx="1168400" cy="1168400"/>
            </a:xfrm>
            <a:prstGeom prst="rect">
              <a:avLst/>
            </a:prstGeom>
          </p:spPr>
        </p:pic>
        <p:pic>
          <p:nvPicPr>
            <p:cNvPr id="19" name="Grafik 18">
              <a:extLst>
                <a:ext uri="{FF2B5EF4-FFF2-40B4-BE49-F238E27FC236}">
                  <a16:creationId xmlns:a16="http://schemas.microsoft.com/office/drawing/2014/main" id="{261927AB-153D-1E47-8142-AC1DCA12B5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6978" y="919510"/>
              <a:ext cx="1187196" cy="1187196"/>
            </a:xfrm>
            <a:prstGeom prst="rect">
              <a:avLst/>
            </a:prstGeom>
            <a:effectLst>
              <a:outerShdw blurRad="50800" dist="50800" dir="8700000" algn="ctr" rotWithShape="0">
                <a:prstClr val="black">
                  <a:alpha val="25000"/>
                </a:prstClr>
              </a:outerShdw>
            </a:effectLst>
          </p:spPr>
        </p:pic>
        <p:pic>
          <p:nvPicPr>
            <p:cNvPr id="28" name="Grafik 27">
              <a:extLst>
                <a:ext uri="{FF2B5EF4-FFF2-40B4-BE49-F238E27FC236}">
                  <a16:creationId xmlns:a16="http://schemas.microsoft.com/office/drawing/2014/main" id="{9EFBFB94-ABA7-5B4A-ACBF-7A40A7D4D4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43904" y="1784058"/>
              <a:ext cx="1187196" cy="1187196"/>
            </a:xfrm>
            <a:prstGeom prst="rect">
              <a:avLst/>
            </a:prstGeom>
            <a:effectLst>
              <a:outerShdw blurRad="50800" dist="50800" dir="8700000" algn="ctr" rotWithShape="0">
                <a:prstClr val="black">
                  <a:alpha val="25000"/>
                </a:prstClr>
              </a:outerShdw>
            </a:effectLst>
          </p:spPr>
        </p:pic>
        <p:pic>
          <p:nvPicPr>
            <p:cNvPr id="29" name="Grafik 28">
              <a:extLst>
                <a:ext uri="{FF2B5EF4-FFF2-40B4-BE49-F238E27FC236}">
                  <a16:creationId xmlns:a16="http://schemas.microsoft.com/office/drawing/2014/main" id="{D8926FB2-2EF1-014B-8631-2C218AF4E9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89024" y="3187951"/>
              <a:ext cx="1187196" cy="1187196"/>
            </a:xfrm>
            <a:prstGeom prst="rect">
              <a:avLst/>
            </a:prstGeom>
            <a:effectLst>
              <a:outerShdw blurRad="50800" dist="50800" dir="8700000" algn="ctr" rotWithShape="0">
                <a:prstClr val="black">
                  <a:alpha val="25000"/>
                </a:prstClr>
              </a:outerShdw>
            </a:effectLst>
          </p:spPr>
        </p:pic>
        <p:pic>
          <p:nvPicPr>
            <p:cNvPr id="30" name="Grafik 29">
              <a:extLst>
                <a:ext uri="{FF2B5EF4-FFF2-40B4-BE49-F238E27FC236}">
                  <a16:creationId xmlns:a16="http://schemas.microsoft.com/office/drawing/2014/main" id="{645F4A33-2B3E-9440-9DD9-5AF4EE788BA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4173" y="3187951"/>
              <a:ext cx="1187196" cy="1187196"/>
            </a:xfrm>
            <a:prstGeom prst="rect">
              <a:avLst/>
            </a:prstGeom>
            <a:effectLst>
              <a:outerShdw blurRad="50800" dist="50800" dir="8700000" algn="ctr" rotWithShape="0">
                <a:prstClr val="black">
                  <a:alpha val="25000"/>
                </a:prstClr>
              </a:outerShdw>
            </a:effectLst>
          </p:spPr>
        </p:pic>
        <p:pic>
          <p:nvPicPr>
            <p:cNvPr id="31" name="Grafik 30">
              <a:extLst>
                <a:ext uri="{FF2B5EF4-FFF2-40B4-BE49-F238E27FC236}">
                  <a16:creationId xmlns:a16="http://schemas.microsoft.com/office/drawing/2014/main" id="{81FF2F1E-64D2-944D-8C8B-76BD61F5D69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59055" y="1784058"/>
              <a:ext cx="1187196" cy="1187196"/>
            </a:xfrm>
            <a:prstGeom prst="rect">
              <a:avLst/>
            </a:prstGeom>
            <a:effectLst>
              <a:outerShdw blurRad="50800" dist="50800" dir="8700000" algn="ctr" rotWithShape="0">
                <a:prstClr val="black">
                  <a:alpha val="25000"/>
                </a:prstClr>
              </a:outerShdw>
            </a:effectLst>
          </p:spPr>
        </p:pic>
      </p:grpSp>
    </p:spTree>
    <p:extLst>
      <p:ext uri="{BB962C8B-B14F-4D97-AF65-F5344CB8AC3E}">
        <p14:creationId xmlns:p14="http://schemas.microsoft.com/office/powerpoint/2010/main" val="38441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2896F36B-B081-0549-BB73-0B42B47431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flipV="1">
            <a:off x="-1" y="0"/>
            <a:ext cx="9144000" cy="5143500"/>
          </a:xfrm>
          <a:prstGeom prst="rect">
            <a:avLst/>
          </a:prstGeom>
        </p:spPr>
      </p:pic>
      <p:sp>
        <p:nvSpPr>
          <p:cNvPr id="4" name="Rechteck 3">
            <a:extLst>
              <a:ext uri="{FF2B5EF4-FFF2-40B4-BE49-F238E27FC236}">
                <a16:creationId xmlns:a16="http://schemas.microsoft.com/office/drawing/2014/main" id="{199591A8-6BD3-A50A-F405-4CC683D7E5C9}"/>
              </a:ext>
            </a:extLst>
          </p:cNvPr>
          <p:cNvSpPr/>
          <p:nvPr/>
        </p:nvSpPr>
        <p:spPr>
          <a:xfrm rot="10800000">
            <a:off x="-7817" y="1900187"/>
            <a:ext cx="9151816" cy="3234624"/>
          </a:xfrm>
          <a:prstGeom prst="rect">
            <a:avLst/>
          </a:prstGeom>
          <a:gradFill>
            <a:gsLst>
              <a:gs pos="0">
                <a:schemeClr val="tx1">
                  <a:alpha val="0"/>
                </a:schemeClr>
              </a:gs>
              <a:gs pos="100000">
                <a:schemeClr val="tx1">
                  <a:alpha val="45388"/>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6</a:t>
            </a:fld>
            <a:endParaRPr lang="de-DE">
              <a:solidFill>
                <a:srgbClr val="606A73"/>
              </a:solidFill>
            </a:endParaRPr>
          </a:p>
        </p:txBody>
      </p:sp>
      <p:sp>
        <p:nvSpPr>
          <p:cNvPr id="5" name="Oval 4">
            <a:extLst>
              <a:ext uri="{FF2B5EF4-FFF2-40B4-BE49-F238E27FC236}">
                <a16:creationId xmlns:a16="http://schemas.microsoft.com/office/drawing/2014/main" id="{754C1FC6-739B-2DE6-658C-2A17FCD8218B}"/>
              </a:ext>
            </a:extLst>
          </p:cNvPr>
          <p:cNvSpPr/>
          <p:nvPr/>
        </p:nvSpPr>
        <p:spPr>
          <a:xfrm>
            <a:off x="7426585" y="3045452"/>
            <a:ext cx="52465" cy="5246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9" name="Gruppieren 53">
            <a:extLst>
              <a:ext uri="{FF2B5EF4-FFF2-40B4-BE49-F238E27FC236}">
                <a16:creationId xmlns:a16="http://schemas.microsoft.com/office/drawing/2014/main" id="{5F73BF54-8B76-BF31-B0F6-D1C5B3FD9D87}"/>
              </a:ext>
            </a:extLst>
          </p:cNvPr>
          <p:cNvGrpSpPr>
            <a:grpSpLocks/>
          </p:cNvGrpSpPr>
          <p:nvPr/>
        </p:nvGrpSpPr>
        <p:grpSpPr bwMode="auto">
          <a:xfrm>
            <a:off x="3968750" y="3141663"/>
            <a:ext cx="2732088" cy="1558925"/>
            <a:chOff x="585367" y="491945"/>
            <a:chExt cx="2731318" cy="1558348"/>
          </a:xfrm>
        </p:grpSpPr>
        <p:sp>
          <p:nvSpPr>
            <p:cNvPr id="31" name="Textfeld 30">
              <a:extLst>
                <a:ext uri="{FF2B5EF4-FFF2-40B4-BE49-F238E27FC236}">
                  <a16:creationId xmlns:a16="http://schemas.microsoft.com/office/drawing/2014/main" id="{24815639-C1DD-262C-713C-8F62A62A960C}"/>
                </a:ext>
              </a:extLst>
            </p:cNvPr>
            <p:cNvSpPr txBox="1"/>
            <p:nvPr/>
          </p:nvSpPr>
          <p:spPr>
            <a:xfrm>
              <a:off x="585367" y="491945"/>
              <a:ext cx="1806066" cy="1231444"/>
            </a:xfrm>
            <a:prstGeom prst="rect">
              <a:avLst/>
            </a:prstGeom>
            <a:noFill/>
          </p:spPr>
          <p:txBody>
            <a:bodyPr lIns="0" tIns="0" rIns="0" bIns="0">
              <a:spAutoFit/>
            </a:bodyPr>
            <a:lstStyle/>
            <a:p>
              <a:pPr defTabSz="171384" eaLnBrk="1" fontAlgn="auto" hangingPunct="1">
                <a:spcBef>
                  <a:spcPts val="0"/>
                </a:spcBef>
                <a:spcAft>
                  <a:spcPts val="0"/>
                </a:spcAft>
                <a:defRPr/>
              </a:pPr>
              <a:r>
                <a:rPr lang="de-DE" sz="8000" b="1" spc="-700" dirty="0">
                  <a:solidFill>
                    <a:schemeClr val="bg1"/>
                  </a:solidFill>
                  <a:latin typeface="Avenir LT Std 55 Roman" panose="020B0503020203020204" pitchFamily="34" charset="0"/>
                </a:rPr>
                <a:t>330</a:t>
              </a:r>
            </a:p>
          </p:txBody>
        </p:sp>
        <p:sp>
          <p:nvSpPr>
            <p:cNvPr id="32" name="Rechteck 20">
              <a:extLst>
                <a:ext uri="{FF2B5EF4-FFF2-40B4-BE49-F238E27FC236}">
                  <a16:creationId xmlns:a16="http://schemas.microsoft.com/office/drawing/2014/main" id="{00F1238B-F9F1-F1C0-9578-BC68E969806E}"/>
                </a:ext>
              </a:extLst>
            </p:cNvPr>
            <p:cNvSpPr>
              <a:spLocks noChangeArrowheads="1"/>
            </p:cNvSpPr>
            <p:nvPr/>
          </p:nvSpPr>
          <p:spPr bwMode="auto">
            <a:xfrm>
              <a:off x="2304079" y="1314671"/>
              <a:ext cx="101260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r>
                <a:rPr lang="de-DE" altLang="de-DE" sz="1100">
                  <a:solidFill>
                    <a:schemeClr val="bg1"/>
                  </a:solidFill>
                  <a:latin typeface="Avenir LT Std 45 Book" panose="020B0502020203020204" pitchFamily="34" charset="77"/>
                </a:rPr>
                <a:t>Mitarbeitende</a:t>
              </a:r>
              <a:endParaRPr lang="de-DE" altLang="de-DE" sz="1100">
                <a:latin typeface="Avenir LT Std 45 Book" panose="020B0502020203020204" pitchFamily="34" charset="77"/>
              </a:endParaRPr>
            </a:p>
          </p:txBody>
        </p:sp>
        <p:pic>
          <p:nvPicPr>
            <p:cNvPr id="33" name="Grafik 33">
              <a:extLst>
                <a:ext uri="{FF2B5EF4-FFF2-40B4-BE49-F238E27FC236}">
                  <a16:creationId xmlns:a16="http://schemas.microsoft.com/office/drawing/2014/main" id="{17C143BC-7F0E-E5B7-9A5F-325A59662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681" y="825458"/>
              <a:ext cx="417830"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Inhaltsplatzhalter 3">
              <a:extLst>
                <a:ext uri="{FF2B5EF4-FFF2-40B4-BE49-F238E27FC236}">
                  <a16:creationId xmlns:a16="http://schemas.microsoft.com/office/drawing/2014/main" id="{27CA1E30-23CD-7A2F-0093-870EF10DCC6E}"/>
                </a:ext>
              </a:extLst>
            </p:cNvPr>
            <p:cNvSpPr txBox="1">
              <a:spLocks noChangeArrowheads="1"/>
            </p:cNvSpPr>
            <p:nvPr/>
          </p:nvSpPr>
          <p:spPr bwMode="auto">
            <a:xfrm>
              <a:off x="633722" y="1634912"/>
              <a:ext cx="2492249" cy="41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700">
                  <a:solidFill>
                    <a:schemeClr val="tx1"/>
                  </a:solidFill>
                  <a:latin typeface="Calibri" panose="020F0502020204030204" pitchFamily="34" charset="0"/>
                </a:defRPr>
              </a:lvl1pPr>
              <a:lvl2pPr marL="277813" indent="-106363">
                <a:defRPr sz="700">
                  <a:solidFill>
                    <a:schemeClr val="tx1"/>
                  </a:solidFill>
                  <a:latin typeface="Calibri" panose="020F0502020204030204" pitchFamily="34" charset="0"/>
                </a:defRPr>
              </a:lvl2pPr>
              <a:lvl3pPr marL="427038" indent="-84138">
                <a:defRPr sz="700">
                  <a:solidFill>
                    <a:schemeClr val="tx1"/>
                  </a:solidFill>
                  <a:latin typeface="Calibri" panose="020F0502020204030204" pitchFamily="34" charset="0"/>
                </a:defRPr>
              </a:lvl3pPr>
              <a:lvl4pPr marL="598488" indent="-84138">
                <a:defRPr sz="700">
                  <a:solidFill>
                    <a:schemeClr val="tx1"/>
                  </a:solidFill>
                  <a:latin typeface="Calibri" panose="020F0502020204030204" pitchFamily="34" charset="0"/>
                </a:defRPr>
              </a:lvl4pPr>
              <a:lvl5pPr marL="769938" indent="-84138">
                <a:defRPr sz="700">
                  <a:solidFill>
                    <a:schemeClr val="tx1"/>
                  </a:solidFill>
                  <a:latin typeface="Calibri" panose="020F0502020204030204" pitchFamily="34" charset="0"/>
                </a:defRPr>
              </a:lvl5pPr>
              <a:lvl6pPr marL="1227138" indent="-84138" defTabSz="169863" eaLnBrk="0" fontAlgn="base" hangingPunct="0">
                <a:spcBef>
                  <a:spcPct val="0"/>
                </a:spcBef>
                <a:spcAft>
                  <a:spcPct val="0"/>
                </a:spcAft>
                <a:defRPr sz="700">
                  <a:solidFill>
                    <a:schemeClr val="tx1"/>
                  </a:solidFill>
                  <a:latin typeface="Calibri" panose="020F0502020204030204" pitchFamily="34" charset="0"/>
                </a:defRPr>
              </a:lvl6pPr>
              <a:lvl7pPr marL="1684338" indent="-84138" defTabSz="169863" eaLnBrk="0" fontAlgn="base" hangingPunct="0">
                <a:spcBef>
                  <a:spcPct val="0"/>
                </a:spcBef>
                <a:spcAft>
                  <a:spcPct val="0"/>
                </a:spcAft>
                <a:defRPr sz="700">
                  <a:solidFill>
                    <a:schemeClr val="tx1"/>
                  </a:solidFill>
                  <a:latin typeface="Calibri" panose="020F0502020204030204" pitchFamily="34" charset="0"/>
                </a:defRPr>
              </a:lvl7pPr>
              <a:lvl8pPr marL="2141538" indent="-84138" defTabSz="169863" eaLnBrk="0" fontAlgn="base" hangingPunct="0">
                <a:spcBef>
                  <a:spcPct val="0"/>
                </a:spcBef>
                <a:spcAft>
                  <a:spcPct val="0"/>
                </a:spcAft>
                <a:defRPr sz="700">
                  <a:solidFill>
                    <a:schemeClr val="tx1"/>
                  </a:solidFill>
                  <a:latin typeface="Calibri" panose="020F0502020204030204" pitchFamily="34" charset="0"/>
                </a:defRPr>
              </a:lvl8pPr>
              <a:lvl9pPr marL="2598738" indent="-84138"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in den Geschäftsfeldern Engineering, Energie, IT-Lösungen</a:t>
              </a:r>
              <a:br>
                <a:rPr lang="de-DE" altLang="de-DE">
                  <a:solidFill>
                    <a:schemeClr val="bg1"/>
                  </a:solidFill>
                  <a:latin typeface="Avenir LT Std 45 Book" panose="020B0502020203020204" pitchFamily="34" charset="77"/>
                </a:rPr>
              </a:br>
              <a:r>
                <a:rPr lang="de-DE" altLang="de-DE">
                  <a:solidFill>
                    <a:schemeClr val="bg1"/>
                  </a:solidFill>
                  <a:latin typeface="Avenir LT Std 45 Book" panose="020B0502020203020204" pitchFamily="34" charset="77"/>
                </a:rPr>
                <a:t>und Consulting sorgen interdisziplinär in agilen und vernetzten Strukturen für den Erfolg unseres Kundenkreises.</a:t>
              </a:r>
            </a:p>
          </p:txBody>
        </p:sp>
      </p:grpSp>
      <p:grpSp>
        <p:nvGrpSpPr>
          <p:cNvPr id="37" name="Gruppieren 52">
            <a:extLst>
              <a:ext uri="{FF2B5EF4-FFF2-40B4-BE49-F238E27FC236}">
                <a16:creationId xmlns:a16="http://schemas.microsoft.com/office/drawing/2014/main" id="{3CE13B8A-C8AE-2DAE-48CA-94C6CD3CEB43}"/>
              </a:ext>
            </a:extLst>
          </p:cNvPr>
          <p:cNvGrpSpPr>
            <a:grpSpLocks/>
          </p:cNvGrpSpPr>
          <p:nvPr/>
        </p:nvGrpSpPr>
        <p:grpSpPr bwMode="auto">
          <a:xfrm>
            <a:off x="539750" y="3382963"/>
            <a:ext cx="2816225" cy="1346200"/>
            <a:chOff x="1440000" y="3371750"/>
            <a:chExt cx="2815563" cy="1347539"/>
          </a:xfrm>
        </p:grpSpPr>
        <p:sp>
          <p:nvSpPr>
            <p:cNvPr id="38" name="Textfeld 37">
              <a:extLst>
                <a:ext uri="{FF2B5EF4-FFF2-40B4-BE49-F238E27FC236}">
                  <a16:creationId xmlns:a16="http://schemas.microsoft.com/office/drawing/2014/main" id="{671E54F5-454D-19A9-7940-9C3AF1D32EA7}"/>
                </a:ext>
              </a:extLst>
            </p:cNvPr>
            <p:cNvSpPr txBox="1"/>
            <p:nvPr/>
          </p:nvSpPr>
          <p:spPr>
            <a:xfrm>
              <a:off x="1440000" y="3371750"/>
              <a:ext cx="1804564" cy="923254"/>
            </a:xfrm>
            <a:prstGeom prst="rect">
              <a:avLst/>
            </a:prstGeom>
            <a:noFill/>
          </p:spPr>
          <p:txBody>
            <a:bodyPr lIns="0" tIns="0" rIns="0" bIns="0">
              <a:spAutoFit/>
            </a:bodyPr>
            <a:lstStyle/>
            <a:p>
              <a:pPr defTabSz="171384" eaLnBrk="1" fontAlgn="auto" hangingPunct="1">
                <a:spcBef>
                  <a:spcPts val="0"/>
                </a:spcBef>
                <a:spcAft>
                  <a:spcPts val="0"/>
                </a:spcAft>
                <a:defRPr/>
              </a:pPr>
              <a:r>
                <a:rPr lang="de-DE" sz="6000" b="1" spc="-300" dirty="0">
                  <a:solidFill>
                    <a:schemeClr val="bg1"/>
                  </a:solidFill>
                  <a:latin typeface="Avenir LT Std 55 Roman" panose="020B0503020203020204" pitchFamily="34" charset="0"/>
                </a:rPr>
                <a:t>73,5</a:t>
              </a:r>
            </a:p>
          </p:txBody>
        </p:sp>
        <p:sp>
          <p:nvSpPr>
            <p:cNvPr id="39" name="Rechteck 49">
              <a:extLst>
                <a:ext uri="{FF2B5EF4-FFF2-40B4-BE49-F238E27FC236}">
                  <a16:creationId xmlns:a16="http://schemas.microsoft.com/office/drawing/2014/main" id="{F65FCA6E-DC6B-1F60-C02E-7131385D3696}"/>
                </a:ext>
              </a:extLst>
            </p:cNvPr>
            <p:cNvSpPr>
              <a:spLocks noChangeArrowheads="1"/>
            </p:cNvSpPr>
            <p:nvPr/>
          </p:nvSpPr>
          <p:spPr bwMode="auto">
            <a:xfrm>
              <a:off x="3046359" y="3795601"/>
              <a:ext cx="742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r>
                <a:rPr lang="de-DE" altLang="de-DE" sz="1100">
                  <a:solidFill>
                    <a:schemeClr val="bg1"/>
                  </a:solidFill>
                  <a:latin typeface="Avenir LT Std 45 Book" panose="020B0502020203020204" pitchFamily="34" charset="77"/>
                </a:rPr>
                <a:t>Mio. Euro</a:t>
              </a:r>
            </a:p>
            <a:p>
              <a:pPr eaLnBrk="1" hangingPunct="1"/>
              <a:r>
                <a:rPr lang="de-DE" altLang="de-DE" sz="1100">
                  <a:solidFill>
                    <a:schemeClr val="bg1"/>
                  </a:solidFill>
                  <a:latin typeface="Avenir LT Std 45 Book" panose="020B0502020203020204" pitchFamily="34" charset="77"/>
                </a:rPr>
                <a:t>Leistung</a:t>
              </a:r>
              <a:endParaRPr lang="de-DE" altLang="de-DE" sz="1100">
                <a:latin typeface="Avenir LT Std 45 Book" panose="020B0502020203020204" pitchFamily="34" charset="77"/>
              </a:endParaRPr>
            </a:p>
          </p:txBody>
        </p:sp>
        <p:pic>
          <p:nvPicPr>
            <p:cNvPr id="40" name="Grafik 50">
              <a:extLst>
                <a:ext uri="{FF2B5EF4-FFF2-40B4-BE49-F238E27FC236}">
                  <a16:creationId xmlns:a16="http://schemas.microsoft.com/office/drawing/2014/main" id="{A2065571-A724-34B2-941B-F9D0818DD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2173" y="3645205"/>
              <a:ext cx="45339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Inhaltsplatzhalter 3">
              <a:extLst>
                <a:ext uri="{FF2B5EF4-FFF2-40B4-BE49-F238E27FC236}">
                  <a16:creationId xmlns:a16="http://schemas.microsoft.com/office/drawing/2014/main" id="{AA7B3429-5B9B-1777-30FF-B56D0A6F1AE1}"/>
                </a:ext>
              </a:extLst>
            </p:cNvPr>
            <p:cNvSpPr txBox="1">
              <a:spLocks noChangeArrowheads="1"/>
            </p:cNvSpPr>
            <p:nvPr/>
          </p:nvSpPr>
          <p:spPr bwMode="auto">
            <a:xfrm>
              <a:off x="1488010" y="4303908"/>
              <a:ext cx="2602887" cy="41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700">
                  <a:solidFill>
                    <a:schemeClr val="tx1"/>
                  </a:solidFill>
                  <a:latin typeface="Calibri" panose="020F0502020204030204" pitchFamily="34" charset="0"/>
                </a:defRPr>
              </a:lvl1pPr>
              <a:lvl2pPr marL="277813" indent="-106363">
                <a:defRPr sz="700">
                  <a:solidFill>
                    <a:schemeClr val="tx1"/>
                  </a:solidFill>
                  <a:latin typeface="Calibri" panose="020F0502020204030204" pitchFamily="34" charset="0"/>
                </a:defRPr>
              </a:lvl2pPr>
              <a:lvl3pPr marL="427038" indent="-84138">
                <a:defRPr sz="700">
                  <a:solidFill>
                    <a:schemeClr val="tx1"/>
                  </a:solidFill>
                  <a:latin typeface="Calibri" panose="020F0502020204030204" pitchFamily="34" charset="0"/>
                </a:defRPr>
              </a:lvl3pPr>
              <a:lvl4pPr marL="598488" indent="-84138">
                <a:defRPr sz="700">
                  <a:solidFill>
                    <a:schemeClr val="tx1"/>
                  </a:solidFill>
                  <a:latin typeface="Calibri" panose="020F0502020204030204" pitchFamily="34" charset="0"/>
                </a:defRPr>
              </a:lvl4pPr>
              <a:lvl5pPr marL="769938" indent="-84138">
                <a:defRPr sz="700">
                  <a:solidFill>
                    <a:schemeClr val="tx1"/>
                  </a:solidFill>
                  <a:latin typeface="Calibri" panose="020F0502020204030204" pitchFamily="34" charset="0"/>
                </a:defRPr>
              </a:lvl5pPr>
              <a:lvl6pPr marL="1227138" indent="-84138" defTabSz="169863" eaLnBrk="0" fontAlgn="base" hangingPunct="0">
                <a:spcBef>
                  <a:spcPct val="0"/>
                </a:spcBef>
                <a:spcAft>
                  <a:spcPct val="0"/>
                </a:spcAft>
                <a:defRPr sz="700">
                  <a:solidFill>
                    <a:schemeClr val="tx1"/>
                  </a:solidFill>
                  <a:latin typeface="Calibri" panose="020F0502020204030204" pitchFamily="34" charset="0"/>
                </a:defRPr>
              </a:lvl6pPr>
              <a:lvl7pPr marL="1684338" indent="-84138" defTabSz="169863" eaLnBrk="0" fontAlgn="base" hangingPunct="0">
                <a:spcBef>
                  <a:spcPct val="0"/>
                </a:spcBef>
                <a:spcAft>
                  <a:spcPct val="0"/>
                </a:spcAft>
                <a:defRPr sz="700">
                  <a:solidFill>
                    <a:schemeClr val="tx1"/>
                  </a:solidFill>
                  <a:latin typeface="Calibri" panose="020F0502020204030204" pitchFamily="34" charset="0"/>
                </a:defRPr>
              </a:lvl7pPr>
              <a:lvl8pPr marL="2141538" indent="-84138" defTabSz="169863" eaLnBrk="0" fontAlgn="base" hangingPunct="0">
                <a:spcBef>
                  <a:spcPct val="0"/>
                </a:spcBef>
                <a:spcAft>
                  <a:spcPct val="0"/>
                </a:spcAft>
                <a:defRPr sz="700">
                  <a:solidFill>
                    <a:schemeClr val="tx1"/>
                  </a:solidFill>
                  <a:latin typeface="Calibri" panose="020F0502020204030204" pitchFamily="34" charset="0"/>
                </a:defRPr>
              </a:lvl8pPr>
              <a:lvl9pPr marL="2598738" indent="-84138"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2023 wurde eine Brutto-Unternehmensleistung </a:t>
              </a:r>
            </a:p>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von 73,5 Mio. Euro erzielt.</a:t>
              </a:r>
            </a:p>
          </p:txBody>
        </p:sp>
      </p:grpSp>
      <p:grpSp>
        <p:nvGrpSpPr>
          <p:cNvPr id="42" name="Gruppieren 61">
            <a:extLst>
              <a:ext uri="{FF2B5EF4-FFF2-40B4-BE49-F238E27FC236}">
                <a16:creationId xmlns:a16="http://schemas.microsoft.com/office/drawing/2014/main" id="{5A1A9AEB-A884-8432-AEDF-DC2EDA9C7E5A}"/>
              </a:ext>
            </a:extLst>
          </p:cNvPr>
          <p:cNvGrpSpPr>
            <a:grpSpLocks/>
          </p:cNvGrpSpPr>
          <p:nvPr/>
        </p:nvGrpSpPr>
        <p:grpSpPr bwMode="auto">
          <a:xfrm>
            <a:off x="1442244" y="1612323"/>
            <a:ext cx="3486150" cy="1344613"/>
            <a:chOff x="4529580" y="3143151"/>
            <a:chExt cx="3485956" cy="1345840"/>
          </a:xfrm>
        </p:grpSpPr>
        <p:sp>
          <p:nvSpPr>
            <p:cNvPr id="43" name="Textfeld 42">
              <a:extLst>
                <a:ext uri="{FF2B5EF4-FFF2-40B4-BE49-F238E27FC236}">
                  <a16:creationId xmlns:a16="http://schemas.microsoft.com/office/drawing/2014/main" id="{77D59381-574A-F11B-456F-93DA4D8EA14D}"/>
                </a:ext>
              </a:extLst>
            </p:cNvPr>
            <p:cNvSpPr txBox="1"/>
            <p:nvPr/>
          </p:nvSpPr>
          <p:spPr>
            <a:xfrm>
              <a:off x="4529580" y="3143151"/>
              <a:ext cx="2058873" cy="1231436"/>
            </a:xfrm>
            <a:prstGeom prst="rect">
              <a:avLst/>
            </a:prstGeom>
            <a:noFill/>
          </p:spPr>
          <p:txBody>
            <a:bodyPr lIns="0" tIns="0" rIns="0" bIns="0">
              <a:spAutoFit/>
            </a:bodyPr>
            <a:lstStyle/>
            <a:p>
              <a:pPr defTabSz="171384" eaLnBrk="1" fontAlgn="auto" hangingPunct="1">
                <a:spcBef>
                  <a:spcPts val="0"/>
                </a:spcBef>
                <a:spcAft>
                  <a:spcPts val="0"/>
                </a:spcAft>
                <a:defRPr/>
              </a:pPr>
              <a:r>
                <a:rPr lang="de-DE" sz="8000" b="1" spc="-300" dirty="0">
                  <a:solidFill>
                    <a:schemeClr val="bg1"/>
                  </a:solidFill>
                  <a:latin typeface="Avenir LT Std 55 Roman" panose="020B0503020203020204" pitchFamily="34" charset="0"/>
                </a:rPr>
                <a:t>75,7</a:t>
              </a:r>
            </a:p>
          </p:txBody>
        </p:sp>
        <p:sp>
          <p:nvSpPr>
            <p:cNvPr id="44" name="Rechteck 57">
              <a:extLst>
                <a:ext uri="{FF2B5EF4-FFF2-40B4-BE49-F238E27FC236}">
                  <a16:creationId xmlns:a16="http://schemas.microsoft.com/office/drawing/2014/main" id="{74573478-28F2-EC13-C4C7-5D4251B06F03}"/>
                </a:ext>
              </a:extLst>
            </p:cNvPr>
            <p:cNvSpPr>
              <a:spLocks noChangeArrowheads="1"/>
            </p:cNvSpPr>
            <p:nvPr/>
          </p:nvSpPr>
          <p:spPr bwMode="auto">
            <a:xfrm>
              <a:off x="6578363" y="3806234"/>
              <a:ext cx="1437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r>
                <a:rPr lang="de-DE" altLang="de-DE" sz="1100">
                  <a:solidFill>
                    <a:schemeClr val="bg1"/>
                  </a:solidFill>
                  <a:latin typeface="Avenir LT Std 45 Book" panose="020B0502020203020204" pitchFamily="34" charset="77"/>
                </a:rPr>
                <a:t>Mio. Euro</a:t>
              </a:r>
            </a:p>
            <a:p>
              <a:pPr eaLnBrk="1" hangingPunct="1"/>
              <a:r>
                <a:rPr lang="de-DE" altLang="de-DE" sz="1100">
                  <a:solidFill>
                    <a:schemeClr val="bg1"/>
                  </a:solidFill>
                  <a:latin typeface="Avenir LT Std 45 Book" panose="020B0502020203020204" pitchFamily="34" charset="77"/>
                </a:rPr>
                <a:t>Auftragsbestand EOY</a:t>
              </a:r>
              <a:endParaRPr lang="de-DE" altLang="de-DE" sz="1100">
                <a:latin typeface="Avenir LT Std 45 Book" panose="020B0502020203020204" pitchFamily="34" charset="77"/>
              </a:endParaRPr>
            </a:p>
          </p:txBody>
        </p:sp>
        <p:sp>
          <p:nvSpPr>
            <p:cNvPr id="45" name="Inhaltsplatzhalter 3">
              <a:extLst>
                <a:ext uri="{FF2B5EF4-FFF2-40B4-BE49-F238E27FC236}">
                  <a16:creationId xmlns:a16="http://schemas.microsoft.com/office/drawing/2014/main" id="{2597FCA5-77E0-AFCA-218B-82370409E80E}"/>
                </a:ext>
              </a:extLst>
            </p:cNvPr>
            <p:cNvSpPr txBox="1">
              <a:spLocks noChangeArrowheads="1"/>
            </p:cNvSpPr>
            <p:nvPr/>
          </p:nvSpPr>
          <p:spPr bwMode="auto">
            <a:xfrm>
              <a:off x="4575210" y="4311253"/>
              <a:ext cx="3285722" cy="1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700">
                  <a:solidFill>
                    <a:schemeClr val="tx1"/>
                  </a:solidFill>
                  <a:latin typeface="Calibri" panose="020F0502020204030204" pitchFamily="34" charset="0"/>
                </a:defRPr>
              </a:lvl1pPr>
              <a:lvl2pPr marL="277813" indent="-106363">
                <a:defRPr sz="700">
                  <a:solidFill>
                    <a:schemeClr val="tx1"/>
                  </a:solidFill>
                  <a:latin typeface="Calibri" panose="020F0502020204030204" pitchFamily="34" charset="0"/>
                </a:defRPr>
              </a:lvl2pPr>
              <a:lvl3pPr marL="427038" indent="-84138">
                <a:defRPr sz="700">
                  <a:solidFill>
                    <a:schemeClr val="tx1"/>
                  </a:solidFill>
                  <a:latin typeface="Calibri" panose="020F0502020204030204" pitchFamily="34" charset="0"/>
                </a:defRPr>
              </a:lvl3pPr>
              <a:lvl4pPr marL="598488" indent="-84138">
                <a:defRPr sz="700">
                  <a:solidFill>
                    <a:schemeClr val="tx1"/>
                  </a:solidFill>
                  <a:latin typeface="Calibri" panose="020F0502020204030204" pitchFamily="34" charset="0"/>
                </a:defRPr>
              </a:lvl4pPr>
              <a:lvl5pPr marL="769938" indent="-84138">
                <a:defRPr sz="700">
                  <a:solidFill>
                    <a:schemeClr val="tx1"/>
                  </a:solidFill>
                  <a:latin typeface="Calibri" panose="020F0502020204030204" pitchFamily="34" charset="0"/>
                </a:defRPr>
              </a:lvl5pPr>
              <a:lvl6pPr marL="1227138" indent="-84138" defTabSz="169863" eaLnBrk="0" fontAlgn="base" hangingPunct="0">
                <a:spcBef>
                  <a:spcPct val="0"/>
                </a:spcBef>
                <a:spcAft>
                  <a:spcPct val="0"/>
                </a:spcAft>
                <a:defRPr sz="700">
                  <a:solidFill>
                    <a:schemeClr val="tx1"/>
                  </a:solidFill>
                  <a:latin typeface="Calibri" panose="020F0502020204030204" pitchFamily="34" charset="0"/>
                </a:defRPr>
              </a:lvl6pPr>
              <a:lvl7pPr marL="1684338" indent="-84138" defTabSz="169863" eaLnBrk="0" fontAlgn="base" hangingPunct="0">
                <a:spcBef>
                  <a:spcPct val="0"/>
                </a:spcBef>
                <a:spcAft>
                  <a:spcPct val="0"/>
                </a:spcAft>
                <a:defRPr sz="700">
                  <a:solidFill>
                    <a:schemeClr val="tx1"/>
                  </a:solidFill>
                  <a:latin typeface="Calibri" panose="020F0502020204030204" pitchFamily="34" charset="0"/>
                </a:defRPr>
              </a:lvl7pPr>
              <a:lvl8pPr marL="2141538" indent="-84138" defTabSz="169863" eaLnBrk="0" fontAlgn="base" hangingPunct="0">
                <a:spcBef>
                  <a:spcPct val="0"/>
                </a:spcBef>
                <a:spcAft>
                  <a:spcPct val="0"/>
                </a:spcAft>
                <a:defRPr sz="700">
                  <a:solidFill>
                    <a:schemeClr val="tx1"/>
                  </a:solidFill>
                  <a:latin typeface="Calibri" panose="020F0502020204030204" pitchFamily="34" charset="0"/>
                </a:defRPr>
              </a:lvl8pPr>
              <a:lvl9pPr marL="2598738" indent="-84138"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ist der Auftragseingang zum Anfang des Geschäftsjahres 2024.</a:t>
              </a:r>
            </a:p>
          </p:txBody>
        </p:sp>
        <p:pic>
          <p:nvPicPr>
            <p:cNvPr id="46" name="Grafik 60">
              <a:extLst>
                <a:ext uri="{FF2B5EF4-FFF2-40B4-BE49-F238E27FC236}">
                  <a16:creationId xmlns:a16="http://schemas.microsoft.com/office/drawing/2014/main" id="{65A3976A-EDE7-971B-3D97-94BE16B513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3217" y="3409786"/>
              <a:ext cx="488950" cy="45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Rechteck 65">
            <a:extLst>
              <a:ext uri="{FF2B5EF4-FFF2-40B4-BE49-F238E27FC236}">
                <a16:creationId xmlns:a16="http://schemas.microsoft.com/office/drawing/2014/main" id="{C2673D9E-5BEB-AA7A-5F54-29AEC2E24ACA}"/>
              </a:ext>
            </a:extLst>
          </p:cNvPr>
          <p:cNvSpPr>
            <a:spLocks noChangeArrowheads="1"/>
          </p:cNvSpPr>
          <p:nvPr/>
        </p:nvSpPr>
        <p:spPr bwMode="auto">
          <a:xfrm>
            <a:off x="6789955" y="1169007"/>
            <a:ext cx="742228" cy="16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r>
              <a:rPr lang="de-DE" altLang="de-DE" sz="1100">
                <a:solidFill>
                  <a:schemeClr val="bg1"/>
                </a:solidFill>
                <a:latin typeface="Avenir LT Std 45 Book" panose="020B0502020203020204" pitchFamily="34" charset="77"/>
              </a:rPr>
              <a:t>Standorte</a:t>
            </a:r>
            <a:endParaRPr lang="de-DE" altLang="de-DE" sz="1100">
              <a:latin typeface="Avenir LT Std 45 Book" panose="020B0502020203020204" pitchFamily="34" charset="77"/>
            </a:endParaRPr>
          </a:p>
        </p:txBody>
      </p:sp>
      <p:grpSp>
        <p:nvGrpSpPr>
          <p:cNvPr id="6" name="Gruppieren 5">
            <a:extLst>
              <a:ext uri="{FF2B5EF4-FFF2-40B4-BE49-F238E27FC236}">
                <a16:creationId xmlns:a16="http://schemas.microsoft.com/office/drawing/2014/main" id="{29EBEFA1-5156-17A8-197B-0A190220CDD3}"/>
              </a:ext>
            </a:extLst>
          </p:cNvPr>
          <p:cNvGrpSpPr/>
          <p:nvPr/>
        </p:nvGrpSpPr>
        <p:grpSpPr>
          <a:xfrm>
            <a:off x="5805035" y="585220"/>
            <a:ext cx="2889704" cy="1507105"/>
            <a:chOff x="5805035" y="585220"/>
            <a:chExt cx="2889704" cy="1507105"/>
          </a:xfrm>
        </p:grpSpPr>
        <p:sp>
          <p:nvSpPr>
            <p:cNvPr id="48" name="Textfeld 47">
              <a:extLst>
                <a:ext uri="{FF2B5EF4-FFF2-40B4-BE49-F238E27FC236}">
                  <a16:creationId xmlns:a16="http://schemas.microsoft.com/office/drawing/2014/main" id="{45B500B3-08E6-50D3-436A-9DB8F99AAA7F}"/>
                </a:ext>
              </a:extLst>
            </p:cNvPr>
            <p:cNvSpPr txBox="1"/>
            <p:nvPr/>
          </p:nvSpPr>
          <p:spPr bwMode="auto">
            <a:xfrm>
              <a:off x="5805035" y="585220"/>
              <a:ext cx="944562" cy="923925"/>
            </a:xfrm>
            <a:prstGeom prst="rect">
              <a:avLst/>
            </a:prstGeom>
            <a:noFill/>
          </p:spPr>
          <p:txBody>
            <a:bodyPr lIns="0" tIns="0" rIns="0" bIns="0">
              <a:spAutoFit/>
            </a:bodyPr>
            <a:lstStyle/>
            <a:p>
              <a:pPr defTabSz="171384" eaLnBrk="1" fontAlgn="auto" hangingPunct="1">
                <a:spcBef>
                  <a:spcPts val="0"/>
                </a:spcBef>
                <a:spcAft>
                  <a:spcPts val="0"/>
                </a:spcAft>
                <a:defRPr/>
              </a:pPr>
              <a:r>
                <a:rPr lang="de-DE" sz="6000" b="1" spc="-300" dirty="0">
                  <a:solidFill>
                    <a:schemeClr val="bg1"/>
                  </a:solidFill>
                  <a:latin typeface="Avenir LT Std 55 Roman" panose="020B0503020203020204" pitchFamily="34" charset="0"/>
                </a:rPr>
                <a:t>14</a:t>
              </a:r>
            </a:p>
          </p:txBody>
        </p:sp>
        <p:sp>
          <p:nvSpPr>
            <p:cNvPr id="56" name="Inhaltsplatzhalter 3">
              <a:extLst>
                <a:ext uri="{FF2B5EF4-FFF2-40B4-BE49-F238E27FC236}">
                  <a16:creationId xmlns:a16="http://schemas.microsoft.com/office/drawing/2014/main" id="{6D8F990D-B9E1-D20C-7BF3-BAB3E310880B}"/>
                </a:ext>
              </a:extLst>
            </p:cNvPr>
            <p:cNvSpPr txBox="1">
              <a:spLocks noChangeArrowheads="1"/>
            </p:cNvSpPr>
            <p:nvPr/>
          </p:nvSpPr>
          <p:spPr bwMode="auto">
            <a:xfrm>
              <a:off x="5867401" y="1540271"/>
              <a:ext cx="2827338" cy="55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700">
                  <a:solidFill>
                    <a:schemeClr val="tx1"/>
                  </a:solidFill>
                  <a:latin typeface="Calibri" panose="020F0502020204030204" pitchFamily="34" charset="0"/>
                </a:defRPr>
              </a:lvl1pPr>
              <a:lvl2pPr marL="277813" indent="-106363">
                <a:defRPr sz="700">
                  <a:solidFill>
                    <a:schemeClr val="tx1"/>
                  </a:solidFill>
                  <a:latin typeface="Calibri" panose="020F0502020204030204" pitchFamily="34" charset="0"/>
                </a:defRPr>
              </a:lvl2pPr>
              <a:lvl3pPr marL="427038" indent="-84138">
                <a:defRPr sz="700">
                  <a:solidFill>
                    <a:schemeClr val="tx1"/>
                  </a:solidFill>
                  <a:latin typeface="Calibri" panose="020F0502020204030204" pitchFamily="34" charset="0"/>
                </a:defRPr>
              </a:lvl3pPr>
              <a:lvl4pPr marL="598488" indent="-84138">
                <a:defRPr sz="700">
                  <a:solidFill>
                    <a:schemeClr val="tx1"/>
                  </a:solidFill>
                  <a:latin typeface="Calibri" panose="020F0502020204030204" pitchFamily="34" charset="0"/>
                </a:defRPr>
              </a:lvl4pPr>
              <a:lvl5pPr marL="769938" indent="-84138">
                <a:defRPr sz="700">
                  <a:solidFill>
                    <a:schemeClr val="tx1"/>
                  </a:solidFill>
                  <a:latin typeface="Calibri" panose="020F0502020204030204" pitchFamily="34" charset="0"/>
                </a:defRPr>
              </a:lvl5pPr>
              <a:lvl6pPr marL="1227138" indent="-84138" defTabSz="169863" eaLnBrk="0" fontAlgn="base" hangingPunct="0">
                <a:spcBef>
                  <a:spcPct val="0"/>
                </a:spcBef>
                <a:spcAft>
                  <a:spcPct val="0"/>
                </a:spcAft>
                <a:defRPr sz="700">
                  <a:solidFill>
                    <a:schemeClr val="tx1"/>
                  </a:solidFill>
                  <a:latin typeface="Calibri" panose="020F0502020204030204" pitchFamily="34" charset="0"/>
                </a:defRPr>
              </a:lvl6pPr>
              <a:lvl7pPr marL="1684338" indent="-84138" defTabSz="169863" eaLnBrk="0" fontAlgn="base" hangingPunct="0">
                <a:spcBef>
                  <a:spcPct val="0"/>
                </a:spcBef>
                <a:spcAft>
                  <a:spcPct val="0"/>
                </a:spcAft>
                <a:defRPr sz="700">
                  <a:solidFill>
                    <a:schemeClr val="tx1"/>
                  </a:solidFill>
                  <a:latin typeface="Calibri" panose="020F0502020204030204" pitchFamily="34" charset="0"/>
                </a:defRPr>
              </a:lvl7pPr>
              <a:lvl8pPr marL="2141538" indent="-84138" defTabSz="169863" eaLnBrk="0" fontAlgn="base" hangingPunct="0">
                <a:spcBef>
                  <a:spcPct val="0"/>
                </a:spcBef>
                <a:spcAft>
                  <a:spcPct val="0"/>
                </a:spcAft>
                <a:defRPr sz="700">
                  <a:solidFill>
                    <a:schemeClr val="tx1"/>
                  </a:solidFill>
                  <a:latin typeface="Calibri" panose="020F0502020204030204" pitchFamily="34" charset="0"/>
                </a:defRPr>
              </a:lvl8pPr>
              <a:lvl9pPr marL="2598738" indent="-84138"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Mit 14 Standorten sind wir im gesamten deutschsprachigen Raum flächendeckend vertreten – immer in unmittelbarer Nähe unserer Auftraggeber und ihrer Projekte. Ebenso lückenlos wie unsere Präsenz sind auch unsere innovativen Ingenieurlösungen für die Energie- und Gebäudetechnik, die wegweisenden Ideen zur Digitalisierung von Gebäuden und deren Betrieb sowie unsere nachhaltigen Energiekonzepte.</a:t>
              </a:r>
            </a:p>
          </p:txBody>
        </p:sp>
        <p:pic>
          <p:nvPicPr>
            <p:cNvPr id="59" name="Grafik 68">
              <a:extLst>
                <a:ext uri="{FF2B5EF4-FFF2-40B4-BE49-F238E27FC236}">
                  <a16:creationId xmlns:a16="http://schemas.microsoft.com/office/drawing/2014/main" id="{FB2D2492-2297-140A-4785-525559AAFD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7080" y="699579"/>
              <a:ext cx="453358" cy="4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Titel 2">
            <a:extLst>
              <a:ext uri="{FF2B5EF4-FFF2-40B4-BE49-F238E27FC236}">
                <a16:creationId xmlns:a16="http://schemas.microsoft.com/office/drawing/2014/main" id="{7BC3ABE5-0BA9-C9FE-E96F-FAC456AEB4A9}"/>
              </a:ext>
            </a:extLst>
          </p:cNvPr>
          <p:cNvSpPr>
            <a:spLocks noGrp="1" noChangeArrowheads="1"/>
          </p:cNvSpPr>
          <p:nvPr>
            <p:ph type="title"/>
          </p:nvPr>
        </p:nvSpPr>
        <p:spPr bwMode="auto">
          <a:xfrm>
            <a:off x="539750" y="828000"/>
            <a:ext cx="4931230" cy="4308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lnSpc>
                <a:spcPts val="3000"/>
              </a:lnSpc>
            </a:pPr>
            <a:r>
              <a:rPr lang="de-DE" altLang="de-DE" sz="2800" b="0">
                <a:latin typeface="Avenir LT Std 35 Light" panose="020B0402020203020204" pitchFamily="34" charset="77"/>
                <a:ea typeface="Avenir LT Std 65 Medium" panose="020B0503020203020204" pitchFamily="34" charset="77"/>
              </a:rPr>
              <a:t>Zahlen und Fakten 2024</a:t>
            </a:r>
            <a:endParaRPr lang="de-DE" altLang="de-DE" sz="900">
              <a:ea typeface="Avenir LT Std 65 Medium" panose="020B0503020203020204" pitchFamily="34" charset="77"/>
            </a:endParaRPr>
          </a:p>
        </p:txBody>
      </p:sp>
      <p:grpSp>
        <p:nvGrpSpPr>
          <p:cNvPr id="64" name="Gruppieren 22">
            <a:extLst>
              <a:ext uri="{FF2B5EF4-FFF2-40B4-BE49-F238E27FC236}">
                <a16:creationId xmlns:a16="http://schemas.microsoft.com/office/drawing/2014/main" id="{AF4B5BE0-6EFC-8DD8-2DA6-F8E4946FB083}"/>
              </a:ext>
            </a:extLst>
          </p:cNvPr>
          <p:cNvGrpSpPr>
            <a:grpSpLocks/>
          </p:cNvGrpSpPr>
          <p:nvPr/>
        </p:nvGrpSpPr>
        <p:grpSpPr bwMode="auto">
          <a:xfrm>
            <a:off x="7015163" y="2476500"/>
            <a:ext cx="1570037" cy="1870075"/>
            <a:chOff x="7014685" y="2476933"/>
            <a:chExt cx="1570181" cy="1870226"/>
          </a:xfrm>
        </p:grpSpPr>
        <p:pic>
          <p:nvPicPr>
            <p:cNvPr id="67" name="Grafik 2">
              <a:extLst>
                <a:ext uri="{FF2B5EF4-FFF2-40B4-BE49-F238E27FC236}">
                  <a16:creationId xmlns:a16="http://schemas.microsoft.com/office/drawing/2014/main" id="{CCD87BC8-4385-4A45-171F-0C57A9B36F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4685" y="2476933"/>
              <a:ext cx="1570181" cy="18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Oval 70">
              <a:extLst>
                <a:ext uri="{FF2B5EF4-FFF2-40B4-BE49-F238E27FC236}">
                  <a16:creationId xmlns:a16="http://schemas.microsoft.com/office/drawing/2014/main" id="{1295513D-76D4-7DBA-5A0A-92D2C5D2705F}"/>
                </a:ext>
              </a:extLst>
            </p:cNvPr>
            <p:cNvSpPr/>
            <p:nvPr/>
          </p:nvSpPr>
          <p:spPr>
            <a:xfrm>
              <a:off x="7579887" y="2727778"/>
              <a:ext cx="52392" cy="5397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2" name="Oval 71">
              <a:extLst>
                <a:ext uri="{FF2B5EF4-FFF2-40B4-BE49-F238E27FC236}">
                  <a16:creationId xmlns:a16="http://schemas.microsoft.com/office/drawing/2014/main" id="{C3192B22-5EF2-6CAB-233C-92002628B543}"/>
                </a:ext>
              </a:extLst>
            </p:cNvPr>
            <p:cNvSpPr/>
            <p:nvPr/>
          </p:nvSpPr>
          <p:spPr>
            <a:xfrm>
              <a:off x="8030778" y="2953221"/>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3" name="Oval 72">
              <a:extLst>
                <a:ext uri="{FF2B5EF4-FFF2-40B4-BE49-F238E27FC236}">
                  <a16:creationId xmlns:a16="http://schemas.microsoft.com/office/drawing/2014/main" id="{BD3578A2-98F2-BD3C-CE3D-15E4958FF3B2}"/>
                </a:ext>
              </a:extLst>
            </p:cNvPr>
            <p:cNvSpPr/>
            <p:nvPr/>
          </p:nvSpPr>
          <p:spPr>
            <a:xfrm>
              <a:off x="8006963" y="3207242"/>
              <a:ext cx="53980"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4" name="Oval 73">
              <a:extLst>
                <a:ext uri="{FF2B5EF4-FFF2-40B4-BE49-F238E27FC236}">
                  <a16:creationId xmlns:a16="http://schemas.microsoft.com/office/drawing/2014/main" id="{4F22FFF9-E51E-CD8F-5E0A-AD5CD37CCDED}"/>
                </a:ext>
              </a:extLst>
            </p:cNvPr>
            <p:cNvSpPr/>
            <p:nvPr/>
          </p:nvSpPr>
          <p:spPr>
            <a:xfrm>
              <a:off x="7891065" y="3115160"/>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5" name="Oval 74">
              <a:extLst>
                <a:ext uri="{FF2B5EF4-FFF2-40B4-BE49-F238E27FC236}">
                  <a16:creationId xmlns:a16="http://schemas.microsoft.com/office/drawing/2014/main" id="{11EFFCE3-4779-B5B5-AC4C-91D3B5EC63C0}"/>
                </a:ext>
              </a:extLst>
            </p:cNvPr>
            <p:cNvSpPr/>
            <p:nvPr/>
          </p:nvSpPr>
          <p:spPr>
            <a:xfrm>
              <a:off x="7746589" y="3024665"/>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6" name="Oval 75">
              <a:extLst>
                <a:ext uri="{FF2B5EF4-FFF2-40B4-BE49-F238E27FC236}">
                  <a16:creationId xmlns:a16="http://schemas.microsoft.com/office/drawing/2014/main" id="{AA77E6BC-02C4-C562-D713-B55D66904256}"/>
                </a:ext>
              </a:extLst>
            </p:cNvPr>
            <p:cNvSpPr/>
            <p:nvPr/>
          </p:nvSpPr>
          <p:spPr>
            <a:xfrm>
              <a:off x="7683083" y="2927819"/>
              <a:ext cx="52393"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7" name="Oval 76">
              <a:extLst>
                <a:ext uri="{FF2B5EF4-FFF2-40B4-BE49-F238E27FC236}">
                  <a16:creationId xmlns:a16="http://schemas.microsoft.com/office/drawing/2014/main" id="{980EF1AC-A320-4091-BC57-72424A9DA033}"/>
                </a:ext>
              </a:extLst>
            </p:cNvPr>
            <p:cNvSpPr/>
            <p:nvPr/>
          </p:nvSpPr>
          <p:spPr>
            <a:xfrm>
              <a:off x="7838673" y="3821655"/>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8" name="Oval 77">
              <a:extLst>
                <a:ext uri="{FF2B5EF4-FFF2-40B4-BE49-F238E27FC236}">
                  <a16:creationId xmlns:a16="http://schemas.microsoft.com/office/drawing/2014/main" id="{9D42A41F-40A0-2612-F362-AE1142B214FA}"/>
                </a:ext>
              </a:extLst>
            </p:cNvPr>
            <p:cNvSpPr/>
            <p:nvPr/>
          </p:nvSpPr>
          <p:spPr>
            <a:xfrm>
              <a:off x="7398895" y="4048685"/>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9" name="Oval 78">
              <a:extLst>
                <a:ext uri="{FF2B5EF4-FFF2-40B4-BE49-F238E27FC236}">
                  <a16:creationId xmlns:a16="http://schemas.microsoft.com/office/drawing/2014/main" id="{4E784F94-A03C-ED79-0365-19737B2CCFA0}"/>
                </a:ext>
              </a:extLst>
            </p:cNvPr>
            <p:cNvSpPr/>
            <p:nvPr/>
          </p:nvSpPr>
          <p:spPr>
            <a:xfrm>
              <a:off x="7271884" y="4020108"/>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80" name="Oval 79">
              <a:extLst>
                <a:ext uri="{FF2B5EF4-FFF2-40B4-BE49-F238E27FC236}">
                  <a16:creationId xmlns:a16="http://schemas.microsoft.com/office/drawing/2014/main" id="{278740EC-EB2E-673A-E624-0261AC2A12E0}"/>
                </a:ext>
              </a:extLst>
            </p:cNvPr>
            <p:cNvSpPr/>
            <p:nvPr/>
          </p:nvSpPr>
          <p:spPr>
            <a:xfrm>
              <a:off x="7521143" y="3704170"/>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81" name="Oval 80">
              <a:extLst>
                <a:ext uri="{FF2B5EF4-FFF2-40B4-BE49-F238E27FC236}">
                  <a16:creationId xmlns:a16="http://schemas.microsoft.com/office/drawing/2014/main" id="{39E4AE62-DC91-881F-7583-0F93F815DAD3}"/>
                </a:ext>
              </a:extLst>
            </p:cNvPr>
            <p:cNvSpPr/>
            <p:nvPr/>
          </p:nvSpPr>
          <p:spPr>
            <a:xfrm>
              <a:off x="7257594" y="3539057"/>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82" name="Oval 81">
              <a:extLst>
                <a:ext uri="{FF2B5EF4-FFF2-40B4-BE49-F238E27FC236}">
                  <a16:creationId xmlns:a16="http://schemas.microsoft.com/office/drawing/2014/main" id="{42F8C975-67CF-557B-963B-CAFDE8638D1F}"/>
                </a:ext>
              </a:extLst>
            </p:cNvPr>
            <p:cNvSpPr/>
            <p:nvPr/>
          </p:nvSpPr>
          <p:spPr>
            <a:xfrm>
              <a:off x="7219491" y="3308850"/>
              <a:ext cx="52393"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83" name="Oval 82">
              <a:extLst>
                <a:ext uri="{FF2B5EF4-FFF2-40B4-BE49-F238E27FC236}">
                  <a16:creationId xmlns:a16="http://schemas.microsoft.com/office/drawing/2014/main" id="{B8483070-CE81-5CDF-2C17-7939668953F2}"/>
                </a:ext>
              </a:extLst>
            </p:cNvPr>
            <p:cNvSpPr/>
            <p:nvPr/>
          </p:nvSpPr>
          <p:spPr>
            <a:xfrm>
              <a:off x="7205202" y="3135799"/>
              <a:ext cx="52392"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grpSp>
      <p:sp>
        <p:nvSpPr>
          <p:cNvPr id="84" name="Oval 83">
            <a:extLst>
              <a:ext uri="{FF2B5EF4-FFF2-40B4-BE49-F238E27FC236}">
                <a16:creationId xmlns:a16="http://schemas.microsoft.com/office/drawing/2014/main" id="{78DD899B-61F7-6A64-454B-D82A628DBC4D}"/>
              </a:ext>
            </a:extLst>
          </p:cNvPr>
          <p:cNvSpPr/>
          <p:nvPr/>
        </p:nvSpPr>
        <p:spPr>
          <a:xfrm>
            <a:off x="7426325" y="3044825"/>
            <a:ext cx="52388" cy="5238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 name="Fußzeilenplatzhalter 6">
            <a:extLst>
              <a:ext uri="{FF2B5EF4-FFF2-40B4-BE49-F238E27FC236}">
                <a16:creationId xmlns:a16="http://schemas.microsoft.com/office/drawing/2014/main" id="{08EDE9BC-41AF-9DD7-8149-5DB1AF2485CC}"/>
              </a:ext>
            </a:extLst>
          </p:cNvPr>
          <p:cNvSpPr txBox="1">
            <a:spLocks/>
          </p:cNvSpPr>
          <p:nvPr/>
        </p:nvSpPr>
        <p:spPr>
          <a:xfrm>
            <a:off x="539999" y="177667"/>
            <a:ext cx="1288801" cy="184666"/>
          </a:xfrm>
          <a:prstGeom prst="rect">
            <a:avLst/>
          </a:prstGeom>
          <a:solidFill>
            <a:schemeClr val="tx1"/>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dirty="0">
                <a:solidFill>
                  <a:schemeClr val="bg1"/>
                </a:solidFill>
                <a:latin typeface="Avenir LT Std 55 Roman" panose="020B0503020203020204" pitchFamily="34" charset="77"/>
              </a:rPr>
              <a:t>Die M&amp;P Gruppe stellt sich vor.</a:t>
            </a:r>
          </a:p>
        </p:txBody>
      </p:sp>
    </p:spTree>
    <p:extLst>
      <p:ext uri="{BB962C8B-B14F-4D97-AF65-F5344CB8AC3E}">
        <p14:creationId xmlns:p14="http://schemas.microsoft.com/office/powerpoint/2010/main" val="3554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59EEEDE-B0B7-19A7-1837-4A440AE35BB8}"/>
              </a:ext>
            </a:extLst>
          </p:cNvPr>
          <p:cNvPicPr>
            <a:picLocks noChangeAspect="1"/>
          </p:cNvPicPr>
          <p:nvPr/>
        </p:nvPicPr>
        <p:blipFill>
          <a:blip r:embed="rId3"/>
          <a:srcRect/>
          <a:stretch/>
        </p:blipFill>
        <p:spPr>
          <a:xfrm>
            <a:off x="543894" y="1184303"/>
            <a:ext cx="8226070" cy="3545604"/>
          </a:xfrm>
          <a:prstGeom prst="rect">
            <a:avLst/>
          </a:prstGeom>
        </p:spPr>
      </p:pic>
      <p:sp>
        <p:nvSpPr>
          <p:cNvPr id="24" name="Foliennummernplatzhalter 1">
            <a:extLst>
              <a:ext uri="{FF2B5EF4-FFF2-40B4-BE49-F238E27FC236}">
                <a16:creationId xmlns:a16="http://schemas.microsoft.com/office/drawing/2014/main" id="{3EA9212D-82F1-164F-8FB9-D75024E262B4}"/>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7</a:t>
            </a:fld>
            <a:endParaRPr lang="de-DE" dirty="0">
              <a:solidFill>
                <a:srgbClr val="606A73"/>
              </a:solidFill>
            </a:endParaRPr>
          </a:p>
        </p:txBody>
      </p:sp>
      <p:sp>
        <p:nvSpPr>
          <p:cNvPr id="37" name="Titel 2">
            <a:extLst>
              <a:ext uri="{FF2B5EF4-FFF2-40B4-BE49-F238E27FC236}">
                <a16:creationId xmlns:a16="http://schemas.microsoft.com/office/drawing/2014/main" id="{7195CE1F-7D57-9B46-955D-DBE38A651B99}"/>
              </a:ext>
            </a:extLst>
          </p:cNvPr>
          <p:cNvSpPr>
            <a:spLocks noGrp="1"/>
          </p:cNvSpPr>
          <p:nvPr>
            <p:ph type="title"/>
          </p:nvPr>
        </p:nvSpPr>
        <p:spPr>
          <a:xfrm>
            <a:off x="540000" y="674990"/>
            <a:ext cx="7025053" cy="28335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Referenzen</a:t>
            </a:r>
            <a:endParaRPr lang="de-DE" sz="900" dirty="0">
              <a:solidFill>
                <a:schemeClr val="bg1"/>
              </a:solidFill>
            </a:endParaRPr>
          </a:p>
        </p:txBody>
      </p:sp>
      <p:sp>
        <p:nvSpPr>
          <p:cNvPr id="3" name="Rechteck 2">
            <a:extLst>
              <a:ext uri="{FF2B5EF4-FFF2-40B4-BE49-F238E27FC236}">
                <a16:creationId xmlns:a16="http://schemas.microsoft.com/office/drawing/2014/main" id="{5B4259B1-C99B-0668-1F4D-4D2D0BD95613}"/>
              </a:ext>
            </a:extLst>
          </p:cNvPr>
          <p:cNvSpPr/>
          <p:nvPr/>
        </p:nvSpPr>
        <p:spPr>
          <a:xfrm>
            <a:off x="54000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Data Center</a:t>
            </a:r>
          </a:p>
        </p:txBody>
      </p:sp>
      <p:sp>
        <p:nvSpPr>
          <p:cNvPr id="5" name="Rechteck 4">
            <a:extLst>
              <a:ext uri="{FF2B5EF4-FFF2-40B4-BE49-F238E27FC236}">
                <a16:creationId xmlns:a16="http://schemas.microsoft.com/office/drawing/2014/main" id="{4E1270CE-6927-2090-545F-659F1D44018E}"/>
              </a:ext>
            </a:extLst>
          </p:cNvPr>
          <p:cNvSpPr/>
          <p:nvPr/>
        </p:nvSpPr>
        <p:spPr>
          <a:xfrm>
            <a:off x="113397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Technologie</a:t>
            </a:r>
          </a:p>
        </p:txBody>
      </p:sp>
      <p:sp>
        <p:nvSpPr>
          <p:cNvPr id="6" name="Rechteck 5">
            <a:extLst>
              <a:ext uri="{FF2B5EF4-FFF2-40B4-BE49-F238E27FC236}">
                <a16:creationId xmlns:a16="http://schemas.microsoft.com/office/drawing/2014/main" id="{D94B1214-0807-A670-921F-F57A22178635}"/>
              </a:ext>
            </a:extLst>
          </p:cNvPr>
          <p:cNvSpPr/>
          <p:nvPr/>
        </p:nvSpPr>
        <p:spPr>
          <a:xfrm>
            <a:off x="172794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Finance</a:t>
            </a:r>
          </a:p>
        </p:txBody>
      </p:sp>
      <p:sp>
        <p:nvSpPr>
          <p:cNvPr id="20" name="Rechteck 19">
            <a:extLst>
              <a:ext uri="{FF2B5EF4-FFF2-40B4-BE49-F238E27FC236}">
                <a16:creationId xmlns:a16="http://schemas.microsoft.com/office/drawing/2014/main" id="{60C00EA2-A914-3D13-7057-51A82FF7E876}"/>
              </a:ext>
            </a:extLst>
          </p:cNvPr>
          <p:cNvSpPr/>
          <p:nvPr/>
        </p:nvSpPr>
        <p:spPr>
          <a:xfrm>
            <a:off x="232191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Consumer,</a:t>
            </a:r>
          </a:p>
          <a:p>
            <a:pPr algn="ctr" defTabSz="810371">
              <a:lnSpc>
                <a:spcPts val="700"/>
              </a:lnSpc>
              <a:buSzPct val="100000"/>
              <a:defRPr/>
            </a:pPr>
            <a:r>
              <a:rPr lang="de-DE" sz="500" dirty="0" err="1">
                <a:solidFill>
                  <a:schemeClr val="bg1"/>
                </a:solidFill>
                <a:latin typeface="Avenir LT Std 45 Book" panose="020B0502020203020204" pitchFamily="34" charset="77"/>
              </a:rPr>
              <a:t>Goods</a:t>
            </a:r>
            <a:r>
              <a:rPr lang="de-DE" sz="500" dirty="0">
                <a:solidFill>
                  <a:schemeClr val="bg1"/>
                </a:solidFill>
                <a:latin typeface="Avenir LT Std 45 Book" panose="020B0502020203020204" pitchFamily="34" charset="77"/>
              </a:rPr>
              <a:t> u. Retail</a:t>
            </a:r>
          </a:p>
        </p:txBody>
      </p:sp>
      <p:sp>
        <p:nvSpPr>
          <p:cNvPr id="23" name="Rechteck 22">
            <a:extLst>
              <a:ext uri="{FF2B5EF4-FFF2-40B4-BE49-F238E27FC236}">
                <a16:creationId xmlns:a16="http://schemas.microsoft.com/office/drawing/2014/main" id="{41B8E151-C957-6A4C-130B-FD1145951507}"/>
              </a:ext>
            </a:extLst>
          </p:cNvPr>
          <p:cNvSpPr/>
          <p:nvPr/>
        </p:nvSpPr>
        <p:spPr>
          <a:xfrm>
            <a:off x="291588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Public</a:t>
            </a:r>
          </a:p>
        </p:txBody>
      </p:sp>
      <p:sp>
        <p:nvSpPr>
          <p:cNvPr id="25" name="Rechteck 24">
            <a:extLst>
              <a:ext uri="{FF2B5EF4-FFF2-40B4-BE49-F238E27FC236}">
                <a16:creationId xmlns:a16="http://schemas.microsoft.com/office/drawing/2014/main" id="{0733C996-3C01-E64C-009D-FEAE5A1FA6E0}"/>
              </a:ext>
            </a:extLst>
          </p:cNvPr>
          <p:cNvSpPr/>
          <p:nvPr/>
        </p:nvSpPr>
        <p:spPr>
          <a:xfrm>
            <a:off x="350497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Automotive</a:t>
            </a:r>
          </a:p>
          <a:p>
            <a:pPr algn="ctr" defTabSz="810371">
              <a:lnSpc>
                <a:spcPts val="700"/>
              </a:lnSpc>
              <a:buSzPct val="100000"/>
              <a:defRPr/>
            </a:pPr>
            <a:r>
              <a:rPr lang="de-DE" sz="500" dirty="0">
                <a:solidFill>
                  <a:schemeClr val="bg1"/>
                </a:solidFill>
                <a:latin typeface="Avenir LT Std 45 Book" panose="020B0502020203020204" pitchFamily="34" charset="77"/>
              </a:rPr>
              <a:t>Verkehr</a:t>
            </a:r>
          </a:p>
        </p:txBody>
      </p:sp>
      <p:sp>
        <p:nvSpPr>
          <p:cNvPr id="26" name="Rechteck 25">
            <a:extLst>
              <a:ext uri="{FF2B5EF4-FFF2-40B4-BE49-F238E27FC236}">
                <a16:creationId xmlns:a16="http://schemas.microsoft.com/office/drawing/2014/main" id="{1D00656F-2389-711C-4264-BE543D6FF2FB}"/>
              </a:ext>
            </a:extLst>
          </p:cNvPr>
          <p:cNvSpPr/>
          <p:nvPr/>
        </p:nvSpPr>
        <p:spPr>
          <a:xfrm>
            <a:off x="409894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Luft- und Raumfahrt</a:t>
            </a:r>
          </a:p>
        </p:txBody>
      </p:sp>
      <p:sp>
        <p:nvSpPr>
          <p:cNvPr id="27" name="Rechteck 26">
            <a:extLst>
              <a:ext uri="{FF2B5EF4-FFF2-40B4-BE49-F238E27FC236}">
                <a16:creationId xmlns:a16="http://schemas.microsoft.com/office/drawing/2014/main" id="{3BEE3F7A-4786-876E-7589-B94A159C2DCB}"/>
              </a:ext>
            </a:extLst>
          </p:cNvPr>
          <p:cNvSpPr/>
          <p:nvPr/>
        </p:nvSpPr>
        <p:spPr>
          <a:xfrm>
            <a:off x="469291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Health Care</a:t>
            </a:r>
          </a:p>
        </p:txBody>
      </p:sp>
      <p:sp>
        <p:nvSpPr>
          <p:cNvPr id="28" name="Rechteck 27">
            <a:extLst>
              <a:ext uri="{FF2B5EF4-FFF2-40B4-BE49-F238E27FC236}">
                <a16:creationId xmlns:a16="http://schemas.microsoft.com/office/drawing/2014/main" id="{3AD46A6B-D3FC-1812-ED6F-760B4EB7CCCB}"/>
              </a:ext>
            </a:extLst>
          </p:cNvPr>
          <p:cNvSpPr/>
          <p:nvPr/>
        </p:nvSpPr>
        <p:spPr>
          <a:xfrm>
            <a:off x="5284447"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Forschung</a:t>
            </a:r>
          </a:p>
        </p:txBody>
      </p:sp>
      <p:sp>
        <p:nvSpPr>
          <p:cNvPr id="29" name="Rechteck 28">
            <a:extLst>
              <a:ext uri="{FF2B5EF4-FFF2-40B4-BE49-F238E27FC236}">
                <a16:creationId xmlns:a16="http://schemas.microsoft.com/office/drawing/2014/main" id="{78FA29BB-D005-D264-DA6C-CBA415105528}"/>
              </a:ext>
            </a:extLst>
          </p:cNvPr>
          <p:cNvSpPr/>
          <p:nvPr/>
        </p:nvSpPr>
        <p:spPr>
          <a:xfrm>
            <a:off x="5875979"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Media Unterhaltung</a:t>
            </a:r>
          </a:p>
        </p:txBody>
      </p:sp>
      <p:sp>
        <p:nvSpPr>
          <p:cNvPr id="30" name="Rechteck 29">
            <a:extLst>
              <a:ext uri="{FF2B5EF4-FFF2-40B4-BE49-F238E27FC236}">
                <a16:creationId xmlns:a16="http://schemas.microsoft.com/office/drawing/2014/main" id="{36F00300-FFD5-5812-E91E-3D3708516943}"/>
              </a:ext>
            </a:extLst>
          </p:cNvPr>
          <p:cNvSpPr/>
          <p:nvPr/>
        </p:nvSpPr>
        <p:spPr>
          <a:xfrm>
            <a:off x="646751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Professional Services</a:t>
            </a:r>
          </a:p>
        </p:txBody>
      </p:sp>
      <p:sp>
        <p:nvSpPr>
          <p:cNvPr id="31" name="Rechteck 30">
            <a:extLst>
              <a:ext uri="{FF2B5EF4-FFF2-40B4-BE49-F238E27FC236}">
                <a16:creationId xmlns:a16="http://schemas.microsoft.com/office/drawing/2014/main" id="{F334B613-6C2C-3EF4-06F9-823CA18145DD}"/>
              </a:ext>
            </a:extLst>
          </p:cNvPr>
          <p:cNvSpPr/>
          <p:nvPr/>
        </p:nvSpPr>
        <p:spPr>
          <a:xfrm>
            <a:off x="706470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Real Estate</a:t>
            </a:r>
          </a:p>
        </p:txBody>
      </p:sp>
      <p:sp>
        <p:nvSpPr>
          <p:cNvPr id="32" name="Rechteck 31">
            <a:extLst>
              <a:ext uri="{FF2B5EF4-FFF2-40B4-BE49-F238E27FC236}">
                <a16:creationId xmlns:a16="http://schemas.microsoft.com/office/drawing/2014/main" id="{D1A86C07-4E22-871C-042A-E2ECE6B3AA6D}"/>
              </a:ext>
            </a:extLst>
          </p:cNvPr>
          <p:cNvSpPr/>
          <p:nvPr/>
        </p:nvSpPr>
        <p:spPr>
          <a:xfrm>
            <a:off x="7658280"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Real Estate</a:t>
            </a:r>
          </a:p>
        </p:txBody>
      </p:sp>
      <p:sp>
        <p:nvSpPr>
          <p:cNvPr id="33" name="Rechteck 32">
            <a:extLst>
              <a:ext uri="{FF2B5EF4-FFF2-40B4-BE49-F238E27FC236}">
                <a16:creationId xmlns:a16="http://schemas.microsoft.com/office/drawing/2014/main" id="{017B013A-BCAD-5CCE-9E89-FE0D31876817}"/>
              </a:ext>
            </a:extLst>
          </p:cNvPr>
          <p:cNvSpPr/>
          <p:nvPr/>
        </p:nvSpPr>
        <p:spPr>
          <a:xfrm>
            <a:off x="8251860"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Industrie</a:t>
            </a:r>
          </a:p>
        </p:txBody>
      </p:sp>
    </p:spTree>
    <p:extLst>
      <p:ext uri="{BB962C8B-B14F-4D97-AF65-F5344CB8AC3E}">
        <p14:creationId xmlns:p14="http://schemas.microsoft.com/office/powerpoint/2010/main" val="342291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Grafik 276">
            <a:extLst>
              <a:ext uri="{FF2B5EF4-FFF2-40B4-BE49-F238E27FC236}">
                <a16:creationId xmlns:a16="http://schemas.microsoft.com/office/drawing/2014/main" id="{2FB969E4-0FB9-7D8B-F409-3CF2A741BC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V="1">
            <a:off x="1" y="-3"/>
            <a:ext cx="9144000" cy="5143501"/>
          </a:xfrm>
          <a:prstGeom prst="rect">
            <a:avLst/>
          </a:prstGeom>
        </p:spPr>
      </p:pic>
      <p:sp>
        <p:nvSpPr>
          <p:cNvPr id="59" name="Rechteck 58">
            <a:extLst>
              <a:ext uri="{FF2B5EF4-FFF2-40B4-BE49-F238E27FC236}">
                <a16:creationId xmlns:a16="http://schemas.microsoft.com/office/drawing/2014/main" id="{7C849D8B-FE87-B54E-BECE-2153B52AFF8E}"/>
              </a:ext>
            </a:extLst>
          </p:cNvPr>
          <p:cNvSpPr/>
          <p:nvPr/>
        </p:nvSpPr>
        <p:spPr>
          <a:xfrm rot="5400000">
            <a:off x="2000250" y="-2000250"/>
            <a:ext cx="5143500" cy="9144000"/>
          </a:xfrm>
          <a:prstGeom prst="rect">
            <a:avLst/>
          </a:prstGeom>
          <a:gradFill>
            <a:gsLst>
              <a:gs pos="0">
                <a:schemeClr val="tx1">
                  <a:alpha val="9798"/>
                </a:schemeClr>
              </a:gs>
              <a:gs pos="100000">
                <a:schemeClr val="tx1">
                  <a:alpha val="4565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Foliennummernplatzhalter 1">
            <a:extLst>
              <a:ext uri="{FF2B5EF4-FFF2-40B4-BE49-F238E27FC236}">
                <a16:creationId xmlns:a16="http://schemas.microsoft.com/office/drawing/2014/main" id="{4929E9A2-82EC-FA4A-AACE-86B9A57B6E52}"/>
              </a:ext>
            </a:extLst>
          </p:cNvPr>
          <p:cNvSpPr>
            <a:spLocks noGrp="1"/>
          </p:cNvSpPr>
          <p:nvPr>
            <p:ph type="sldNum" sz="quarter" idx="12"/>
          </p:nvPr>
        </p:nvSpPr>
        <p:spPr>
          <a:xfrm>
            <a:off x="7828982" y="4860000"/>
            <a:ext cx="944877" cy="273844"/>
          </a:xfrm>
        </p:spPr>
        <p:txBody>
          <a:bodyPr/>
          <a:lstStyle/>
          <a:p>
            <a:fld id="{062264FA-5897-E448-9104-19C45CE6974D}" type="slidenum">
              <a:rPr lang="de-DE" smtClean="0">
                <a:solidFill>
                  <a:srgbClr val="606A73"/>
                </a:solidFill>
              </a:rPr>
              <a:pPr/>
              <a:t>8</a:t>
            </a:fld>
            <a:endParaRPr lang="de-DE">
              <a:solidFill>
                <a:srgbClr val="606A73"/>
              </a:solidFill>
            </a:endParaRPr>
          </a:p>
        </p:txBody>
      </p:sp>
      <p:sp>
        <p:nvSpPr>
          <p:cNvPr id="61" name="Fußzeilenplatzhalter 6">
            <a:extLst>
              <a:ext uri="{FF2B5EF4-FFF2-40B4-BE49-F238E27FC236}">
                <a16:creationId xmlns:a16="http://schemas.microsoft.com/office/drawing/2014/main" id="{2C85CF02-7A82-4240-9BF0-0E333BF9582D}"/>
              </a:ext>
            </a:extLst>
          </p:cNvPr>
          <p:cNvSpPr txBox="1">
            <a:spLocks/>
          </p:cNvSpPr>
          <p:nvPr/>
        </p:nvSpPr>
        <p:spPr>
          <a:xfrm>
            <a:off x="540000" y="177667"/>
            <a:ext cx="1288800" cy="184666"/>
          </a:xfrm>
          <a:prstGeom prst="rect">
            <a:avLst/>
          </a:prstGeom>
          <a:solidFill>
            <a:srgbClr val="606A73"/>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Die M&amp;P Gruppe stellt sich vor.</a:t>
            </a:r>
          </a:p>
        </p:txBody>
      </p:sp>
      <p:grpSp>
        <p:nvGrpSpPr>
          <p:cNvPr id="278" name="Gruppieren 277">
            <a:extLst>
              <a:ext uri="{FF2B5EF4-FFF2-40B4-BE49-F238E27FC236}">
                <a16:creationId xmlns:a16="http://schemas.microsoft.com/office/drawing/2014/main" id="{97B99F71-B8C9-C691-E786-B2862406B548}"/>
              </a:ext>
            </a:extLst>
          </p:cNvPr>
          <p:cNvGrpSpPr/>
          <p:nvPr/>
        </p:nvGrpSpPr>
        <p:grpSpPr>
          <a:xfrm>
            <a:off x="540000" y="1657361"/>
            <a:ext cx="8051107" cy="2813131"/>
            <a:chOff x="540000" y="1440935"/>
            <a:chExt cx="8051107" cy="2813131"/>
          </a:xfrm>
        </p:grpSpPr>
        <p:grpSp>
          <p:nvGrpSpPr>
            <p:cNvPr id="220" name="object 7">
              <a:extLst>
                <a:ext uri="{FF2B5EF4-FFF2-40B4-BE49-F238E27FC236}">
                  <a16:creationId xmlns:a16="http://schemas.microsoft.com/office/drawing/2014/main" id="{14748355-2B41-7C06-795E-03BEB238079A}"/>
                </a:ext>
              </a:extLst>
            </p:cNvPr>
            <p:cNvGrpSpPr/>
            <p:nvPr/>
          </p:nvGrpSpPr>
          <p:grpSpPr>
            <a:xfrm>
              <a:off x="540000" y="1980352"/>
              <a:ext cx="7945497" cy="1704302"/>
              <a:chOff x="1556531" y="5249506"/>
              <a:chExt cx="16959580" cy="3637814"/>
            </a:xfrm>
          </p:grpSpPr>
          <p:sp>
            <p:nvSpPr>
              <p:cNvPr id="271" name="object 8">
                <a:extLst>
                  <a:ext uri="{FF2B5EF4-FFF2-40B4-BE49-F238E27FC236}">
                    <a16:creationId xmlns:a16="http://schemas.microsoft.com/office/drawing/2014/main" id="{370159F4-807B-BCCB-D7D0-CBEEEE7F7EAF}"/>
                  </a:ext>
                </a:extLst>
              </p:cNvPr>
              <p:cNvSpPr/>
              <p:nvPr/>
            </p:nvSpPr>
            <p:spPr>
              <a:xfrm>
                <a:off x="1556531" y="5249506"/>
                <a:ext cx="16959580" cy="3549650"/>
              </a:xfrm>
              <a:custGeom>
                <a:avLst/>
                <a:gdLst/>
                <a:ahLst/>
                <a:cxnLst/>
                <a:rect l="l" t="t" r="r" b="b"/>
                <a:pathLst>
                  <a:path w="16959580" h="3549650">
                    <a:moveTo>
                      <a:pt x="16959401" y="0"/>
                    </a:moveTo>
                    <a:lnTo>
                      <a:pt x="200445" y="20"/>
                    </a:lnTo>
                    <a:lnTo>
                      <a:pt x="154485" y="5315"/>
                    </a:lnTo>
                    <a:lnTo>
                      <a:pt x="112295" y="20396"/>
                    </a:lnTo>
                    <a:lnTo>
                      <a:pt x="75077" y="44058"/>
                    </a:lnTo>
                    <a:lnTo>
                      <a:pt x="44035" y="75100"/>
                    </a:lnTo>
                    <a:lnTo>
                      <a:pt x="20373" y="112318"/>
                    </a:lnTo>
                    <a:lnTo>
                      <a:pt x="5293" y="154509"/>
                    </a:lnTo>
                    <a:lnTo>
                      <a:pt x="0" y="200469"/>
                    </a:lnTo>
                    <a:lnTo>
                      <a:pt x="0" y="3348975"/>
                    </a:lnTo>
                    <a:lnTo>
                      <a:pt x="5293" y="3394935"/>
                    </a:lnTo>
                    <a:lnTo>
                      <a:pt x="20373" y="3437126"/>
                    </a:lnTo>
                    <a:lnTo>
                      <a:pt x="44035" y="3474344"/>
                    </a:lnTo>
                    <a:lnTo>
                      <a:pt x="75077" y="3505385"/>
                    </a:lnTo>
                    <a:lnTo>
                      <a:pt x="112295" y="3529047"/>
                    </a:lnTo>
                    <a:lnTo>
                      <a:pt x="154485" y="3544127"/>
                    </a:lnTo>
                    <a:lnTo>
                      <a:pt x="200445" y="3549421"/>
                    </a:lnTo>
                    <a:lnTo>
                      <a:pt x="16800296" y="3549421"/>
                    </a:lnTo>
                  </a:path>
                </a:pathLst>
              </a:custGeom>
              <a:ln w="2540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pic>
            <p:nvPicPr>
              <p:cNvPr id="272" name="object 9">
                <a:extLst>
                  <a:ext uri="{FF2B5EF4-FFF2-40B4-BE49-F238E27FC236}">
                    <a16:creationId xmlns:a16="http://schemas.microsoft.com/office/drawing/2014/main" id="{B802ACC9-8D15-9FBB-1A83-EE1EE4DB6BEF}"/>
                  </a:ext>
                </a:extLst>
              </p:cNvPr>
              <p:cNvPicPr/>
              <p:nvPr/>
            </p:nvPicPr>
            <p:blipFill>
              <a:blip r:embed="rId4" cstate="print"/>
              <a:stretch>
                <a:fillRect/>
              </a:stretch>
            </p:blipFill>
            <p:spPr>
              <a:xfrm>
                <a:off x="18339149" y="8710537"/>
                <a:ext cx="176783" cy="176783"/>
              </a:xfrm>
              <a:prstGeom prst="rect">
                <a:avLst/>
              </a:prstGeom>
            </p:spPr>
          </p:pic>
        </p:grpSp>
        <p:sp>
          <p:nvSpPr>
            <p:cNvPr id="221" name="object 10">
              <a:extLst>
                <a:ext uri="{FF2B5EF4-FFF2-40B4-BE49-F238E27FC236}">
                  <a16:creationId xmlns:a16="http://schemas.microsoft.com/office/drawing/2014/main" id="{47A8C27B-A026-8132-82E1-D8568BAEE075}"/>
                </a:ext>
              </a:extLst>
            </p:cNvPr>
            <p:cNvSpPr txBox="1"/>
            <p:nvPr/>
          </p:nvSpPr>
          <p:spPr>
            <a:xfrm>
              <a:off x="7625438" y="3780751"/>
              <a:ext cx="965669" cy="473315"/>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1989</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Ingenieur- </a:t>
              </a:r>
              <a:r>
                <a:rPr sz="550" dirty="0">
                  <a:solidFill>
                    <a:srgbClr val="FFFFFF"/>
                  </a:solidFill>
                  <a:latin typeface="Avenir LT Std 55 Roman"/>
                  <a:cs typeface="Avenir LT Std 55 Roman"/>
                </a:rPr>
                <a:t>gesellschaft</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durch</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Prof.</a:t>
              </a:r>
              <a:r>
                <a:rPr sz="550" spc="5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Dr. </a:t>
              </a:r>
              <a:r>
                <a:rPr sz="550" dirty="0">
                  <a:solidFill>
                    <a:srgbClr val="FFFFFF"/>
                  </a:solidFill>
                  <a:latin typeface="Avenir LT Std 55 Roman"/>
                  <a:cs typeface="Avenir LT Std 55 Roman"/>
                </a:rPr>
                <a:t>Kurt</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Müller</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und</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Olf</a:t>
              </a:r>
              <a:r>
                <a:rPr sz="550" spc="4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Clausen </a:t>
              </a:r>
              <a:r>
                <a:rPr sz="550" dirty="0">
                  <a:solidFill>
                    <a:srgbClr val="FFFFFF"/>
                  </a:solidFill>
                  <a:latin typeface="Avenir LT Std 55 Roman"/>
                  <a:cs typeface="Avenir LT Std 55 Roman"/>
                </a:rPr>
                <a:t>am</a:t>
              </a:r>
              <a:r>
                <a:rPr sz="550" spc="2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05.05.1989</a:t>
              </a:r>
              <a:endParaRPr sz="550">
                <a:latin typeface="Avenir LT Std 55 Roman"/>
                <a:cs typeface="Avenir LT Std 55 Roman"/>
              </a:endParaRPr>
            </a:p>
          </p:txBody>
        </p:sp>
        <p:sp>
          <p:nvSpPr>
            <p:cNvPr id="222" name="object 11">
              <a:extLst>
                <a:ext uri="{FF2B5EF4-FFF2-40B4-BE49-F238E27FC236}">
                  <a16:creationId xmlns:a16="http://schemas.microsoft.com/office/drawing/2014/main" id="{53FC9923-E77F-9CD8-F7DA-182CFE873B32}"/>
                </a:ext>
              </a:extLst>
            </p:cNvPr>
            <p:cNvSpPr txBox="1"/>
            <p:nvPr/>
          </p:nvSpPr>
          <p:spPr>
            <a:xfrm>
              <a:off x="7189644" y="3098859"/>
              <a:ext cx="951477"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1993</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Eröffnung</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2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ersten </a:t>
              </a:r>
              <a:r>
                <a:rPr sz="550" dirty="0">
                  <a:solidFill>
                    <a:srgbClr val="FFFFFF"/>
                  </a:solidFill>
                  <a:latin typeface="Avenir LT Std 55 Roman"/>
                  <a:cs typeface="Avenir LT Std 55 Roman"/>
                </a:rPr>
                <a:t>Niederlassung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4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München, </a:t>
              </a:r>
              <a:r>
                <a:rPr sz="550" dirty="0">
                  <a:solidFill>
                    <a:srgbClr val="FFFFFF"/>
                  </a:solidFill>
                  <a:latin typeface="Avenir LT Std 55 Roman"/>
                  <a:cs typeface="Avenir LT Std 55 Roman"/>
                </a:rPr>
                <a:t>der</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„m+p</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consulting</a:t>
              </a:r>
              <a:r>
                <a:rPr sz="550" spc="65"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Süd“</a:t>
              </a:r>
              <a:endParaRPr sz="550">
                <a:latin typeface="Avenir LT Std 55 Roman"/>
                <a:cs typeface="Avenir LT Std 55 Roman"/>
              </a:endParaRPr>
            </a:p>
          </p:txBody>
        </p:sp>
        <p:sp>
          <p:nvSpPr>
            <p:cNvPr id="223" name="object 12">
              <a:extLst>
                <a:ext uri="{FF2B5EF4-FFF2-40B4-BE49-F238E27FC236}">
                  <a16:creationId xmlns:a16="http://schemas.microsoft.com/office/drawing/2014/main" id="{84C6E83D-8E38-15CC-0E67-50178CAB5E98}"/>
                </a:ext>
              </a:extLst>
            </p:cNvPr>
            <p:cNvSpPr txBox="1"/>
            <p:nvPr/>
          </p:nvSpPr>
          <p:spPr>
            <a:xfrm>
              <a:off x="6340342" y="3780751"/>
              <a:ext cx="965669" cy="473315"/>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1996</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Beteiligung</a:t>
              </a:r>
              <a:r>
                <a:rPr sz="550" spc="8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8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Apleona </a:t>
              </a:r>
              <a:r>
                <a:rPr sz="550" dirty="0">
                  <a:solidFill>
                    <a:srgbClr val="FFFFFF"/>
                  </a:solidFill>
                  <a:latin typeface="Avenir LT Std 55 Roman"/>
                  <a:cs typeface="Avenir LT Std 55 Roman"/>
                </a:rPr>
                <a:t>(ehem.</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Philipp</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Holzmann</a:t>
              </a:r>
              <a:r>
                <a:rPr sz="550" spc="4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AG, </a:t>
              </a:r>
              <a:r>
                <a:rPr sz="550" dirty="0">
                  <a:solidFill>
                    <a:srgbClr val="FFFFFF"/>
                  </a:solidFill>
                  <a:latin typeface="Avenir LT Std 55 Roman"/>
                  <a:cs typeface="Avenir LT Std 55 Roman"/>
                </a:rPr>
                <a:t>später</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Bilfinger</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Berger</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HS</a:t>
              </a:r>
              <a:r>
                <a:rPr sz="550" spc="5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FM) </a:t>
              </a:r>
              <a:r>
                <a:rPr sz="550" dirty="0">
                  <a:solidFill>
                    <a:srgbClr val="FFFFFF"/>
                  </a:solidFill>
                  <a:latin typeface="Avenir LT Std 55 Roman"/>
                  <a:cs typeface="Avenir LT Std 55 Roman"/>
                </a:rPr>
                <a:t>an</a:t>
              </a:r>
              <a:r>
                <a:rPr sz="550" spc="2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3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M&amp;P</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Gruppe</a:t>
              </a:r>
              <a:endParaRPr sz="550">
                <a:latin typeface="Avenir LT Std 55 Roman"/>
                <a:cs typeface="Avenir LT Std 55 Roman"/>
              </a:endParaRPr>
            </a:p>
          </p:txBody>
        </p:sp>
        <p:sp>
          <p:nvSpPr>
            <p:cNvPr id="224" name="object 13">
              <a:extLst>
                <a:ext uri="{FF2B5EF4-FFF2-40B4-BE49-F238E27FC236}">
                  <a16:creationId xmlns:a16="http://schemas.microsoft.com/office/drawing/2014/main" id="{B923C9A5-D4EA-2BB1-1D0C-C31C7184BDD0}"/>
                </a:ext>
              </a:extLst>
            </p:cNvPr>
            <p:cNvSpPr txBox="1"/>
            <p:nvPr/>
          </p:nvSpPr>
          <p:spPr>
            <a:xfrm>
              <a:off x="5977721" y="3098859"/>
              <a:ext cx="940725"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1999</a:t>
              </a:r>
              <a:endParaRPr>
                <a:latin typeface="Avenir LT Std 65 Medium"/>
                <a:cs typeface="Avenir LT Std 65 Medium"/>
              </a:endParaRPr>
            </a:p>
            <a:p>
              <a:pPr marL="12700" marR="260985">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des</a:t>
              </a:r>
              <a:r>
                <a:rPr sz="550" spc="5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IT- </a:t>
              </a:r>
              <a:r>
                <a:rPr sz="550" spc="-10" dirty="0">
                  <a:solidFill>
                    <a:srgbClr val="FFFFFF"/>
                  </a:solidFill>
                  <a:latin typeface="Avenir LT Std 55 Roman"/>
                  <a:cs typeface="Avenir LT Std 55 Roman"/>
                </a:rPr>
                <a:t>Tochterunternehmens</a:t>
              </a:r>
              <a:endParaRPr sz="550">
                <a:latin typeface="Avenir LT Std 55 Roman"/>
                <a:cs typeface="Avenir LT Std 55 Roman"/>
              </a:endParaRPr>
            </a:p>
            <a:p>
              <a:pPr marL="12700">
                <a:spcBef>
                  <a:spcPts val="55"/>
                </a:spcBef>
              </a:pPr>
              <a:r>
                <a:rPr sz="550" dirty="0">
                  <a:solidFill>
                    <a:srgbClr val="FFFFFF"/>
                  </a:solidFill>
                  <a:latin typeface="Avenir LT Std 55 Roman"/>
                  <a:cs typeface="Avenir LT Std 55 Roman"/>
                </a:rPr>
                <a:t>„m+p</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business</a:t>
              </a:r>
              <a:r>
                <a:rPr sz="550" spc="6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solutions“</a:t>
              </a:r>
              <a:endParaRPr sz="550">
                <a:latin typeface="Avenir LT Std 55 Roman"/>
                <a:cs typeface="Avenir LT Std 55 Roman"/>
              </a:endParaRPr>
            </a:p>
          </p:txBody>
        </p:sp>
        <p:sp>
          <p:nvSpPr>
            <p:cNvPr id="225" name="object 14">
              <a:extLst>
                <a:ext uri="{FF2B5EF4-FFF2-40B4-BE49-F238E27FC236}">
                  <a16:creationId xmlns:a16="http://schemas.microsoft.com/office/drawing/2014/main" id="{C9F12552-28AB-C5BA-CC41-E841BA1980D3}"/>
                </a:ext>
              </a:extLst>
            </p:cNvPr>
            <p:cNvSpPr txBox="1"/>
            <p:nvPr/>
          </p:nvSpPr>
          <p:spPr>
            <a:xfrm>
              <a:off x="5212570" y="3780751"/>
              <a:ext cx="897677"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2003</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„Savemaxx“ </a:t>
              </a:r>
              <a:r>
                <a:rPr sz="550" dirty="0">
                  <a:solidFill>
                    <a:srgbClr val="FFFFFF"/>
                  </a:solidFill>
                  <a:latin typeface="Avenir LT Std 55 Roman"/>
                  <a:cs typeface="Avenir LT Std 55 Roman"/>
                </a:rPr>
                <a:t>in</a:t>
              </a:r>
              <a:r>
                <a:rPr sz="550" spc="35" dirty="0">
                  <a:solidFill>
                    <a:srgbClr val="FFFFFF"/>
                  </a:solidFill>
                  <a:latin typeface="Avenir LT Std 55 Roman"/>
                  <a:cs typeface="Avenir LT Std 55 Roman"/>
                </a:rPr>
                <a:t> </a:t>
              </a:r>
              <a:r>
                <a:rPr sz="550" dirty="0">
                  <a:solidFill>
                    <a:srgbClr val="FFFFFF"/>
                  </a:solidFill>
                  <a:latin typeface="Avenir LT Std 55 Roman"/>
                  <a:cs typeface="Avenir LT Std 55 Roman"/>
                </a:rPr>
                <a:t>Osnabrück</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(Melle)</a:t>
              </a:r>
              <a:endParaRPr sz="550">
                <a:latin typeface="Avenir LT Std 55 Roman"/>
                <a:cs typeface="Avenir LT Std 55 Roman"/>
              </a:endParaRPr>
            </a:p>
          </p:txBody>
        </p:sp>
        <p:sp>
          <p:nvSpPr>
            <p:cNvPr id="226" name="object 15">
              <a:extLst>
                <a:ext uri="{FF2B5EF4-FFF2-40B4-BE49-F238E27FC236}">
                  <a16:creationId xmlns:a16="http://schemas.microsoft.com/office/drawing/2014/main" id="{3E5457B9-7DE2-53E1-8315-F8F66354DA54}"/>
                </a:ext>
              </a:extLst>
            </p:cNvPr>
            <p:cNvSpPr txBox="1"/>
            <p:nvPr/>
          </p:nvSpPr>
          <p:spPr>
            <a:xfrm>
              <a:off x="4791313" y="3098859"/>
              <a:ext cx="775337"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2006</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„m+p </a:t>
              </a:r>
              <a:r>
                <a:rPr sz="550" dirty="0">
                  <a:solidFill>
                    <a:srgbClr val="FFFFFF"/>
                  </a:solidFill>
                  <a:latin typeface="Avenir LT Std 55 Roman"/>
                  <a:cs typeface="Avenir LT Std 55 Roman"/>
                </a:rPr>
                <a:t>consulting</a:t>
              </a:r>
              <a:r>
                <a:rPr sz="550" spc="1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West“</a:t>
              </a:r>
              <a:endParaRPr sz="550">
                <a:latin typeface="Avenir LT Std 55 Roman"/>
                <a:cs typeface="Avenir LT Std 55 Roman"/>
              </a:endParaRPr>
            </a:p>
            <a:p>
              <a:pPr marL="12700">
                <a:spcBef>
                  <a:spcPts val="55"/>
                </a:spcBef>
              </a:pPr>
              <a:r>
                <a:rPr sz="550" dirty="0">
                  <a:solidFill>
                    <a:srgbClr val="FFFFFF"/>
                  </a:solidFill>
                  <a:latin typeface="Avenir LT Std 55 Roman"/>
                  <a:cs typeface="Avenir LT Std 55 Roman"/>
                </a:rPr>
                <a:t>in</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Düsseldorf</a:t>
              </a:r>
              <a:endParaRPr sz="550">
                <a:latin typeface="Avenir LT Std 55 Roman"/>
                <a:cs typeface="Avenir LT Std 55 Roman"/>
              </a:endParaRPr>
            </a:p>
          </p:txBody>
        </p:sp>
        <p:sp>
          <p:nvSpPr>
            <p:cNvPr id="227" name="object 16">
              <a:extLst>
                <a:ext uri="{FF2B5EF4-FFF2-40B4-BE49-F238E27FC236}">
                  <a16:creationId xmlns:a16="http://schemas.microsoft.com/office/drawing/2014/main" id="{10062E73-15E6-8A63-0315-A87DFDD9F9F8}"/>
                </a:ext>
              </a:extLst>
            </p:cNvPr>
            <p:cNvSpPr txBox="1"/>
            <p:nvPr/>
          </p:nvSpPr>
          <p:spPr>
            <a:xfrm>
              <a:off x="4153543" y="3780751"/>
              <a:ext cx="832235" cy="383769"/>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2007</a:t>
              </a:r>
              <a:br>
                <a:rPr lang="de-DE" b="1" spc="-20" dirty="0">
                  <a:solidFill>
                    <a:srgbClr val="00B2D5"/>
                  </a:solidFill>
                  <a:latin typeface="Avenir LT Std 65 Medium"/>
                  <a:cs typeface="Avenir LT Std 65 Medium"/>
                </a:rPr>
              </a:br>
              <a:r>
                <a:rPr sz="550" dirty="0">
                  <a:solidFill>
                    <a:srgbClr val="FFFFFF"/>
                  </a:solidFill>
                  <a:latin typeface="Avenir LT Std 55 Roman"/>
                  <a:cs typeface="Avenir LT Std 55 Roman"/>
                </a:rPr>
                <a:t>Beteiligung</a:t>
              </a:r>
              <a:r>
                <a:rPr sz="550" spc="70" dirty="0">
                  <a:solidFill>
                    <a:srgbClr val="FFFFFF"/>
                  </a:solidFill>
                  <a:latin typeface="Avenir LT Std 55 Roman"/>
                  <a:cs typeface="Avenir LT Std 55 Roman"/>
                </a:rPr>
                <a:t> </a:t>
              </a:r>
              <a:r>
                <a:rPr sz="550" dirty="0">
                  <a:solidFill>
                    <a:srgbClr val="FFFFFF"/>
                  </a:solidFill>
                  <a:latin typeface="Avenir LT Std 55 Roman"/>
                  <a:cs typeface="Avenir LT Std 55 Roman"/>
                </a:rPr>
                <a:t>an</a:t>
              </a:r>
              <a:r>
                <a:rPr sz="550" spc="7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endParaRPr sz="550">
                <a:latin typeface="Avenir LT Std 55 Roman"/>
                <a:cs typeface="Avenir LT Std 55 Roman"/>
              </a:endParaRPr>
            </a:p>
            <a:p>
              <a:pPr marL="12700" marR="31750"/>
              <a:r>
                <a:rPr sz="550" dirty="0">
                  <a:solidFill>
                    <a:srgbClr val="FFFFFF"/>
                  </a:solidFill>
                  <a:latin typeface="Avenir LT Std 55 Roman"/>
                  <a:cs typeface="Avenir LT Std 55 Roman"/>
                </a:rPr>
                <a:t>„ACS</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Consulting“ </a:t>
              </a:r>
              <a:r>
                <a:rPr sz="550" dirty="0">
                  <a:solidFill>
                    <a:srgbClr val="FFFFFF"/>
                  </a:solidFill>
                  <a:latin typeface="Avenir LT Std 55 Roman"/>
                  <a:cs typeface="Avenir LT Std 55 Roman"/>
                </a:rPr>
                <a:t>in</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Leipzig</a:t>
              </a:r>
              <a:endParaRPr sz="550">
                <a:latin typeface="Avenir LT Std 55 Roman"/>
                <a:cs typeface="Avenir LT Std 55 Roman"/>
              </a:endParaRPr>
            </a:p>
          </p:txBody>
        </p:sp>
        <p:sp>
          <p:nvSpPr>
            <p:cNvPr id="228" name="object 17">
              <a:extLst>
                <a:ext uri="{FF2B5EF4-FFF2-40B4-BE49-F238E27FC236}">
                  <a16:creationId xmlns:a16="http://schemas.microsoft.com/office/drawing/2014/main" id="{DED26248-3AF1-31E9-B3FB-789C645A3F07}"/>
                </a:ext>
              </a:extLst>
            </p:cNvPr>
            <p:cNvSpPr txBox="1"/>
            <p:nvPr/>
          </p:nvSpPr>
          <p:spPr>
            <a:xfrm>
              <a:off x="3459667" y="2919962"/>
              <a:ext cx="1148239" cy="56256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2009</a:t>
              </a:r>
              <a:endParaRPr>
                <a:latin typeface="Avenir LT Std 65 Medium"/>
                <a:cs typeface="Avenir LT Std 65 Medium"/>
              </a:endParaRPr>
            </a:p>
            <a:p>
              <a:pPr marL="12700" marR="11176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„m+p</a:t>
              </a:r>
              <a:br>
                <a:rPr lang="de-DE" sz="550" spc="-20" dirty="0">
                  <a:solidFill>
                    <a:srgbClr val="FFFFFF"/>
                  </a:solidFill>
                  <a:latin typeface="Avenir LT Std 55 Roman"/>
                  <a:cs typeface="Avenir LT Std 55 Roman"/>
                </a:rPr>
              </a:br>
              <a:r>
                <a:rPr sz="550" dirty="0">
                  <a:solidFill>
                    <a:srgbClr val="FFFFFF"/>
                  </a:solidFill>
                  <a:latin typeface="Avenir LT Std 55 Roman"/>
                  <a:cs typeface="Avenir LT Std 55 Roman"/>
                </a:rPr>
                <a:t>consulting</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Hanse“</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5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Hamburg</a:t>
              </a:r>
              <a:endParaRPr sz="550">
                <a:latin typeface="Avenir LT Std 55 Roman"/>
                <a:cs typeface="Avenir LT Std 55 Roman"/>
              </a:endParaRPr>
            </a:p>
            <a:p>
              <a:pPr marL="12700" marR="5080">
                <a:spcBef>
                  <a:spcPts val="5"/>
                </a:spcBef>
              </a:pPr>
              <a:r>
                <a:rPr sz="550" dirty="0">
                  <a:solidFill>
                    <a:srgbClr val="FFFFFF"/>
                  </a:solidFill>
                  <a:latin typeface="Avenir LT Std 55 Roman"/>
                  <a:cs typeface="Avenir LT Std 55 Roman"/>
                </a:rPr>
                <a:t>und</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„m+p</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consulting</a:t>
              </a:r>
              <a:r>
                <a:rPr sz="550" spc="6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Rhein- </a:t>
              </a:r>
              <a:r>
                <a:rPr sz="550" dirty="0">
                  <a:solidFill>
                    <a:srgbClr val="FFFFFF"/>
                  </a:solidFill>
                  <a:latin typeface="Avenir LT Std 55 Roman"/>
                  <a:cs typeface="Avenir LT Std 55 Roman"/>
                </a:rPr>
                <a:t>Neckar“</a:t>
              </a:r>
              <a:r>
                <a:rPr sz="550" spc="35"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Mannheim</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sowie</a:t>
              </a:r>
              <a:r>
                <a:rPr sz="550" spc="4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endParaRPr sz="550">
                <a:latin typeface="Avenir LT Std 55 Roman"/>
                <a:cs typeface="Avenir LT Std 55 Roman"/>
              </a:endParaRPr>
            </a:p>
            <a:p>
              <a:pPr marL="12700">
                <a:spcBef>
                  <a:spcPts val="60"/>
                </a:spcBef>
              </a:pPr>
              <a:r>
                <a:rPr sz="550" dirty="0">
                  <a:solidFill>
                    <a:srgbClr val="FFFFFF"/>
                  </a:solidFill>
                  <a:latin typeface="Avenir LT Std 55 Roman"/>
                  <a:cs typeface="Avenir LT Std 55 Roman"/>
                </a:rPr>
                <a:t>„m+p</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academy“</a:t>
              </a:r>
              <a:endParaRPr sz="550">
                <a:latin typeface="Avenir LT Std 55 Roman"/>
                <a:cs typeface="Avenir LT Std 55 Roman"/>
              </a:endParaRPr>
            </a:p>
          </p:txBody>
        </p:sp>
        <p:sp>
          <p:nvSpPr>
            <p:cNvPr id="229" name="object 18">
              <a:extLst>
                <a:ext uri="{FF2B5EF4-FFF2-40B4-BE49-F238E27FC236}">
                  <a16:creationId xmlns:a16="http://schemas.microsoft.com/office/drawing/2014/main" id="{095C77A5-534F-0DB6-595F-2CA9B38644D1}"/>
                </a:ext>
              </a:extLst>
            </p:cNvPr>
            <p:cNvSpPr txBox="1"/>
            <p:nvPr/>
          </p:nvSpPr>
          <p:spPr>
            <a:xfrm>
              <a:off x="3075485" y="3780751"/>
              <a:ext cx="807411"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2010</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Erwerb</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4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„haveldata“ </a:t>
              </a:r>
              <a:r>
                <a:rPr sz="550" dirty="0">
                  <a:solidFill>
                    <a:srgbClr val="FFFFFF"/>
                  </a:solidFill>
                  <a:latin typeface="Avenir LT Std 55 Roman"/>
                  <a:cs typeface="Avenir LT Std 55 Roman"/>
                </a:rPr>
                <a:t>in</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Brandenburg</a:t>
              </a:r>
              <a:endParaRPr sz="550">
                <a:latin typeface="Avenir LT Std 55 Roman"/>
                <a:cs typeface="Avenir LT Std 55 Roman"/>
              </a:endParaRPr>
            </a:p>
          </p:txBody>
        </p:sp>
        <p:sp>
          <p:nvSpPr>
            <p:cNvPr id="230" name="object 19">
              <a:extLst>
                <a:ext uri="{FF2B5EF4-FFF2-40B4-BE49-F238E27FC236}">
                  <a16:creationId xmlns:a16="http://schemas.microsoft.com/office/drawing/2014/main" id="{D2E21000-B6C0-A0EB-14DB-F8E7660A7276}"/>
                </a:ext>
              </a:extLst>
            </p:cNvPr>
            <p:cNvSpPr txBox="1"/>
            <p:nvPr/>
          </p:nvSpPr>
          <p:spPr>
            <a:xfrm>
              <a:off x="2225543" y="3098859"/>
              <a:ext cx="869280"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2011</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Joint</a:t>
              </a:r>
              <a:r>
                <a:rPr sz="550" spc="10" dirty="0">
                  <a:solidFill>
                    <a:srgbClr val="FFFFFF"/>
                  </a:solidFill>
                  <a:latin typeface="Avenir LT Std 55 Roman"/>
                  <a:cs typeface="Avenir LT Std 55 Roman"/>
                </a:rPr>
                <a:t> </a:t>
              </a:r>
              <a:r>
                <a:rPr sz="550" dirty="0">
                  <a:solidFill>
                    <a:srgbClr val="FFFFFF"/>
                  </a:solidFill>
                  <a:latin typeface="Avenir LT Std 55 Roman"/>
                  <a:cs typeface="Avenir LT Std 55 Roman"/>
                </a:rPr>
                <a:t>Venture</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„Savemaxx </a:t>
              </a:r>
              <a:r>
                <a:rPr sz="550" dirty="0">
                  <a:solidFill>
                    <a:srgbClr val="FFFFFF"/>
                  </a:solidFill>
                  <a:latin typeface="Avenir LT Std 55 Roman"/>
                  <a:cs typeface="Avenir LT Std 55 Roman"/>
                </a:rPr>
                <a:t>Contracting“</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mit</a:t>
              </a:r>
              <a:r>
                <a:rPr sz="550" spc="5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Apleona </a:t>
              </a:r>
              <a:r>
                <a:rPr sz="550" dirty="0">
                  <a:solidFill>
                    <a:srgbClr val="FFFFFF"/>
                  </a:solidFill>
                  <a:latin typeface="Avenir LT Std 55 Roman"/>
                  <a:cs typeface="Avenir LT Std 55 Roman"/>
                </a:rPr>
                <a:t>für</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Energieeffizienzprojekte</a:t>
              </a:r>
              <a:endParaRPr sz="550">
                <a:latin typeface="Avenir LT Std 55 Roman"/>
                <a:cs typeface="Avenir LT Std 55 Roman"/>
              </a:endParaRPr>
            </a:p>
          </p:txBody>
        </p:sp>
        <p:sp>
          <p:nvSpPr>
            <p:cNvPr id="231" name="object 20">
              <a:extLst>
                <a:ext uri="{FF2B5EF4-FFF2-40B4-BE49-F238E27FC236}">
                  <a16:creationId xmlns:a16="http://schemas.microsoft.com/office/drawing/2014/main" id="{787C16D2-2B0D-D7E4-9808-624ED246EAC5}"/>
                </a:ext>
              </a:extLst>
            </p:cNvPr>
            <p:cNvSpPr txBox="1"/>
            <p:nvPr/>
          </p:nvSpPr>
          <p:spPr>
            <a:xfrm>
              <a:off x="1981564" y="3780751"/>
              <a:ext cx="709526"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2012</a:t>
              </a:r>
              <a:br>
                <a:rPr lang="de-DE" b="1" spc="-20" dirty="0">
                  <a:solidFill>
                    <a:srgbClr val="00B2D5"/>
                  </a:solidFill>
                  <a:latin typeface="Avenir LT Std 65 Medium"/>
                  <a:cs typeface="Avenir LT Std 65 Medium"/>
                </a:rPr>
              </a:br>
              <a:r>
                <a:rPr sz="550" dirty="0">
                  <a:solidFill>
                    <a:srgbClr val="FFFFFF"/>
                  </a:solidFill>
                  <a:latin typeface="Avenir LT Std 55 Roman"/>
                  <a:cs typeface="Avenir LT Std 55 Roman"/>
                </a:rPr>
                <a:t>Beteiligung</a:t>
              </a:r>
              <a:r>
                <a:rPr sz="550" spc="70" dirty="0">
                  <a:solidFill>
                    <a:srgbClr val="FFFFFF"/>
                  </a:solidFill>
                  <a:latin typeface="Avenir LT Std 55 Roman"/>
                  <a:cs typeface="Avenir LT Std 55 Roman"/>
                </a:rPr>
                <a:t> </a:t>
              </a:r>
              <a:r>
                <a:rPr sz="550" dirty="0">
                  <a:solidFill>
                    <a:srgbClr val="FFFFFF"/>
                  </a:solidFill>
                  <a:latin typeface="Avenir LT Std 55 Roman"/>
                  <a:cs typeface="Avenir LT Std 55 Roman"/>
                </a:rPr>
                <a:t>an</a:t>
              </a:r>
              <a:r>
                <a:rPr sz="550" spc="7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„BEGIS“</a:t>
              </a:r>
              <a:r>
                <a:rPr sz="550" spc="30"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Düsseldorf</a:t>
              </a:r>
              <a:endParaRPr sz="550">
                <a:latin typeface="Avenir LT Std 55 Roman"/>
                <a:cs typeface="Avenir LT Std 55 Roman"/>
              </a:endParaRPr>
            </a:p>
          </p:txBody>
        </p:sp>
        <p:sp>
          <p:nvSpPr>
            <p:cNvPr id="232" name="object 21">
              <a:extLst>
                <a:ext uri="{FF2B5EF4-FFF2-40B4-BE49-F238E27FC236}">
                  <a16:creationId xmlns:a16="http://schemas.microsoft.com/office/drawing/2014/main" id="{9DAD1B8E-D939-CAFA-1084-2D88DF1E14C6}"/>
                </a:ext>
              </a:extLst>
            </p:cNvPr>
            <p:cNvSpPr txBox="1"/>
            <p:nvPr/>
          </p:nvSpPr>
          <p:spPr>
            <a:xfrm>
              <a:off x="884330" y="2746922"/>
              <a:ext cx="743017"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2014</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„m+p </a:t>
              </a:r>
              <a:r>
                <a:rPr sz="550" dirty="0">
                  <a:solidFill>
                    <a:srgbClr val="FFFFFF"/>
                  </a:solidFill>
                  <a:latin typeface="Avenir LT Std 55 Roman"/>
                  <a:cs typeface="Avenir LT Std 55 Roman"/>
                </a:rPr>
                <a:t>consulting</a:t>
              </a:r>
              <a:r>
                <a:rPr sz="550" spc="1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Stuttgart“</a:t>
              </a:r>
              <a:endParaRPr sz="550">
                <a:latin typeface="Avenir LT Std 55 Roman"/>
                <a:cs typeface="Avenir LT Std 55 Roman"/>
              </a:endParaRPr>
            </a:p>
          </p:txBody>
        </p:sp>
        <p:sp>
          <p:nvSpPr>
            <p:cNvPr id="233" name="object 22">
              <a:extLst>
                <a:ext uri="{FF2B5EF4-FFF2-40B4-BE49-F238E27FC236}">
                  <a16:creationId xmlns:a16="http://schemas.microsoft.com/office/drawing/2014/main" id="{4C3AA96E-4FA9-3855-4648-C4D6A8A2A7E2}"/>
                </a:ext>
              </a:extLst>
            </p:cNvPr>
            <p:cNvSpPr txBox="1"/>
            <p:nvPr/>
          </p:nvSpPr>
          <p:spPr>
            <a:xfrm>
              <a:off x="884331" y="3780751"/>
              <a:ext cx="910335"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2014</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Eröffnung</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2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Niederlassung </a:t>
              </a:r>
              <a:r>
                <a:rPr sz="550" dirty="0">
                  <a:solidFill>
                    <a:srgbClr val="FFFFFF"/>
                  </a:solidFill>
                  <a:latin typeface="Avenir LT Std 55 Roman"/>
                  <a:cs typeface="Avenir LT Std 55 Roman"/>
                </a:rPr>
                <a:t>in</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Berlin-</a:t>
              </a:r>
              <a:r>
                <a:rPr sz="550" spc="-10" dirty="0">
                  <a:solidFill>
                    <a:srgbClr val="FFFFFF"/>
                  </a:solidFill>
                  <a:latin typeface="Avenir LT Std 55 Roman"/>
                  <a:cs typeface="Avenir LT Std 55 Roman"/>
                </a:rPr>
                <a:t>Stahnsdorf</a:t>
              </a:r>
              <a:endParaRPr sz="550">
                <a:latin typeface="Avenir LT Std 55 Roman"/>
                <a:cs typeface="Avenir LT Std 55 Roman"/>
              </a:endParaRPr>
            </a:p>
          </p:txBody>
        </p:sp>
        <p:sp>
          <p:nvSpPr>
            <p:cNvPr id="234" name="object 23">
              <a:extLst>
                <a:ext uri="{FF2B5EF4-FFF2-40B4-BE49-F238E27FC236}">
                  <a16:creationId xmlns:a16="http://schemas.microsoft.com/office/drawing/2014/main" id="{B3463908-61F9-E4A1-16AD-BD75C64A84D3}"/>
                </a:ext>
              </a:extLst>
            </p:cNvPr>
            <p:cNvSpPr txBox="1"/>
            <p:nvPr/>
          </p:nvSpPr>
          <p:spPr>
            <a:xfrm>
              <a:off x="884331" y="2129548"/>
              <a:ext cx="820155" cy="383769"/>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2016</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Eröffnung</a:t>
              </a:r>
              <a:r>
                <a:rPr sz="550" spc="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 </a:t>
              </a:r>
              <a:r>
                <a:rPr sz="550" dirty="0">
                  <a:solidFill>
                    <a:srgbClr val="FFFFFF"/>
                  </a:solidFill>
                  <a:latin typeface="Avenir LT Std 55 Roman"/>
                  <a:cs typeface="Avenir LT Std 55 Roman"/>
                </a:rPr>
                <a:t>Niederlassungen</a:t>
              </a:r>
              <a:r>
                <a:rPr sz="550" spc="9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in </a:t>
              </a:r>
              <a:r>
                <a:rPr sz="550" dirty="0">
                  <a:solidFill>
                    <a:srgbClr val="FFFFFF"/>
                  </a:solidFill>
                  <a:latin typeface="Avenir LT Std 55 Roman"/>
                  <a:cs typeface="Avenir LT Std 55 Roman"/>
                </a:rPr>
                <a:t>Dresden</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und</a:t>
              </a:r>
              <a:r>
                <a:rPr sz="550" spc="5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Frankfurt</a:t>
              </a:r>
              <a:endParaRPr sz="550">
                <a:latin typeface="Avenir LT Std 55 Roman"/>
                <a:cs typeface="Avenir LT Std 55 Roman"/>
              </a:endParaRPr>
            </a:p>
          </p:txBody>
        </p:sp>
        <p:sp>
          <p:nvSpPr>
            <p:cNvPr id="235" name="object 24">
              <a:extLst>
                <a:ext uri="{FF2B5EF4-FFF2-40B4-BE49-F238E27FC236}">
                  <a16:creationId xmlns:a16="http://schemas.microsoft.com/office/drawing/2014/main" id="{01BF4EB5-2FE3-E894-408C-15C365A94423}"/>
                </a:ext>
              </a:extLst>
            </p:cNvPr>
            <p:cNvSpPr txBox="1"/>
            <p:nvPr/>
          </p:nvSpPr>
          <p:spPr>
            <a:xfrm>
              <a:off x="1582904" y="1440935"/>
              <a:ext cx="839623"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00000"/>
                </a:lnSpc>
                <a:spcBef>
                  <a:spcPts val="100"/>
                </a:spcBef>
              </a:pPr>
              <a:r>
                <a:rPr b="1" spc="-20" dirty="0">
                  <a:solidFill>
                    <a:srgbClr val="ED9D18"/>
                  </a:solidFill>
                  <a:latin typeface="Avenir LT Std 65 Medium"/>
                  <a:cs typeface="Avenir LT Std 65 Medium"/>
                </a:rPr>
                <a:t>2018</a:t>
              </a:r>
              <a:br>
                <a:rPr lang="de-DE" b="1" spc="-20" dirty="0">
                  <a:solidFill>
                    <a:srgbClr val="ED9D18"/>
                  </a:solidFill>
                  <a:latin typeface="Avenir LT Std 65 Medium"/>
                  <a:cs typeface="Avenir LT Std 65 Medium"/>
                </a:rPr>
              </a:br>
              <a:r>
                <a:rPr sz="550" dirty="0">
                  <a:solidFill>
                    <a:srgbClr val="FFFFFF"/>
                  </a:solidFill>
                  <a:latin typeface="Avenir LT Std 55 Roman"/>
                  <a:cs typeface="Avenir LT Std 55 Roman"/>
                </a:rPr>
                <a:t>Gründung</a:t>
              </a:r>
              <a:r>
                <a:rPr sz="550" spc="5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endParaRPr sz="550">
                <a:latin typeface="Avenir LT Std 55 Roman"/>
                <a:cs typeface="Avenir LT Std 55 Roman"/>
              </a:endParaRPr>
            </a:p>
            <a:p>
              <a:pPr marL="12700" marR="5080">
                <a:lnSpc>
                  <a:spcPct val="108900"/>
                </a:lnSpc>
              </a:pPr>
              <a:r>
                <a:rPr sz="550" dirty="0">
                  <a:solidFill>
                    <a:srgbClr val="FFFFFF"/>
                  </a:solidFill>
                  <a:latin typeface="Avenir LT Std 55 Roman"/>
                  <a:cs typeface="Avenir LT Std 55 Roman"/>
                </a:rPr>
                <a:t>„M&amp;P</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Magdeburg“ </a:t>
              </a:r>
              <a:r>
                <a:rPr sz="550" dirty="0">
                  <a:solidFill>
                    <a:srgbClr val="FFFFFF"/>
                  </a:solidFill>
                  <a:latin typeface="Avenir LT Std 55 Roman"/>
                  <a:cs typeface="Avenir LT Std 55 Roman"/>
                </a:rPr>
                <a:t>und</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„M&amp;P</a:t>
              </a:r>
              <a:r>
                <a:rPr sz="550" spc="4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Essen“</a:t>
              </a:r>
              <a:endParaRPr sz="550">
                <a:latin typeface="Avenir LT Std 55 Roman"/>
                <a:cs typeface="Avenir LT Std 55 Roman"/>
              </a:endParaRPr>
            </a:p>
          </p:txBody>
        </p:sp>
        <p:sp>
          <p:nvSpPr>
            <p:cNvPr id="236" name="object 25">
              <a:extLst>
                <a:ext uri="{FF2B5EF4-FFF2-40B4-BE49-F238E27FC236}">
                  <a16:creationId xmlns:a16="http://schemas.microsoft.com/office/drawing/2014/main" id="{ABE666DA-CED0-55A8-C87A-9626B11CE066}"/>
                </a:ext>
              </a:extLst>
            </p:cNvPr>
            <p:cNvSpPr txBox="1"/>
            <p:nvPr/>
          </p:nvSpPr>
          <p:spPr>
            <a:xfrm>
              <a:off x="2225542" y="2129548"/>
              <a:ext cx="988203" cy="383769"/>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2018</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Joint</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Venture</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„TGA</a:t>
              </a:r>
              <a:r>
                <a:rPr sz="550" spc="25" dirty="0">
                  <a:solidFill>
                    <a:srgbClr val="FFFFFF"/>
                  </a:solidFill>
                  <a:latin typeface="Avenir LT Std 55 Roman"/>
                  <a:cs typeface="Avenir LT Std 55 Roman"/>
                </a:rPr>
                <a:t> </a:t>
              </a:r>
              <a:r>
                <a:rPr sz="550" dirty="0">
                  <a:solidFill>
                    <a:srgbClr val="FFFFFF"/>
                  </a:solidFill>
                  <a:latin typeface="Avenir LT Std 55 Roman"/>
                  <a:cs typeface="Avenir LT Std 55 Roman"/>
                </a:rPr>
                <a:t>360°“</a:t>
              </a:r>
              <a:r>
                <a:rPr sz="550" spc="2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mit </a:t>
              </a:r>
              <a:r>
                <a:rPr sz="550" dirty="0">
                  <a:solidFill>
                    <a:srgbClr val="FFFFFF"/>
                  </a:solidFill>
                  <a:latin typeface="Avenir LT Std 55 Roman"/>
                  <a:cs typeface="Avenir LT Std 55 Roman"/>
                </a:rPr>
                <a:t>IB</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Hornig</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zur</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Erweiterung</a:t>
              </a:r>
              <a:r>
                <a:rPr sz="550" spc="6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 </a:t>
              </a:r>
              <a:r>
                <a:rPr sz="550" spc="-10" dirty="0">
                  <a:solidFill>
                    <a:srgbClr val="FFFFFF"/>
                  </a:solidFill>
                  <a:latin typeface="Avenir LT Std 55 Roman"/>
                  <a:cs typeface="Avenir LT Std 55 Roman"/>
                </a:rPr>
                <a:t>Generalplanungskompetenz</a:t>
              </a:r>
              <a:endParaRPr sz="550">
                <a:latin typeface="Avenir LT Std 55 Roman"/>
                <a:cs typeface="Avenir LT Std 55 Roman"/>
              </a:endParaRPr>
            </a:p>
          </p:txBody>
        </p:sp>
        <p:sp>
          <p:nvSpPr>
            <p:cNvPr id="237" name="object 26">
              <a:extLst>
                <a:ext uri="{FF2B5EF4-FFF2-40B4-BE49-F238E27FC236}">
                  <a16:creationId xmlns:a16="http://schemas.microsoft.com/office/drawing/2014/main" id="{DF151657-FC24-01F6-26A9-4072C194290F}"/>
                </a:ext>
              </a:extLst>
            </p:cNvPr>
            <p:cNvSpPr txBox="1"/>
            <p:nvPr/>
          </p:nvSpPr>
          <p:spPr>
            <a:xfrm>
              <a:off x="884331" y="3188306"/>
              <a:ext cx="926995" cy="29422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2014</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„m+p</a:t>
              </a:r>
              <a:r>
                <a:rPr sz="550" spc="4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Schweiz </a:t>
              </a:r>
              <a:r>
                <a:rPr sz="550" dirty="0">
                  <a:solidFill>
                    <a:srgbClr val="FFFFFF"/>
                  </a:solidFill>
                  <a:latin typeface="Avenir LT Std 55 Roman"/>
                  <a:cs typeface="Avenir LT Std 55 Roman"/>
                </a:rPr>
                <a:t>AG“</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2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Wallisellen</a:t>
              </a:r>
              <a:endParaRPr sz="550">
                <a:latin typeface="Avenir LT Std 55 Roman"/>
                <a:cs typeface="Avenir LT Std 55 Roman"/>
              </a:endParaRPr>
            </a:p>
          </p:txBody>
        </p:sp>
        <p:sp>
          <p:nvSpPr>
            <p:cNvPr id="238" name="object 27">
              <a:extLst>
                <a:ext uri="{FF2B5EF4-FFF2-40B4-BE49-F238E27FC236}">
                  <a16:creationId xmlns:a16="http://schemas.microsoft.com/office/drawing/2014/main" id="{C8FA03E5-8299-0AA4-7B76-150C05CC8486}"/>
                </a:ext>
              </a:extLst>
            </p:cNvPr>
            <p:cNvSpPr txBox="1"/>
            <p:nvPr/>
          </p:nvSpPr>
          <p:spPr>
            <a:xfrm>
              <a:off x="3534545" y="2129548"/>
              <a:ext cx="764860"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2019</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Verkauf</a:t>
              </a:r>
              <a:r>
                <a:rPr sz="550" spc="1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1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„haveldata“ </a:t>
              </a:r>
              <a:r>
                <a:rPr sz="550" dirty="0">
                  <a:solidFill>
                    <a:srgbClr val="FFFFFF"/>
                  </a:solidFill>
                  <a:latin typeface="Avenir LT Std 55 Roman"/>
                  <a:cs typeface="Avenir LT Std 55 Roman"/>
                </a:rPr>
                <a:t>in</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Brandenburg</a:t>
              </a:r>
              <a:endParaRPr sz="550">
                <a:latin typeface="Avenir LT Std 55 Roman"/>
                <a:cs typeface="Avenir LT Std 55 Roman"/>
              </a:endParaRPr>
            </a:p>
          </p:txBody>
        </p:sp>
        <p:sp>
          <p:nvSpPr>
            <p:cNvPr id="239" name="object 28">
              <a:extLst>
                <a:ext uri="{FF2B5EF4-FFF2-40B4-BE49-F238E27FC236}">
                  <a16:creationId xmlns:a16="http://schemas.microsoft.com/office/drawing/2014/main" id="{1E0B4906-CBE6-2E5D-C3F3-013478557823}"/>
                </a:ext>
              </a:extLst>
            </p:cNvPr>
            <p:cNvSpPr txBox="1"/>
            <p:nvPr/>
          </p:nvSpPr>
          <p:spPr>
            <a:xfrm>
              <a:off x="2982934" y="1440935"/>
              <a:ext cx="899968"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2019</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90" dirty="0">
                  <a:solidFill>
                    <a:srgbClr val="FFFFFF"/>
                  </a:solidFill>
                  <a:latin typeface="Avenir LT Std 55 Roman"/>
                  <a:cs typeface="Avenir LT Std 55 Roman"/>
                </a:rPr>
                <a:t> </a:t>
              </a:r>
              <a:r>
                <a:rPr sz="550" dirty="0">
                  <a:solidFill>
                    <a:srgbClr val="FFFFFF"/>
                  </a:solidFill>
                  <a:latin typeface="Avenir LT Std 55 Roman"/>
                  <a:cs typeface="Avenir LT Std 55 Roman"/>
                </a:rPr>
                <a:t>technisches</a:t>
              </a:r>
              <a:r>
                <a:rPr sz="550" spc="9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Büro </a:t>
              </a:r>
              <a:r>
                <a:rPr sz="550" dirty="0">
                  <a:solidFill>
                    <a:srgbClr val="FFFFFF"/>
                  </a:solidFill>
                  <a:latin typeface="Avenir LT Std 55 Roman"/>
                  <a:cs typeface="Avenir LT Std 55 Roman"/>
                </a:rPr>
                <a:t>der</a:t>
              </a:r>
              <a:r>
                <a:rPr sz="550" spc="3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„m+p</a:t>
              </a:r>
              <a:r>
                <a:rPr sz="550" spc="35" dirty="0">
                  <a:solidFill>
                    <a:srgbClr val="FFFFFF"/>
                  </a:solidFill>
                  <a:latin typeface="Avenir LT Std 55 Roman"/>
                  <a:cs typeface="Avenir LT Std 55 Roman"/>
                </a:rPr>
                <a:t> </a:t>
              </a:r>
              <a:r>
                <a:rPr sz="550" dirty="0">
                  <a:solidFill>
                    <a:srgbClr val="FFFFFF"/>
                  </a:solidFill>
                  <a:latin typeface="Avenir LT Std 55 Roman"/>
                  <a:cs typeface="Avenir LT Std 55 Roman"/>
                </a:rPr>
                <a:t>Schweiz</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AG“</a:t>
              </a:r>
              <a:r>
                <a:rPr sz="550" spc="3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am </a:t>
              </a:r>
              <a:r>
                <a:rPr sz="550" dirty="0">
                  <a:solidFill>
                    <a:srgbClr val="FFFFFF"/>
                  </a:solidFill>
                  <a:latin typeface="Avenir LT Std 55 Roman"/>
                  <a:cs typeface="Avenir LT Std 55 Roman"/>
                </a:rPr>
                <a:t>Standort</a:t>
              </a:r>
              <a:r>
                <a:rPr sz="550" spc="45"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Basel</a:t>
              </a:r>
              <a:endParaRPr sz="550">
                <a:latin typeface="Avenir LT Std 55 Roman"/>
                <a:cs typeface="Avenir LT Std 55 Roman"/>
              </a:endParaRPr>
            </a:p>
          </p:txBody>
        </p:sp>
        <p:sp>
          <p:nvSpPr>
            <p:cNvPr id="240" name="object 29">
              <a:extLst>
                <a:ext uri="{FF2B5EF4-FFF2-40B4-BE49-F238E27FC236}">
                  <a16:creationId xmlns:a16="http://schemas.microsoft.com/office/drawing/2014/main" id="{15621592-14E8-ABF9-E6E8-9D1732774057}"/>
                </a:ext>
              </a:extLst>
            </p:cNvPr>
            <p:cNvSpPr txBox="1"/>
            <p:nvPr/>
          </p:nvSpPr>
          <p:spPr>
            <a:xfrm>
              <a:off x="4321377" y="1619024"/>
              <a:ext cx="576313" cy="204974"/>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10000"/>
                </a:lnSpc>
                <a:spcBef>
                  <a:spcPts val="100"/>
                </a:spcBef>
              </a:pPr>
              <a:r>
                <a:rPr b="1" spc="-20" dirty="0">
                  <a:solidFill>
                    <a:srgbClr val="00B2D5"/>
                  </a:solidFill>
                  <a:latin typeface="Avenir LT Std 65 Medium"/>
                  <a:cs typeface="Avenir LT Std 65 Medium"/>
                </a:rPr>
                <a:t>2019</a:t>
              </a:r>
              <a:br>
                <a:rPr lang="de-DE" b="1" spc="-20" dirty="0">
                  <a:solidFill>
                    <a:srgbClr val="00B2D5"/>
                  </a:solidFill>
                  <a:latin typeface="Avenir LT Std 65 Medium"/>
                  <a:cs typeface="Avenir LT Std 65 Medium"/>
                </a:rPr>
              </a:br>
              <a:r>
                <a:rPr sz="550" dirty="0">
                  <a:solidFill>
                    <a:srgbClr val="FFFFFF"/>
                  </a:solidFill>
                  <a:latin typeface="Avenir LT Std 55 Roman"/>
                  <a:cs typeface="Avenir LT Std 55 Roman"/>
                </a:rPr>
                <a:t>Kauf</a:t>
              </a:r>
              <a:r>
                <a:rPr sz="550" spc="3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Lessor</a:t>
              </a:r>
              <a:endParaRPr sz="550">
                <a:latin typeface="Avenir LT Std 55 Roman"/>
                <a:cs typeface="Avenir LT Std 55 Roman"/>
              </a:endParaRPr>
            </a:p>
          </p:txBody>
        </p:sp>
        <p:sp>
          <p:nvSpPr>
            <p:cNvPr id="241" name="object 30">
              <a:extLst>
                <a:ext uri="{FF2B5EF4-FFF2-40B4-BE49-F238E27FC236}">
                  <a16:creationId xmlns:a16="http://schemas.microsoft.com/office/drawing/2014/main" id="{B5625421-1818-EE6E-BCA6-B994FDF09B36}"/>
                </a:ext>
              </a:extLst>
            </p:cNvPr>
            <p:cNvSpPr txBox="1"/>
            <p:nvPr/>
          </p:nvSpPr>
          <p:spPr>
            <a:xfrm>
              <a:off x="4680362" y="2129548"/>
              <a:ext cx="993362"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2022</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Kauf</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Schuster</a:t>
              </a:r>
              <a:r>
                <a:rPr sz="550" spc="5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und</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Walther</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Software</a:t>
              </a:r>
              <a:endParaRPr sz="550">
                <a:latin typeface="Avenir LT Std 55 Roman"/>
                <a:cs typeface="Avenir LT Std 55 Roman"/>
              </a:endParaRPr>
            </a:p>
          </p:txBody>
        </p:sp>
        <p:sp>
          <p:nvSpPr>
            <p:cNvPr id="242" name="object 31">
              <a:extLst>
                <a:ext uri="{FF2B5EF4-FFF2-40B4-BE49-F238E27FC236}">
                  <a16:creationId xmlns:a16="http://schemas.microsoft.com/office/drawing/2014/main" id="{C277A8C1-C21B-A1D3-F497-740D406801CC}"/>
                </a:ext>
              </a:extLst>
            </p:cNvPr>
            <p:cNvSpPr txBox="1"/>
            <p:nvPr/>
          </p:nvSpPr>
          <p:spPr>
            <a:xfrm>
              <a:off x="5919892" y="2129548"/>
              <a:ext cx="694078"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2023</a:t>
              </a:r>
              <a:br>
                <a:rPr lang="de-DE" b="1" spc="-20" dirty="0">
                  <a:solidFill>
                    <a:srgbClr val="ED9D18"/>
                  </a:solidFill>
                  <a:latin typeface="Avenir LT Std 65 Medium"/>
                  <a:cs typeface="Avenir LT Std 65 Medium"/>
                </a:rPr>
              </a:br>
              <a:r>
                <a:rPr sz="550" dirty="0">
                  <a:solidFill>
                    <a:srgbClr val="FFFFFF"/>
                  </a:solidFill>
                  <a:latin typeface="Avenir LT Std 55 Roman"/>
                  <a:cs typeface="Avenir LT Std 55 Roman"/>
                </a:rPr>
                <a:t>Gründung</a:t>
              </a:r>
              <a:r>
                <a:rPr sz="550" spc="5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„M&amp;P</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Dresden“</a:t>
              </a:r>
              <a:endParaRPr sz="550">
                <a:latin typeface="Avenir LT Std 55 Roman"/>
                <a:cs typeface="Avenir LT Std 55 Roman"/>
              </a:endParaRPr>
            </a:p>
          </p:txBody>
        </p:sp>
        <p:sp>
          <p:nvSpPr>
            <p:cNvPr id="243" name="object 32">
              <a:extLst>
                <a:ext uri="{FF2B5EF4-FFF2-40B4-BE49-F238E27FC236}">
                  <a16:creationId xmlns:a16="http://schemas.microsoft.com/office/drawing/2014/main" id="{255ECCFB-AF1E-7392-F882-26918FC8072E}"/>
                </a:ext>
              </a:extLst>
            </p:cNvPr>
            <p:cNvSpPr txBox="1"/>
            <p:nvPr/>
          </p:nvSpPr>
          <p:spPr>
            <a:xfrm>
              <a:off x="6761897" y="2129548"/>
              <a:ext cx="1172425"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2023</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Verkauf</a:t>
              </a:r>
              <a:r>
                <a:rPr sz="550" spc="-1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M&amp;P</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Solutions</a:t>
              </a:r>
              <a:endParaRPr sz="550">
                <a:latin typeface="Avenir LT Std 55 Roman"/>
                <a:cs typeface="Avenir LT Std 55 Roman"/>
              </a:endParaRPr>
            </a:p>
          </p:txBody>
        </p:sp>
        <p:sp>
          <p:nvSpPr>
            <p:cNvPr id="244" name="object 33">
              <a:extLst>
                <a:ext uri="{FF2B5EF4-FFF2-40B4-BE49-F238E27FC236}">
                  <a16:creationId xmlns:a16="http://schemas.microsoft.com/office/drawing/2014/main" id="{447F8585-F140-B24E-E239-F11DBDDA9CA3}"/>
                </a:ext>
              </a:extLst>
            </p:cNvPr>
            <p:cNvSpPr txBox="1"/>
            <p:nvPr/>
          </p:nvSpPr>
          <p:spPr>
            <a:xfrm>
              <a:off x="5273118" y="1530383"/>
              <a:ext cx="993245" cy="29422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2023</a:t>
              </a:r>
              <a:br>
                <a:rPr lang="de-DE" b="1" spc="-20" dirty="0">
                  <a:solidFill>
                    <a:srgbClr val="ED9D18"/>
                  </a:solidFill>
                  <a:latin typeface="Avenir LT Std 65 Medium"/>
                  <a:cs typeface="Avenir LT Std 65 Medium"/>
                </a:rPr>
              </a:br>
              <a:r>
                <a:rPr sz="550" dirty="0">
                  <a:solidFill>
                    <a:srgbClr val="FFFFFF"/>
                  </a:solidFill>
                  <a:latin typeface="Avenir LT Std 55 Roman"/>
                  <a:cs typeface="Avenir LT Std 55 Roman"/>
                </a:rPr>
                <a:t>Bürogründung</a:t>
              </a:r>
              <a:r>
                <a:rPr sz="550" spc="7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Leipzig </a:t>
              </a:r>
              <a:r>
                <a:rPr sz="550" dirty="0">
                  <a:solidFill>
                    <a:srgbClr val="FFFFFF"/>
                  </a:solidFill>
                  <a:latin typeface="Avenir LT Std 55 Roman"/>
                  <a:cs typeface="Avenir LT Std 55 Roman"/>
                </a:rPr>
                <a:t>Niederlassung</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M&amp;P</a:t>
              </a:r>
              <a:r>
                <a:rPr sz="550" spc="5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Dresden</a:t>
              </a:r>
              <a:endParaRPr sz="550">
                <a:latin typeface="Avenir LT Std 55 Roman"/>
                <a:cs typeface="Avenir LT Std 55 Roman"/>
              </a:endParaRPr>
            </a:p>
          </p:txBody>
        </p:sp>
        <p:sp>
          <p:nvSpPr>
            <p:cNvPr id="245" name="object 34">
              <a:extLst>
                <a:ext uri="{FF2B5EF4-FFF2-40B4-BE49-F238E27FC236}">
                  <a16:creationId xmlns:a16="http://schemas.microsoft.com/office/drawing/2014/main" id="{3F4DA4B9-1FDE-B9B5-9AD2-012A5821088D}"/>
                </a:ext>
              </a:extLst>
            </p:cNvPr>
            <p:cNvSpPr txBox="1"/>
            <p:nvPr/>
          </p:nvSpPr>
          <p:spPr>
            <a:xfrm>
              <a:off x="7172756" y="1440935"/>
              <a:ext cx="944132"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2024</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90" dirty="0">
                  <a:solidFill>
                    <a:srgbClr val="FFFFFF"/>
                  </a:solidFill>
                  <a:latin typeface="Avenir LT Std 55 Roman"/>
                  <a:cs typeface="Avenir LT Std 55 Roman"/>
                </a:rPr>
                <a:t> </a:t>
              </a:r>
              <a:r>
                <a:rPr sz="550" dirty="0">
                  <a:solidFill>
                    <a:srgbClr val="FFFFFF"/>
                  </a:solidFill>
                  <a:latin typeface="Avenir LT Std 55 Roman"/>
                  <a:cs typeface="Avenir LT Std 55 Roman"/>
                </a:rPr>
                <a:t>technisches</a:t>
              </a:r>
              <a:r>
                <a:rPr sz="550" spc="9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Büro </a:t>
              </a:r>
              <a:r>
                <a:rPr sz="550" dirty="0">
                  <a:solidFill>
                    <a:srgbClr val="FFFFFF"/>
                  </a:solidFill>
                  <a:latin typeface="Avenir LT Std 55 Roman"/>
                  <a:cs typeface="Avenir LT Std 55 Roman"/>
                </a:rPr>
                <a:t>der</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M&amp;P</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Braunschweig</a:t>
              </a:r>
              <a:r>
                <a:rPr sz="550" spc="5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am </a:t>
              </a:r>
              <a:r>
                <a:rPr sz="550" dirty="0">
                  <a:solidFill>
                    <a:srgbClr val="FFFFFF"/>
                  </a:solidFill>
                  <a:latin typeface="Avenir LT Std 55 Roman"/>
                  <a:cs typeface="Avenir LT Std 55 Roman"/>
                </a:rPr>
                <a:t>Standort</a:t>
              </a:r>
              <a:r>
                <a:rPr sz="550" spc="4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Paderborn</a:t>
              </a:r>
              <a:endParaRPr sz="550">
                <a:latin typeface="Avenir LT Std 55 Roman"/>
                <a:cs typeface="Avenir LT Std 55 Roman"/>
              </a:endParaRPr>
            </a:p>
          </p:txBody>
        </p:sp>
        <p:grpSp>
          <p:nvGrpSpPr>
            <p:cNvPr id="246" name="object 35">
              <a:extLst>
                <a:ext uri="{FF2B5EF4-FFF2-40B4-BE49-F238E27FC236}">
                  <a16:creationId xmlns:a16="http://schemas.microsoft.com/office/drawing/2014/main" id="{3987115E-3D78-E5E8-35D6-A65B8B6F7B4D}"/>
                </a:ext>
              </a:extLst>
            </p:cNvPr>
            <p:cNvGrpSpPr/>
            <p:nvPr/>
          </p:nvGrpSpPr>
          <p:grpSpPr>
            <a:xfrm>
              <a:off x="813680" y="1468711"/>
              <a:ext cx="7674190" cy="2765298"/>
              <a:chOff x="2140698" y="4157413"/>
              <a:chExt cx="16380478" cy="5902500"/>
            </a:xfrm>
          </p:grpSpPr>
          <p:sp>
            <p:nvSpPr>
              <p:cNvPr id="248" name="object 36">
                <a:extLst>
                  <a:ext uri="{FF2B5EF4-FFF2-40B4-BE49-F238E27FC236}">
                    <a16:creationId xmlns:a16="http://schemas.microsoft.com/office/drawing/2014/main" id="{5120E269-88BB-CF99-1F11-BEF94503C710}"/>
                  </a:ext>
                </a:extLst>
              </p:cNvPr>
              <p:cNvSpPr/>
              <p:nvPr/>
            </p:nvSpPr>
            <p:spPr>
              <a:xfrm>
                <a:off x="15563275" y="4157413"/>
                <a:ext cx="0" cy="1096010"/>
              </a:xfrm>
              <a:custGeom>
                <a:avLst/>
                <a:gdLst/>
                <a:ahLst/>
                <a:cxnLst/>
                <a:rect l="l" t="t" r="r" b="b"/>
                <a:pathLst>
                  <a:path h="1096010">
                    <a:moveTo>
                      <a:pt x="0" y="0"/>
                    </a:moveTo>
                    <a:lnTo>
                      <a:pt x="0" y="1095524"/>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49" name="object 37">
                <a:extLst>
                  <a:ext uri="{FF2B5EF4-FFF2-40B4-BE49-F238E27FC236}">
                    <a16:creationId xmlns:a16="http://schemas.microsoft.com/office/drawing/2014/main" id="{6E2311AB-67B6-2774-3C57-3788C5BD75D0}"/>
                  </a:ext>
                </a:extLst>
              </p:cNvPr>
              <p:cNvSpPr/>
              <p:nvPr/>
            </p:nvSpPr>
            <p:spPr>
              <a:xfrm>
                <a:off x="14679231"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0" name="object 38">
                <a:extLst>
                  <a:ext uri="{FF2B5EF4-FFF2-40B4-BE49-F238E27FC236}">
                    <a16:creationId xmlns:a16="http://schemas.microsoft.com/office/drawing/2014/main" id="{52920EB2-0FF8-3010-6BF8-DE64DDA35CD9}"/>
                  </a:ext>
                </a:extLst>
              </p:cNvPr>
              <p:cNvSpPr/>
              <p:nvPr/>
            </p:nvSpPr>
            <p:spPr>
              <a:xfrm>
                <a:off x="12881979" y="5237721"/>
                <a:ext cx="0" cy="916305"/>
              </a:xfrm>
              <a:custGeom>
                <a:avLst/>
                <a:gdLst/>
                <a:ahLst/>
                <a:cxnLst/>
                <a:rect l="l" t="t" r="r" b="b"/>
                <a:pathLst>
                  <a:path h="916304">
                    <a:moveTo>
                      <a:pt x="0" y="0"/>
                    </a:moveTo>
                    <a:lnTo>
                      <a:pt x="0" y="91571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1" name="object 39">
                <a:extLst>
                  <a:ext uri="{FF2B5EF4-FFF2-40B4-BE49-F238E27FC236}">
                    <a16:creationId xmlns:a16="http://schemas.microsoft.com/office/drawing/2014/main" id="{F1EC28AC-8F6D-ECEB-CA53-0014EDA573DC}"/>
                  </a:ext>
                </a:extLst>
              </p:cNvPr>
              <p:cNvSpPr/>
              <p:nvPr/>
            </p:nvSpPr>
            <p:spPr>
              <a:xfrm>
                <a:off x="11512839" y="4348339"/>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2" name="object 40">
                <a:extLst>
                  <a:ext uri="{FF2B5EF4-FFF2-40B4-BE49-F238E27FC236}">
                    <a16:creationId xmlns:a16="http://schemas.microsoft.com/office/drawing/2014/main" id="{97FED45E-8257-A12A-F1C4-BE168C3934B1}"/>
                  </a:ext>
                </a:extLst>
              </p:cNvPr>
              <p:cNvSpPr/>
              <p:nvPr/>
            </p:nvSpPr>
            <p:spPr>
              <a:xfrm>
                <a:off x="10243286"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3" name="object 41">
                <a:extLst>
                  <a:ext uri="{FF2B5EF4-FFF2-40B4-BE49-F238E27FC236}">
                    <a16:creationId xmlns:a16="http://schemas.microsoft.com/office/drawing/2014/main" id="{A73DA840-C2A7-6920-41D6-D598483FB0E6}"/>
                  </a:ext>
                </a:extLst>
              </p:cNvPr>
              <p:cNvSpPr/>
              <p:nvPr/>
            </p:nvSpPr>
            <p:spPr>
              <a:xfrm>
                <a:off x="9467609" y="4517209"/>
                <a:ext cx="0" cy="729995"/>
              </a:xfrm>
              <a:custGeom>
                <a:avLst/>
                <a:gdLst/>
                <a:ahLst/>
                <a:cxnLst/>
                <a:rect l="l" t="t" r="r" b="b"/>
                <a:pathLst>
                  <a:path h="715645">
                    <a:moveTo>
                      <a:pt x="0" y="0"/>
                    </a:moveTo>
                    <a:lnTo>
                      <a:pt x="0" y="715395"/>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4" name="object 42">
                <a:extLst>
                  <a:ext uri="{FF2B5EF4-FFF2-40B4-BE49-F238E27FC236}">
                    <a16:creationId xmlns:a16="http://schemas.microsoft.com/office/drawing/2014/main" id="{BFFE385B-2D50-B9D4-5192-428D1424C518}"/>
                  </a:ext>
                </a:extLst>
              </p:cNvPr>
              <p:cNvSpPr/>
              <p:nvPr/>
            </p:nvSpPr>
            <p:spPr>
              <a:xfrm>
                <a:off x="7797704"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5" name="object 43">
                <a:extLst>
                  <a:ext uri="{FF2B5EF4-FFF2-40B4-BE49-F238E27FC236}">
                    <a16:creationId xmlns:a16="http://schemas.microsoft.com/office/drawing/2014/main" id="{939A4B23-F93B-FA88-B2CD-BF81E08758C8}"/>
                  </a:ext>
                </a:extLst>
              </p:cNvPr>
              <p:cNvSpPr/>
              <p:nvPr/>
            </p:nvSpPr>
            <p:spPr>
              <a:xfrm>
                <a:off x="6616608" y="4157413"/>
                <a:ext cx="0" cy="1096010"/>
              </a:xfrm>
              <a:custGeom>
                <a:avLst/>
                <a:gdLst/>
                <a:ahLst/>
                <a:cxnLst/>
                <a:rect l="l" t="t" r="r" b="b"/>
                <a:pathLst>
                  <a:path h="1096010">
                    <a:moveTo>
                      <a:pt x="0" y="0"/>
                    </a:moveTo>
                    <a:lnTo>
                      <a:pt x="0" y="1095526"/>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6" name="object 44">
                <a:extLst>
                  <a:ext uri="{FF2B5EF4-FFF2-40B4-BE49-F238E27FC236}">
                    <a16:creationId xmlns:a16="http://schemas.microsoft.com/office/drawing/2014/main" id="{E8D25D76-7AEA-EEA8-87A5-0FD8B9BF796C}"/>
                  </a:ext>
                </a:extLst>
              </p:cNvPr>
              <p:cNvSpPr/>
              <p:nvPr/>
            </p:nvSpPr>
            <p:spPr>
              <a:xfrm>
                <a:off x="3624726" y="4157413"/>
                <a:ext cx="0" cy="1096010"/>
              </a:xfrm>
              <a:custGeom>
                <a:avLst/>
                <a:gdLst/>
                <a:ahLst/>
                <a:cxnLst/>
                <a:rect l="l" t="t" r="r" b="b"/>
                <a:pathLst>
                  <a:path h="1096010">
                    <a:moveTo>
                      <a:pt x="0" y="0"/>
                    </a:moveTo>
                    <a:lnTo>
                      <a:pt x="0" y="1095526"/>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7" name="object 45">
                <a:extLst>
                  <a:ext uri="{FF2B5EF4-FFF2-40B4-BE49-F238E27FC236}">
                    <a16:creationId xmlns:a16="http://schemas.microsoft.com/office/drawing/2014/main" id="{D7C77CC4-F596-E52B-54FA-3275509E9B3F}"/>
                  </a:ext>
                </a:extLst>
              </p:cNvPr>
              <p:cNvSpPr/>
              <p:nvPr/>
            </p:nvSpPr>
            <p:spPr>
              <a:xfrm>
                <a:off x="4996430" y="5252938"/>
                <a:ext cx="0" cy="1091565"/>
              </a:xfrm>
              <a:custGeom>
                <a:avLst/>
                <a:gdLst/>
                <a:ahLst/>
                <a:cxnLst/>
                <a:rect l="l" t="t" r="r" b="b"/>
                <a:pathLst>
                  <a:path h="1091564">
                    <a:moveTo>
                      <a:pt x="0" y="0"/>
                    </a:moveTo>
                    <a:lnTo>
                      <a:pt x="0" y="109142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8" name="object 46">
                <a:extLst>
                  <a:ext uri="{FF2B5EF4-FFF2-40B4-BE49-F238E27FC236}">
                    <a16:creationId xmlns:a16="http://schemas.microsoft.com/office/drawing/2014/main" id="{0E7CB76F-4D07-03F0-9660-736A635502F2}"/>
                  </a:ext>
                </a:extLst>
              </p:cNvPr>
              <p:cNvSpPr/>
              <p:nvPr/>
            </p:nvSpPr>
            <p:spPr>
              <a:xfrm>
                <a:off x="2140698" y="5252938"/>
                <a:ext cx="0" cy="1091565"/>
              </a:xfrm>
              <a:custGeom>
                <a:avLst/>
                <a:gdLst/>
                <a:ahLst/>
                <a:cxnLst/>
                <a:rect l="l" t="t" r="r" b="b"/>
                <a:pathLst>
                  <a:path h="1091564">
                    <a:moveTo>
                      <a:pt x="0" y="0"/>
                    </a:moveTo>
                    <a:lnTo>
                      <a:pt x="0" y="109142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9" name="object 47">
                <a:extLst>
                  <a:ext uri="{FF2B5EF4-FFF2-40B4-BE49-F238E27FC236}">
                    <a16:creationId xmlns:a16="http://schemas.microsoft.com/office/drawing/2014/main" id="{0A3F93F2-D3AF-A606-8AB8-6631F7EC583D}"/>
                  </a:ext>
                </a:extLst>
              </p:cNvPr>
              <p:cNvSpPr/>
              <p:nvPr/>
            </p:nvSpPr>
            <p:spPr>
              <a:xfrm>
                <a:off x="2140698" y="6945028"/>
                <a:ext cx="0" cy="2756535"/>
              </a:xfrm>
              <a:custGeom>
                <a:avLst/>
                <a:gdLst/>
                <a:ahLst/>
                <a:cxnLst/>
                <a:rect l="l" t="t" r="r" b="b"/>
                <a:pathLst>
                  <a:path h="2756534">
                    <a:moveTo>
                      <a:pt x="0" y="0"/>
                    </a:moveTo>
                    <a:lnTo>
                      <a:pt x="0" y="275618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0" name="object 48">
                <a:extLst>
                  <a:ext uri="{FF2B5EF4-FFF2-40B4-BE49-F238E27FC236}">
                    <a16:creationId xmlns:a16="http://schemas.microsoft.com/office/drawing/2014/main" id="{A05CE1EF-0BE3-1ACC-4AAD-246AB3ECCA5A}"/>
                  </a:ext>
                </a:extLst>
              </p:cNvPr>
              <p:cNvSpPr/>
              <p:nvPr/>
            </p:nvSpPr>
            <p:spPr>
              <a:xfrm>
                <a:off x="4475660"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1" name="object 49">
                <a:extLst>
                  <a:ext uri="{FF2B5EF4-FFF2-40B4-BE49-F238E27FC236}">
                    <a16:creationId xmlns:a16="http://schemas.microsoft.com/office/drawing/2014/main" id="{B9D77E28-6233-4BC2-93AF-01B4C78D7591}"/>
                  </a:ext>
                </a:extLst>
              </p:cNvPr>
              <p:cNvSpPr/>
              <p:nvPr/>
            </p:nvSpPr>
            <p:spPr>
              <a:xfrm>
                <a:off x="9101953" y="8795202"/>
                <a:ext cx="0" cy="1060412"/>
              </a:xfrm>
              <a:custGeom>
                <a:avLst/>
                <a:gdLst/>
                <a:ahLst/>
                <a:cxnLst/>
                <a:rect l="l" t="t" r="r" b="b"/>
                <a:pathLst>
                  <a:path h="1073784">
                    <a:moveTo>
                      <a:pt x="0" y="0"/>
                    </a:moveTo>
                    <a:lnTo>
                      <a:pt x="0" y="107364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2" name="object 50">
                <a:extLst>
                  <a:ext uri="{FF2B5EF4-FFF2-40B4-BE49-F238E27FC236}">
                    <a16:creationId xmlns:a16="http://schemas.microsoft.com/office/drawing/2014/main" id="{0ECCE5B7-A2A6-A6B6-1B01-7452EE236E6F}"/>
                  </a:ext>
                </a:extLst>
              </p:cNvPr>
              <p:cNvSpPr/>
              <p:nvPr/>
            </p:nvSpPr>
            <p:spPr>
              <a:xfrm>
                <a:off x="11379282"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3" name="object 51">
                <a:extLst>
                  <a:ext uri="{FF2B5EF4-FFF2-40B4-BE49-F238E27FC236}">
                    <a16:creationId xmlns:a16="http://schemas.microsoft.com/office/drawing/2014/main" id="{D5A716B2-11ED-CD8E-452A-BDDE3739836D}"/>
                  </a:ext>
                </a:extLst>
              </p:cNvPr>
              <p:cNvSpPr/>
              <p:nvPr/>
            </p:nvSpPr>
            <p:spPr>
              <a:xfrm>
                <a:off x="6810621"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4" name="object 52">
                <a:extLst>
                  <a:ext uri="{FF2B5EF4-FFF2-40B4-BE49-F238E27FC236}">
                    <a16:creationId xmlns:a16="http://schemas.microsoft.com/office/drawing/2014/main" id="{76F92B0C-450E-BD4E-5080-485B58D0A480}"/>
                  </a:ext>
                </a:extLst>
              </p:cNvPr>
              <p:cNvSpPr/>
              <p:nvPr/>
            </p:nvSpPr>
            <p:spPr>
              <a:xfrm>
                <a:off x="10473039"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5" name="object 53">
                <a:extLst>
                  <a:ext uri="{FF2B5EF4-FFF2-40B4-BE49-F238E27FC236}">
                    <a16:creationId xmlns:a16="http://schemas.microsoft.com/office/drawing/2014/main" id="{C6A84C89-F40E-0C57-9847-A2C5D9A2AEA7}"/>
                  </a:ext>
                </a:extLst>
              </p:cNvPr>
              <p:cNvSpPr/>
              <p:nvPr/>
            </p:nvSpPr>
            <p:spPr>
              <a:xfrm>
                <a:off x="7637728" y="7308874"/>
                <a:ext cx="0" cy="1492250"/>
              </a:xfrm>
              <a:custGeom>
                <a:avLst/>
                <a:gdLst/>
                <a:ahLst/>
                <a:cxnLst/>
                <a:rect l="l" t="t" r="r" b="b"/>
                <a:pathLst>
                  <a:path h="1492250">
                    <a:moveTo>
                      <a:pt x="0" y="0"/>
                    </a:moveTo>
                    <a:lnTo>
                      <a:pt x="0" y="149183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6" name="object 54">
                <a:extLst>
                  <a:ext uri="{FF2B5EF4-FFF2-40B4-BE49-F238E27FC236}">
                    <a16:creationId xmlns:a16="http://schemas.microsoft.com/office/drawing/2014/main" id="{DCD9C602-47E3-D77B-1C60-D20F40DDB5EF}"/>
                  </a:ext>
                </a:extLst>
              </p:cNvPr>
              <p:cNvSpPr/>
              <p:nvPr/>
            </p:nvSpPr>
            <p:spPr>
              <a:xfrm>
                <a:off x="13005415"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7" name="object 55">
                <a:extLst>
                  <a:ext uri="{FF2B5EF4-FFF2-40B4-BE49-F238E27FC236}">
                    <a16:creationId xmlns:a16="http://schemas.microsoft.com/office/drawing/2014/main" id="{79B392E1-368E-20AE-073D-17187747DBD7}"/>
                  </a:ext>
                </a:extLst>
              </p:cNvPr>
              <p:cNvSpPr/>
              <p:nvPr/>
            </p:nvSpPr>
            <p:spPr>
              <a:xfrm>
                <a:off x="15592253"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8" name="object 56">
                <a:extLst>
                  <a:ext uri="{FF2B5EF4-FFF2-40B4-BE49-F238E27FC236}">
                    <a16:creationId xmlns:a16="http://schemas.microsoft.com/office/drawing/2014/main" id="{573EF5A1-682B-A8E2-BC26-254D2F313AC5}"/>
                  </a:ext>
                </a:extLst>
              </p:cNvPr>
              <p:cNvSpPr/>
              <p:nvPr/>
            </p:nvSpPr>
            <p:spPr>
              <a:xfrm>
                <a:off x="13779424" y="8800708"/>
                <a:ext cx="0" cy="1259205"/>
              </a:xfrm>
              <a:custGeom>
                <a:avLst/>
                <a:gdLst/>
                <a:ahLst/>
                <a:cxnLst/>
                <a:rect l="l" t="t" r="r" b="b"/>
                <a:pathLst>
                  <a:path h="1259204">
                    <a:moveTo>
                      <a:pt x="0" y="0"/>
                    </a:moveTo>
                    <a:lnTo>
                      <a:pt x="0" y="125906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9" name="object 57">
                <a:extLst>
                  <a:ext uri="{FF2B5EF4-FFF2-40B4-BE49-F238E27FC236}">
                    <a16:creationId xmlns:a16="http://schemas.microsoft.com/office/drawing/2014/main" id="{E16F84CF-9CD4-AC84-DF8D-874C9E5D727F}"/>
                  </a:ext>
                </a:extLst>
              </p:cNvPr>
              <p:cNvSpPr/>
              <p:nvPr/>
            </p:nvSpPr>
            <p:spPr>
              <a:xfrm>
                <a:off x="4996431" y="7690726"/>
                <a:ext cx="0" cy="1104900"/>
              </a:xfrm>
              <a:custGeom>
                <a:avLst/>
                <a:gdLst/>
                <a:ahLst/>
                <a:cxnLst/>
                <a:rect l="l" t="t" r="r" b="b"/>
                <a:pathLst>
                  <a:path h="1104900">
                    <a:moveTo>
                      <a:pt x="0" y="0"/>
                    </a:moveTo>
                    <a:lnTo>
                      <a:pt x="0" y="1104475"/>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70" name="object 58">
                <a:extLst>
                  <a:ext uri="{FF2B5EF4-FFF2-40B4-BE49-F238E27FC236}">
                    <a16:creationId xmlns:a16="http://schemas.microsoft.com/office/drawing/2014/main" id="{E5BD3E05-8BDF-67B2-9259-5DF6B3629073}"/>
                  </a:ext>
                </a:extLst>
              </p:cNvPr>
              <p:cNvSpPr/>
              <p:nvPr/>
            </p:nvSpPr>
            <p:spPr>
              <a:xfrm>
                <a:off x="18434816" y="5162684"/>
                <a:ext cx="86360" cy="172720"/>
              </a:xfrm>
              <a:custGeom>
                <a:avLst/>
                <a:gdLst/>
                <a:ahLst/>
                <a:cxnLst/>
                <a:rect l="l" t="t" r="r" b="b"/>
                <a:pathLst>
                  <a:path w="86359" h="172720">
                    <a:moveTo>
                      <a:pt x="0" y="0"/>
                    </a:moveTo>
                    <a:lnTo>
                      <a:pt x="86157" y="86157"/>
                    </a:lnTo>
                    <a:lnTo>
                      <a:pt x="0" y="172315"/>
                    </a:lnTo>
                  </a:path>
                </a:pathLst>
              </a:custGeom>
              <a:ln w="22225">
                <a:solidFill>
                  <a:srgbClr val="FFFFFF"/>
                </a:solidFill>
              </a:ln>
            </p:spPr>
            <p:txBody>
              <a:bodyPr wrap="square" lIns="0" tIns="0" rIns="0" bIns="0" rtlCol="0">
                <a:normAutofit fontScale="92500" lnSpcReduction="20000"/>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grpSp>
        <p:sp>
          <p:nvSpPr>
            <p:cNvPr id="247" name="object 59">
              <a:extLst>
                <a:ext uri="{FF2B5EF4-FFF2-40B4-BE49-F238E27FC236}">
                  <a16:creationId xmlns:a16="http://schemas.microsoft.com/office/drawing/2014/main" id="{55604B03-0199-6A26-67AE-ABF04F1DE3AD}"/>
                </a:ext>
              </a:extLst>
            </p:cNvPr>
            <p:cNvSpPr txBox="1"/>
            <p:nvPr/>
          </p:nvSpPr>
          <p:spPr>
            <a:xfrm>
              <a:off x="8141134" y="2038302"/>
              <a:ext cx="223716" cy="119295"/>
            </a:xfrm>
            <a:prstGeom prst="rect">
              <a:avLst/>
            </a:prstGeom>
          </p:spPr>
          <p:txBody>
            <a:bodyPr vert="horz" wrap="square" lIns="0" tIns="12700" rIns="0" bIns="0" rtlCol="0">
              <a:normAutofit fontScale="47500" lnSpcReduction="20000"/>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00000"/>
                </a:lnSpc>
                <a:spcBef>
                  <a:spcPts val="100"/>
                </a:spcBef>
              </a:pPr>
              <a:r>
                <a:rPr sz="1500" b="1" spc="-20" dirty="0">
                  <a:solidFill>
                    <a:srgbClr val="FFFFFF"/>
                  </a:solidFill>
                  <a:latin typeface="Avenir LT Std 65 Medium"/>
                  <a:cs typeface="Avenir LT Std 65 Medium"/>
                </a:rPr>
                <a:t>2025</a:t>
              </a:r>
              <a:endParaRPr sz="1500">
                <a:latin typeface="Avenir LT Std 65 Medium"/>
                <a:cs typeface="Avenir LT Std 65 Medium"/>
              </a:endParaRPr>
            </a:p>
          </p:txBody>
        </p:sp>
        <p:sp>
          <p:nvSpPr>
            <p:cNvPr id="276" name="object 56">
              <a:extLst>
                <a:ext uri="{FF2B5EF4-FFF2-40B4-BE49-F238E27FC236}">
                  <a16:creationId xmlns:a16="http://schemas.microsoft.com/office/drawing/2014/main" id="{F4E7E6CA-F836-9597-E18A-73C20F6411F7}"/>
                </a:ext>
              </a:extLst>
            </p:cNvPr>
            <p:cNvSpPr/>
            <p:nvPr/>
          </p:nvSpPr>
          <p:spPr>
            <a:xfrm>
              <a:off x="7542728" y="3641496"/>
              <a:ext cx="0" cy="589933"/>
            </a:xfrm>
            <a:custGeom>
              <a:avLst/>
              <a:gdLst/>
              <a:ahLst/>
              <a:cxnLst/>
              <a:rect l="l" t="t" r="r" b="b"/>
              <a:pathLst>
                <a:path h="1259204">
                  <a:moveTo>
                    <a:pt x="0" y="0"/>
                  </a:moveTo>
                  <a:lnTo>
                    <a:pt x="0" y="125906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grpSp>
      <p:sp>
        <p:nvSpPr>
          <p:cNvPr id="279" name="Titel 2">
            <a:extLst>
              <a:ext uri="{FF2B5EF4-FFF2-40B4-BE49-F238E27FC236}">
                <a16:creationId xmlns:a16="http://schemas.microsoft.com/office/drawing/2014/main" id="{17618199-AE32-4F9A-87BE-CCF21AA59F90}"/>
              </a:ext>
            </a:extLst>
          </p:cNvPr>
          <p:cNvSpPr>
            <a:spLocks noGrp="1"/>
          </p:cNvSpPr>
          <p:nvPr>
            <p:ph type="title"/>
          </p:nvPr>
        </p:nvSpPr>
        <p:spPr>
          <a:xfrm>
            <a:off x="540000" y="828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Historie</a:t>
            </a:r>
            <a:br>
              <a:rPr lang="de-DE" sz="2800" b="0" dirty="0">
                <a:solidFill>
                  <a:schemeClr val="bg1"/>
                </a:solidFill>
                <a:latin typeface="Avenir LT Std 35 Light" panose="020B0402020203020204" pitchFamily="34" charset="77"/>
              </a:rPr>
            </a:br>
            <a:r>
              <a:rPr lang="de-DE" sz="900" dirty="0">
                <a:solidFill>
                  <a:schemeClr val="bg1"/>
                </a:solidFill>
                <a:latin typeface="Avenir LT Std 55 Roman" panose="020B0503020203020204" pitchFamily="34" charset="77"/>
              </a:rPr>
              <a:t>Wie wir wurden, wer wir sind.</a:t>
            </a:r>
          </a:p>
        </p:txBody>
      </p:sp>
    </p:spTree>
    <p:extLst>
      <p:ext uri="{BB962C8B-B14F-4D97-AF65-F5344CB8AC3E}">
        <p14:creationId xmlns:p14="http://schemas.microsoft.com/office/powerpoint/2010/main" val="386918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creenshot, Grün enthält.&#10;&#10;Automatisch generierte Beschreibung">
            <a:extLst>
              <a:ext uri="{FF2B5EF4-FFF2-40B4-BE49-F238E27FC236}">
                <a16:creationId xmlns:a16="http://schemas.microsoft.com/office/drawing/2014/main" id="{E53F0196-773C-91BD-97B8-F9FCD4350E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656"/>
            <a:ext cx="9144000" cy="5133844"/>
          </a:xfrm>
          <a:prstGeom prst="rect">
            <a:avLst/>
          </a:prstGeom>
        </p:spPr>
      </p:pic>
      <p:sp>
        <p:nvSpPr>
          <p:cNvPr id="3" name="Foliennummernplatzhalter 2">
            <a:extLst>
              <a:ext uri="{FF2B5EF4-FFF2-40B4-BE49-F238E27FC236}">
                <a16:creationId xmlns:a16="http://schemas.microsoft.com/office/drawing/2014/main" id="{4886A911-64F6-E182-05E8-2C597490201B}"/>
              </a:ext>
            </a:extLst>
          </p:cNvPr>
          <p:cNvSpPr>
            <a:spLocks noGrp="1"/>
          </p:cNvSpPr>
          <p:nvPr>
            <p:ph type="sldNum" sz="quarter" idx="12"/>
          </p:nvPr>
        </p:nvSpPr>
        <p:spPr/>
        <p:txBody>
          <a:bodyPr/>
          <a:lstStyle/>
          <a:p>
            <a:fld id="{062264FA-5897-E448-9104-19C45CE6974D}" type="slidenum">
              <a:rPr lang="de-DE" smtClean="0"/>
              <a:pPr/>
              <a:t>9</a:t>
            </a:fld>
            <a:endParaRPr lang="de-DE" dirty="0"/>
          </a:p>
        </p:txBody>
      </p:sp>
      <p:sp>
        <p:nvSpPr>
          <p:cNvPr id="7" name="Inhaltsplatzhalter 3">
            <a:extLst>
              <a:ext uri="{FF2B5EF4-FFF2-40B4-BE49-F238E27FC236}">
                <a16:creationId xmlns:a16="http://schemas.microsoft.com/office/drawing/2014/main" id="{A24A1629-9813-EA0E-C574-9D8E409BD4F4}"/>
              </a:ext>
            </a:extLst>
          </p:cNvPr>
          <p:cNvSpPr txBox="1">
            <a:spLocks/>
          </p:cNvSpPr>
          <p:nvPr/>
        </p:nvSpPr>
        <p:spPr>
          <a:xfrm>
            <a:off x="5009790" y="2371391"/>
            <a:ext cx="3374180" cy="2542918"/>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500"/>
              </a:lnSpc>
              <a:buFont typeface="Arial"/>
              <a:buNone/>
            </a:pPr>
            <a:r>
              <a:rPr lang="de-DE" sz="1000" dirty="0">
                <a:solidFill>
                  <a:schemeClr val="bg1"/>
                </a:solidFill>
                <a:latin typeface="Avenir LT Std 45 Book" panose="020B0502020203020204" pitchFamily="34" charset="77"/>
              </a:rPr>
              <a:t>Die M&amp;P Gruppe gliedert sich in die Leistungsbereiche Engineering mit Ingenieur­kompetenzen in allen Gewerken der Energie- und Gebäudetechnik sowie der Gebäude­digitalisierung, Energie mit umfangreicher Expertise in Energieeffizienz, Nachhaltigkeit und Dekarbonisierung,</a:t>
            </a:r>
            <a:br>
              <a:rPr lang="de-DE" sz="1000" dirty="0">
                <a:solidFill>
                  <a:schemeClr val="bg1"/>
                </a:solidFill>
                <a:latin typeface="Avenir LT Std 45 Book" panose="020B0502020203020204" pitchFamily="34" charset="77"/>
              </a:rPr>
            </a:br>
            <a:r>
              <a:rPr lang="de-DE" sz="1000" dirty="0">
                <a:solidFill>
                  <a:schemeClr val="bg1"/>
                </a:solidFill>
                <a:latin typeface="Avenir LT Std 45 Book" panose="020B0502020203020204" pitchFamily="34" charset="77"/>
              </a:rPr>
              <a:t>IT-Lösungen zur Digitalisierung des Gebäudebetriebs auf SAP-Basis, Consulting mit Ausrichtung Real Estate Management und Facility Management.</a:t>
            </a:r>
          </a:p>
        </p:txBody>
      </p:sp>
      <p:sp>
        <p:nvSpPr>
          <p:cNvPr id="8" name="Fußzeilenplatzhalter 6">
            <a:extLst>
              <a:ext uri="{FF2B5EF4-FFF2-40B4-BE49-F238E27FC236}">
                <a16:creationId xmlns:a16="http://schemas.microsoft.com/office/drawing/2014/main" id="{B18A3667-C630-F102-8BF2-12F89D76ACFE}"/>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9" name="Titel 2">
            <a:extLst>
              <a:ext uri="{FF2B5EF4-FFF2-40B4-BE49-F238E27FC236}">
                <a16:creationId xmlns:a16="http://schemas.microsoft.com/office/drawing/2014/main" id="{94532E71-24B0-79CC-D094-E86FA626932E}"/>
              </a:ext>
            </a:extLst>
          </p:cNvPr>
          <p:cNvSpPr>
            <a:spLocks noGrp="1"/>
          </p:cNvSpPr>
          <p:nvPr>
            <p:ph type="title"/>
          </p:nvPr>
        </p:nvSpPr>
        <p:spPr>
          <a:xfrm>
            <a:off x="5009790" y="1319100"/>
            <a:ext cx="3281734" cy="865300"/>
          </a:xfrm>
          <a:prstGeom prst="rect">
            <a:avLst/>
          </a:prstGeom>
        </p:spPr>
        <p:txBody>
          <a:bodyPr/>
          <a:lstStyle/>
          <a:p>
            <a:r>
              <a:rPr lang="de-DE" sz="2800" b="0" dirty="0">
                <a:solidFill>
                  <a:schemeClr val="bg1"/>
                </a:solidFill>
                <a:latin typeface="Avenir LT Std 35 Light" panose="020B0402020203020204" pitchFamily="34" charset="77"/>
              </a:rPr>
              <a:t>Unsere</a:t>
            </a:r>
            <a:br>
              <a:rPr lang="de-DE" sz="2800" b="0" dirty="0">
                <a:solidFill>
                  <a:schemeClr val="bg1"/>
                </a:solidFill>
                <a:latin typeface="Avenir LT Std 35 Light" panose="020B0402020203020204" pitchFamily="34" charset="77"/>
              </a:rPr>
            </a:br>
            <a:r>
              <a:rPr lang="de-DE" sz="2800" b="0" dirty="0">
                <a:solidFill>
                  <a:schemeClr val="bg1"/>
                </a:solidFill>
                <a:latin typeface="Avenir LT Std 35 Light" panose="020B0402020203020204" pitchFamily="34" charset="77"/>
              </a:rPr>
              <a:t>Leistungsbereiche</a:t>
            </a:r>
            <a:endParaRPr lang="de-DE" sz="1000" dirty="0">
              <a:solidFill>
                <a:schemeClr val="bg1"/>
              </a:solidFill>
              <a:latin typeface="Avenir LT Std 55 Roman" panose="020B0503020203020204" pitchFamily="34" charset="77"/>
            </a:endParaRPr>
          </a:p>
        </p:txBody>
      </p:sp>
    </p:spTree>
    <p:extLst>
      <p:ext uri="{BB962C8B-B14F-4D97-AF65-F5344CB8AC3E}">
        <p14:creationId xmlns:p14="http://schemas.microsoft.com/office/powerpoint/2010/main" val="1286636428"/>
      </p:ext>
    </p:extLst>
  </p:cSld>
  <p:clrMapOvr>
    <a:masterClrMapping/>
  </p:clrMapOvr>
</p:sld>
</file>

<file path=ppt/theme/theme1.xml><?xml version="1.0" encoding="utf-8"?>
<a:theme xmlns:a="http://schemas.openxmlformats.org/drawingml/2006/main" name="Office-Design">
  <a:themeElements>
    <a:clrScheme name="M&amp;P 1">
      <a:dk1>
        <a:srgbClr val="000000"/>
      </a:dk1>
      <a:lt1>
        <a:srgbClr val="FFFFFF"/>
      </a:lt1>
      <a:dk2>
        <a:srgbClr val="006EB4"/>
      </a:dk2>
      <a:lt2>
        <a:srgbClr val="C8D223"/>
      </a:lt2>
      <a:accent1>
        <a:srgbClr val="F5AA19"/>
      </a:accent1>
      <a:accent2>
        <a:srgbClr val="23A0C3"/>
      </a:accent2>
      <a:accent3>
        <a:srgbClr val="F5AA19"/>
      </a:accent3>
      <a:accent4>
        <a:srgbClr val="5A646E"/>
      </a:accent4>
      <a:accent5>
        <a:srgbClr val="C8D223"/>
      </a:accent5>
      <a:accent6>
        <a:srgbClr val="23A0C3"/>
      </a:accent6>
      <a:hlink>
        <a:srgbClr val="23A0C3"/>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2401</Words>
  <Application>Microsoft Macintosh PowerPoint</Application>
  <PresentationFormat>Bildschirmpräsentation (16:9)</PresentationFormat>
  <Paragraphs>360</Paragraphs>
  <Slides>26</Slides>
  <Notes>15</Notes>
  <HiddenSlides>11</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26</vt:i4>
      </vt:variant>
    </vt:vector>
  </HeadingPairs>
  <TitlesOfParts>
    <vt:vector size="36" baseType="lpstr">
      <vt:lpstr>Arial</vt:lpstr>
      <vt:lpstr>Avenir LT Std 35 Light</vt:lpstr>
      <vt:lpstr>Avenir LT Std 45 Book</vt:lpstr>
      <vt:lpstr>Avenir LT Std 55 Roman</vt:lpstr>
      <vt:lpstr>Avenir LT Std 65 Medium</vt:lpstr>
      <vt:lpstr>Calibri</vt:lpstr>
      <vt:lpstr>Lucida Grande</vt:lpstr>
      <vt:lpstr>Symbol</vt:lpstr>
      <vt:lpstr>Wingdings</vt:lpstr>
      <vt:lpstr>Office-Design</vt:lpstr>
      <vt:lpstr>Projekte, Lösungen, Partnerschaften</vt:lpstr>
      <vt:lpstr>innovativ – digital – nachhaltig</vt:lpstr>
      <vt:lpstr>Unser Lösungsansatz</vt:lpstr>
      <vt:lpstr>PowerPoint-Präsentation</vt:lpstr>
      <vt:lpstr>PowerPoint-Präsentation</vt:lpstr>
      <vt:lpstr>Zahlen und Fakten 2024</vt:lpstr>
      <vt:lpstr>Referenzen</vt:lpstr>
      <vt:lpstr>Historie Wie wir wurden, wer wir sind.</vt:lpstr>
      <vt:lpstr>Unsere Leistungsbereiche</vt:lpstr>
      <vt:lpstr>Mit digitaler Expertise zu innovativen Infrastrukturen</vt:lpstr>
      <vt:lpstr>Energie und Effizienz zusammendenken</vt:lpstr>
      <vt:lpstr>Digitale Transformation anführen</vt:lpstr>
      <vt:lpstr>Ganzheitlich beraten, Handlungsräume gestalten</vt:lpstr>
      <vt:lpstr>TGA Generalplanung Umfassende Planungskompetenz aus einer Hand.</vt:lpstr>
      <vt:lpstr>Vielen Dank</vt:lpstr>
      <vt:lpstr>Folien-Speicher!   Weitere Charts zum individuellen Aufbau </vt:lpstr>
      <vt:lpstr>Das M&amp;P Management</vt:lpstr>
      <vt:lpstr>Kundenmauer ohne Branchen</vt:lpstr>
      <vt:lpstr>PowerPoint-Präsentation</vt:lpstr>
      <vt:lpstr>Charts mit Textinhalten im Notizfeld für pers. Präse </vt:lpstr>
      <vt:lpstr>Mit digitaler Expertise zu innovativen Infrastrukturen</vt:lpstr>
      <vt:lpstr>Energie und Effizienz zusammendenken</vt:lpstr>
      <vt:lpstr>Digitale Transformation anführen</vt:lpstr>
      <vt:lpstr>Ganzheitlich beraten, Handlungsräume gestalten</vt:lpstr>
      <vt:lpstr>TGA Generalplanung Umfassende Planungskompetenz aus einer Hand.</vt:lpstr>
      <vt:lpstr>Kapitelfolie  als Themen-Trenner</vt:lpstr>
    </vt:vector>
  </TitlesOfParts>
  <Company>Gingco.Net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Danny Jahr</dc:creator>
  <cp:lastModifiedBy>Danny Jahr</cp:lastModifiedBy>
  <cp:revision>657</cp:revision>
  <cp:lastPrinted>2019-10-22T14:14:28Z</cp:lastPrinted>
  <dcterms:created xsi:type="dcterms:W3CDTF">2017-06-21T08:30:21Z</dcterms:created>
  <dcterms:modified xsi:type="dcterms:W3CDTF">2024-09-19T08:05:50Z</dcterms:modified>
</cp:coreProperties>
</file>