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60" r:id="rId2"/>
    <p:sldId id="262" r:id="rId3"/>
    <p:sldId id="263" r:id="rId4"/>
    <p:sldId id="296" r:id="rId5"/>
    <p:sldId id="299" r:id="rId6"/>
    <p:sldId id="288" r:id="rId7"/>
    <p:sldId id="326" r:id="rId8"/>
    <p:sldId id="308" r:id="rId9"/>
    <p:sldId id="337" r:id="rId10"/>
    <p:sldId id="327" r:id="rId11"/>
    <p:sldId id="328" r:id="rId12"/>
    <p:sldId id="329" r:id="rId13"/>
    <p:sldId id="320" r:id="rId14"/>
    <p:sldId id="321" r:id="rId15"/>
    <p:sldId id="289" r:id="rId16"/>
    <p:sldId id="311" r:id="rId17"/>
    <p:sldId id="294" r:id="rId18"/>
    <p:sldId id="323" r:id="rId19"/>
    <p:sldId id="309" r:id="rId20"/>
    <p:sldId id="324" r:id="rId21"/>
    <p:sldId id="330" r:id="rId22"/>
    <p:sldId id="331" r:id="rId23"/>
    <p:sldId id="332" r:id="rId24"/>
    <p:sldId id="333" r:id="rId25"/>
    <p:sldId id="317" r:id="rId26"/>
    <p:sldId id="325" r:id="rId27"/>
  </p:sldIdLst>
  <p:sldSz cx="9144000" cy="5143500" type="screen16x9"/>
  <p:notesSz cx="6858000" cy="9144000"/>
  <p:defaultTex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A73"/>
    <a:srgbClr val="000100"/>
    <a:srgbClr val="000000"/>
    <a:srgbClr val="5A646E"/>
    <a:srgbClr val="01080A"/>
    <a:srgbClr val="23A0C3"/>
    <a:srgbClr val="FF2F92"/>
    <a:srgbClr val="006E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10" autoAdjust="0"/>
    <p:restoredTop sz="97712" autoAdjust="0"/>
  </p:normalViewPr>
  <p:slideViewPr>
    <p:cSldViewPr snapToGrid="0" snapToObjects="1">
      <p:cViewPr>
        <p:scale>
          <a:sx n="204" d="100"/>
          <a:sy n="204" d="100"/>
        </p:scale>
        <p:origin x="1976" y="1440"/>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59" d="100"/>
          <a:sy n="159" d="100"/>
        </p:scale>
        <p:origin x="682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venir LT Std 55 Roman"/>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C1D612-6AA7-E34C-BD58-087C5CED716C}" type="datetimeFigureOut">
              <a:rPr lang="de-DE">
                <a:latin typeface="Avenir LT Std 55 Roman"/>
              </a:rPr>
              <a:t>17.09.24</a:t>
            </a:fld>
            <a:endParaRPr lang="de-DE">
              <a:latin typeface="Avenir LT Std 55 Roman"/>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venir LT Std 55 Roman"/>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FD9CAD-D6A5-AE46-BDBB-98B40E5A8679}" type="slidenum">
              <a:rPr>
                <a:latin typeface="Avenir LT Std 55 Roman"/>
              </a:rPr>
              <a:t>‹Nr.›</a:t>
            </a:fld>
            <a:endParaRPr lang="de-DE">
              <a:latin typeface="Avenir LT Std 55 Roman"/>
            </a:endParaRPr>
          </a:p>
        </p:txBody>
      </p:sp>
    </p:spTree>
    <p:extLst>
      <p:ext uri="{BB962C8B-B14F-4D97-AF65-F5344CB8AC3E}">
        <p14:creationId xmlns:p14="http://schemas.microsoft.com/office/powerpoint/2010/main" val="2100034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1E527-45AC-7949-B28D-D4F1DC3BEA29}" type="datetimeFigureOut">
              <a:t>17.09.24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92098-9B1B-7244-BC86-720EA369819B}" type="slidenum">
              <a:t>‹Nr.›</a:t>
            </a:fld>
            <a:endParaRPr lang="de-DE"/>
          </a:p>
        </p:txBody>
      </p:sp>
    </p:spTree>
    <p:extLst>
      <p:ext uri="{BB962C8B-B14F-4D97-AF65-F5344CB8AC3E}">
        <p14:creationId xmlns:p14="http://schemas.microsoft.com/office/powerpoint/2010/main" val="1774534906"/>
      </p:ext>
    </p:extLst>
  </p:cSld>
  <p:clrMap bg1="lt1" tx1="dk1" bg2="lt2" tx2="dk2" accent1="accent1" accent2="accent2" accent3="accent3" accent4="accent4" accent5="accent5" accent6="accent6" hlink="hlink" folHlink="folHlink"/>
  <p:hf hdr="0" ftr="0" dt="0"/>
  <p:notesStyle>
    <a:lvl1pPr marL="0" algn="l" defTabSz="171384" rtl="0" eaLnBrk="1" latinLnBrk="0" hangingPunct="1">
      <a:defRPr sz="400" kern="1200">
        <a:solidFill>
          <a:schemeClr val="tx1"/>
        </a:solidFill>
        <a:latin typeface="+mn-lt"/>
        <a:ea typeface="+mn-ea"/>
        <a:cs typeface="+mn-cs"/>
      </a:defRPr>
    </a:lvl1pPr>
    <a:lvl2pPr marL="171384" algn="l" defTabSz="171384" rtl="0" eaLnBrk="1" latinLnBrk="0" hangingPunct="1">
      <a:defRPr sz="400" kern="1200">
        <a:solidFill>
          <a:schemeClr val="tx1"/>
        </a:solidFill>
        <a:latin typeface="+mn-lt"/>
        <a:ea typeface="+mn-ea"/>
        <a:cs typeface="+mn-cs"/>
      </a:defRPr>
    </a:lvl2pPr>
    <a:lvl3pPr marL="342770" algn="l" defTabSz="171384" rtl="0" eaLnBrk="1" latinLnBrk="0" hangingPunct="1">
      <a:defRPr sz="400" kern="1200">
        <a:solidFill>
          <a:schemeClr val="tx1"/>
        </a:solidFill>
        <a:latin typeface="+mn-lt"/>
        <a:ea typeface="+mn-ea"/>
        <a:cs typeface="+mn-cs"/>
      </a:defRPr>
    </a:lvl3pPr>
    <a:lvl4pPr marL="514154" algn="l" defTabSz="171384" rtl="0" eaLnBrk="1" latinLnBrk="0" hangingPunct="1">
      <a:defRPr sz="400" kern="1200">
        <a:solidFill>
          <a:schemeClr val="tx1"/>
        </a:solidFill>
        <a:latin typeface="+mn-lt"/>
        <a:ea typeface="+mn-ea"/>
        <a:cs typeface="+mn-cs"/>
      </a:defRPr>
    </a:lvl4pPr>
    <a:lvl5pPr marL="685539" algn="l" defTabSz="171384" rtl="0" eaLnBrk="1" latinLnBrk="0" hangingPunct="1">
      <a:defRPr sz="400" kern="1200">
        <a:solidFill>
          <a:schemeClr val="tx1"/>
        </a:solidFill>
        <a:latin typeface="+mn-lt"/>
        <a:ea typeface="+mn-ea"/>
        <a:cs typeface="+mn-cs"/>
      </a:defRPr>
    </a:lvl5pPr>
    <a:lvl6pPr marL="856924" algn="l" defTabSz="171384" rtl="0" eaLnBrk="1" latinLnBrk="0" hangingPunct="1">
      <a:defRPr sz="400" kern="1200">
        <a:solidFill>
          <a:schemeClr val="tx1"/>
        </a:solidFill>
        <a:latin typeface="+mn-lt"/>
        <a:ea typeface="+mn-ea"/>
        <a:cs typeface="+mn-cs"/>
      </a:defRPr>
    </a:lvl6pPr>
    <a:lvl7pPr marL="1028309" algn="l" defTabSz="171384" rtl="0" eaLnBrk="1" latinLnBrk="0" hangingPunct="1">
      <a:defRPr sz="400" kern="1200">
        <a:solidFill>
          <a:schemeClr val="tx1"/>
        </a:solidFill>
        <a:latin typeface="+mn-lt"/>
        <a:ea typeface="+mn-ea"/>
        <a:cs typeface="+mn-cs"/>
      </a:defRPr>
    </a:lvl7pPr>
    <a:lvl8pPr marL="1199694" algn="l" defTabSz="171384" rtl="0" eaLnBrk="1" latinLnBrk="0" hangingPunct="1">
      <a:defRPr sz="400" kern="1200">
        <a:solidFill>
          <a:schemeClr val="tx1"/>
        </a:solidFill>
        <a:latin typeface="+mn-lt"/>
        <a:ea typeface="+mn-ea"/>
        <a:cs typeface="+mn-cs"/>
      </a:defRPr>
    </a:lvl8pPr>
    <a:lvl9pPr marL="1371078" algn="l" defTabSz="171384" rtl="0" eaLnBrk="1" latinLnBrk="0" hangingPunct="1">
      <a:defRPr sz="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1</a:t>
            </a:fld>
            <a:endParaRPr lang="de-DE"/>
          </a:p>
        </p:txBody>
      </p:sp>
    </p:spTree>
    <p:extLst>
      <p:ext uri="{BB962C8B-B14F-4D97-AF65-F5344CB8AC3E}">
        <p14:creationId xmlns:p14="http://schemas.microsoft.com/office/powerpoint/2010/main" val="3279546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14</a:t>
            </a:fld>
            <a:endParaRPr lang="de-DE"/>
          </a:p>
        </p:txBody>
      </p:sp>
    </p:spTree>
    <p:extLst>
      <p:ext uri="{BB962C8B-B14F-4D97-AF65-F5344CB8AC3E}">
        <p14:creationId xmlns:p14="http://schemas.microsoft.com/office/powerpoint/2010/main" val="852445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17</a:t>
            </a:fld>
            <a:endParaRPr lang="de-DE"/>
          </a:p>
        </p:txBody>
      </p:sp>
    </p:spTree>
    <p:extLst>
      <p:ext uri="{BB962C8B-B14F-4D97-AF65-F5344CB8AC3E}">
        <p14:creationId xmlns:p14="http://schemas.microsoft.com/office/powerpoint/2010/main" val="175772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400" b="0" i="0" kern="1200">
                <a:solidFill>
                  <a:schemeClr val="tx1"/>
                </a:solidFill>
                <a:effectLst/>
                <a:latin typeface="+mn-lt"/>
                <a:ea typeface="+mn-ea"/>
                <a:cs typeface="+mn-cs"/>
              </a:rPr>
              <a:t>Whether it is a new construction or a refurbishment, energy optimisation or a large-scale international project: the engineers from M&amp;P offer a complete range of services as general technical planners in all service phases of the German regulation on the fees for services rendered by architects and engineers (HOAI). Our solution expertise comes from a single source and is geared towards the future. Tomorrow’s buildings are based on smart development. In the real estate and construction industry, M&amp;P is state of the art: we accompany construction projects from the start of the project to the operational phase with comprehensive technical know-how, the latest IT tools and model-based planning methods based on BIM (building information modelling). Our digitised planning expertise takes process efficiency to the next level in each stage of the project and makes progress immediately visible. A new dimension in life cycle engineering – for all trades in cost group 400.</a:t>
            </a:r>
            <a:endParaRPr lang="de-DE"/>
          </a:p>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21</a:t>
            </a:fld>
            <a:endParaRPr lang="de-DE"/>
          </a:p>
        </p:txBody>
      </p:sp>
    </p:spTree>
    <p:extLst>
      <p:ext uri="{BB962C8B-B14F-4D97-AF65-F5344CB8AC3E}">
        <p14:creationId xmlns:p14="http://schemas.microsoft.com/office/powerpoint/2010/main" val="233578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400" b="0" i="0" kern="1200">
                <a:solidFill>
                  <a:schemeClr val="tx1"/>
                </a:solidFill>
                <a:effectLst/>
                <a:latin typeface="+mn-lt"/>
                <a:ea typeface="+mn-ea"/>
                <a:cs typeface="+mn-cs"/>
              </a:rPr>
              <a:t>The transformation of the energy industry is the key to a CO</a:t>
            </a:r>
            <a:r>
              <a:rPr lang="de-DE" sz="400" b="0" i="0" kern="1200" baseline="-25000">
                <a:solidFill>
                  <a:schemeClr val="tx1"/>
                </a:solidFill>
                <a:effectLst/>
                <a:latin typeface="+mn-lt"/>
                <a:ea typeface="+mn-ea"/>
                <a:cs typeface="+mn-cs"/>
              </a:rPr>
              <a:t>2</a:t>
            </a:r>
            <a:r>
              <a:rPr lang="de-DE" sz="400" b="0" i="0" kern="1200">
                <a:solidFill>
                  <a:schemeClr val="tx1"/>
                </a:solidFill>
                <a:effectLst/>
                <a:latin typeface="+mn-lt"/>
                <a:ea typeface="+mn-ea"/>
                <a:cs typeface="+mn-cs"/>
              </a:rPr>
              <a:t>-neutral future. The construction and real estate industry is becoming an important player in the energy transition: buildings are still responsible for one third of global greenhouse gas emissions. The high consumption rates create enormous potential for energy efficiency, which M&amp;P makes full use of – over the entire life cycle of a building: from cloud-based potential analysis to tailor-made optimisation concepts and energy-efficiency partnerships: we effectively support you in the implementation of your sustainability strategy!</a:t>
            </a:r>
            <a:endParaRPr lang="de-DE"/>
          </a:p>
        </p:txBody>
      </p:sp>
      <p:sp>
        <p:nvSpPr>
          <p:cNvPr id="4" name="Foliennummernplatzhalter 3"/>
          <p:cNvSpPr>
            <a:spLocks noGrp="1"/>
          </p:cNvSpPr>
          <p:nvPr>
            <p:ph type="sldNum" sz="quarter" idx="5"/>
          </p:nvPr>
        </p:nvSpPr>
        <p:spPr/>
        <p:txBody>
          <a:bodyPr/>
          <a:lstStyle/>
          <a:p>
            <a:fld id="{08492098-9B1B-7244-BC86-720EA369819B}" type="slidenum">
              <a:rPr lang="de-DE"/>
              <a:t>22</a:t>
            </a:fld>
            <a:endParaRPr lang="de-DE"/>
          </a:p>
        </p:txBody>
      </p:sp>
    </p:spTree>
    <p:extLst>
      <p:ext uri="{BB962C8B-B14F-4D97-AF65-F5344CB8AC3E}">
        <p14:creationId xmlns:p14="http://schemas.microsoft.com/office/powerpoint/2010/main" val="2355684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400" b="0" i="0" kern="1200">
                <a:solidFill>
                  <a:schemeClr val="tx1"/>
                </a:solidFill>
                <a:effectLst/>
                <a:latin typeface="+mn-lt"/>
                <a:ea typeface="+mn-ea"/>
                <a:cs typeface="+mn-cs"/>
              </a:rPr>
              <a:t>Digital transformation is in full swing. It is changing infrastructures, working models and business processes. M&amp;P is the leading digitisation partner in the construction and real estate industry. With the expertise of an industry leader, we develop the roadmap for digital transformation in your company – with ERP, project service and field service solutions. No matter which industry you work in and what specific needs you have: we connect you with the future. On the basis of Microsoft 365 and SAP.</a:t>
            </a:r>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23</a:t>
            </a:fld>
            <a:endParaRPr lang="de-DE"/>
          </a:p>
        </p:txBody>
      </p:sp>
    </p:spTree>
    <p:extLst>
      <p:ext uri="{BB962C8B-B14F-4D97-AF65-F5344CB8AC3E}">
        <p14:creationId xmlns:p14="http://schemas.microsoft.com/office/powerpoint/2010/main" val="99115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71384" rtl="0" eaLnBrk="1" fontAlgn="auto" latinLnBrk="0" hangingPunct="1">
              <a:lnSpc>
                <a:spcPct val="100000"/>
              </a:lnSpc>
              <a:spcBef>
                <a:spcPts val="0"/>
              </a:spcBef>
              <a:spcAft>
                <a:spcPts val="0"/>
              </a:spcAft>
              <a:buClrTx/>
              <a:buSzTx/>
              <a:buFontTx/>
              <a:buNone/>
              <a:tabLst/>
              <a:defRPr/>
            </a:pPr>
            <a:r>
              <a:rPr lang="de-DE" sz="400" b="0" i="0" kern="1200">
                <a:solidFill>
                  <a:schemeClr val="tx1"/>
                </a:solidFill>
                <a:effectLst/>
                <a:latin typeface="+mn-lt"/>
                <a:ea typeface="+mn-ea"/>
                <a:cs typeface="+mn-cs"/>
              </a:rPr>
              <a:t>Modern real estate and facility management combine infrastructures, people, technologies and know-how to create new scope for action – from planning to the operational phase. The success of every transformation is a team effort at M&amp;P: we network ideas from the areas of management consulting, engineering, energy and digitisation to create groundbreaking solution competence. Our optimisation approach is systematic, our results are holistic: top performance in every stage of the life of your property.</a:t>
            </a:r>
            <a:endParaRPr lang="de-DE"/>
          </a:p>
        </p:txBody>
      </p:sp>
      <p:sp>
        <p:nvSpPr>
          <p:cNvPr id="4" name="Foliennummernplatzhalter 3"/>
          <p:cNvSpPr>
            <a:spLocks noGrp="1"/>
          </p:cNvSpPr>
          <p:nvPr>
            <p:ph type="sldNum" sz="quarter" idx="5"/>
          </p:nvPr>
        </p:nvSpPr>
        <p:spPr/>
        <p:txBody>
          <a:bodyPr/>
          <a:lstStyle/>
          <a:p>
            <a:fld id="{08492098-9B1B-7244-BC86-720EA369819B}" type="slidenum">
              <a:rPr lang="de-DE"/>
              <a:t>24</a:t>
            </a:fld>
            <a:endParaRPr lang="de-DE"/>
          </a:p>
        </p:txBody>
      </p:sp>
    </p:spTree>
    <p:extLst>
      <p:ext uri="{BB962C8B-B14F-4D97-AF65-F5344CB8AC3E}">
        <p14:creationId xmlns:p14="http://schemas.microsoft.com/office/powerpoint/2010/main" val="105681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400" b="0" i="0" kern="1200">
                <a:solidFill>
                  <a:schemeClr val="tx1"/>
                </a:solidFill>
                <a:effectLst/>
                <a:latin typeface="+mn-lt"/>
                <a:ea typeface="+mn-ea"/>
                <a:cs typeface="+mn-cs"/>
              </a:rPr>
              <a:t>Holistic, efficient, pioneering: for more than 30 years, M&amp;P has been acting as TGA general planner for all trades in cost group 400–480 in the construction and real estate industry. With unparalleled solution expertise and a comprehensive service portfolio, we develop future-proof concepts that are precisely tailored to the needs of your technical systems. Model-based planning methods such as BIM modelling and applied Lean construction management ensure systematic process optimisation and cost-optimised high-quality implementation in all HOAI phases:</a:t>
            </a:r>
            <a:endParaRPr lang="de-DE"/>
          </a:p>
        </p:txBody>
      </p:sp>
      <p:sp>
        <p:nvSpPr>
          <p:cNvPr id="4" name="Foliennummernplatzhalter 3"/>
          <p:cNvSpPr>
            <a:spLocks noGrp="1"/>
          </p:cNvSpPr>
          <p:nvPr>
            <p:ph type="sldNum" sz="quarter" idx="5"/>
          </p:nvPr>
        </p:nvSpPr>
        <p:spPr/>
        <p:txBody>
          <a:bodyPr/>
          <a:lstStyle/>
          <a:p>
            <a:fld id="{08492098-9B1B-7244-BC86-720EA369819B}" type="slidenum">
              <a:rPr lang="de-DE"/>
              <a:t>25</a:t>
            </a:fld>
            <a:endParaRPr lang="de-DE"/>
          </a:p>
        </p:txBody>
      </p:sp>
    </p:spTree>
    <p:extLst>
      <p:ext uri="{BB962C8B-B14F-4D97-AF65-F5344CB8AC3E}">
        <p14:creationId xmlns:p14="http://schemas.microsoft.com/office/powerpoint/2010/main" val="59282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smtClean="0"/>
              <a:t>2</a:t>
            </a:fld>
            <a:endParaRPr lang="de-DE"/>
          </a:p>
        </p:txBody>
      </p:sp>
    </p:spTree>
    <p:extLst>
      <p:ext uri="{BB962C8B-B14F-4D97-AF65-F5344CB8AC3E}">
        <p14:creationId xmlns:p14="http://schemas.microsoft.com/office/powerpoint/2010/main" val="150741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3</a:t>
            </a:fld>
            <a:endParaRPr lang="de-DE"/>
          </a:p>
        </p:txBody>
      </p:sp>
    </p:spTree>
    <p:extLst>
      <p:ext uri="{BB962C8B-B14F-4D97-AF65-F5344CB8AC3E}">
        <p14:creationId xmlns:p14="http://schemas.microsoft.com/office/powerpoint/2010/main" val="237404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5</a:t>
            </a:fld>
            <a:endParaRPr lang="de-DE"/>
          </a:p>
        </p:txBody>
      </p:sp>
    </p:spTree>
    <p:extLst>
      <p:ext uri="{BB962C8B-B14F-4D97-AF65-F5344CB8AC3E}">
        <p14:creationId xmlns:p14="http://schemas.microsoft.com/office/powerpoint/2010/main" val="139320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8492098-9B1B-7244-BC86-720EA369819B}" type="slidenum">
              <a:rPr lang="de-DE" smtClean="0"/>
              <a:t>8</a:t>
            </a:fld>
            <a:endParaRPr lang="de-DE"/>
          </a:p>
        </p:txBody>
      </p:sp>
    </p:spTree>
    <p:extLst>
      <p:ext uri="{BB962C8B-B14F-4D97-AF65-F5344CB8AC3E}">
        <p14:creationId xmlns:p14="http://schemas.microsoft.com/office/powerpoint/2010/main" val="424469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10</a:t>
            </a:fld>
            <a:endParaRPr lang="de-DE"/>
          </a:p>
        </p:txBody>
      </p:sp>
    </p:spTree>
    <p:extLst>
      <p:ext uri="{BB962C8B-B14F-4D97-AF65-F5344CB8AC3E}">
        <p14:creationId xmlns:p14="http://schemas.microsoft.com/office/powerpoint/2010/main" val="240527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11</a:t>
            </a:fld>
            <a:endParaRPr lang="de-DE"/>
          </a:p>
        </p:txBody>
      </p:sp>
    </p:spTree>
    <p:extLst>
      <p:ext uri="{BB962C8B-B14F-4D97-AF65-F5344CB8AC3E}">
        <p14:creationId xmlns:p14="http://schemas.microsoft.com/office/powerpoint/2010/main" val="127304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12</a:t>
            </a:fld>
            <a:endParaRPr lang="de-DE"/>
          </a:p>
        </p:txBody>
      </p:sp>
    </p:spTree>
    <p:extLst>
      <p:ext uri="{BB962C8B-B14F-4D97-AF65-F5344CB8AC3E}">
        <p14:creationId xmlns:p14="http://schemas.microsoft.com/office/powerpoint/2010/main" val="142218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13</a:t>
            </a:fld>
            <a:endParaRPr lang="de-DE"/>
          </a:p>
        </p:txBody>
      </p:sp>
    </p:spTree>
    <p:extLst>
      <p:ext uri="{BB962C8B-B14F-4D97-AF65-F5344CB8AC3E}">
        <p14:creationId xmlns:p14="http://schemas.microsoft.com/office/powerpoint/2010/main" val="1530655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EE2CC6-DDC9-6768-2C23-75A2AD17EED2}"/>
              </a:ext>
            </a:extLst>
          </p:cNvPr>
          <p:cNvPicPr>
            <a:picLocks noChangeAspect="1"/>
          </p:cNvPicPr>
          <p:nvPr userDrawn="1"/>
        </p:nvPicPr>
        <p:blipFill>
          <a:blip r:embed="rId2"/>
          <a:srcRect/>
          <a:stretch/>
        </p:blipFill>
        <p:spPr>
          <a:xfrm>
            <a:off x="0" y="0"/>
            <a:ext cx="9144000" cy="5153891"/>
          </a:xfrm>
          <a:prstGeom prst="rect">
            <a:avLst/>
          </a:prstGeom>
        </p:spPr>
      </p:pic>
      <p:pic>
        <p:nvPicPr>
          <p:cNvPr id="12" name="Grafik 11">
            <a:extLst>
              <a:ext uri="{FF2B5EF4-FFF2-40B4-BE49-F238E27FC236}">
                <a16:creationId xmlns:a16="http://schemas.microsoft.com/office/drawing/2014/main" id="{7172497A-C22B-6942-859C-AE3FF1043232}"/>
              </a:ext>
            </a:extLst>
          </p:cNvPr>
          <p:cNvPicPr>
            <a:picLocks noChangeAspect="1"/>
          </p:cNvPicPr>
          <p:nvPr userDrawn="1"/>
        </p:nvPicPr>
        <p:blipFill>
          <a:blip r:embed="rId3" cstate="print">
            <a:alphaModFix amt="75000"/>
            <a:extLst>
              <a:ext uri="{28A0092B-C50C-407E-A947-70E740481C1C}">
                <a14:useLocalDpi xmlns:a14="http://schemas.microsoft.com/office/drawing/2010/main"/>
              </a:ext>
            </a:extLst>
          </a:blip>
          <a:stretch>
            <a:fillRect/>
          </a:stretch>
        </p:blipFill>
        <p:spPr>
          <a:xfrm>
            <a:off x="0" y="-2"/>
            <a:ext cx="2777575" cy="3713497"/>
          </a:xfrm>
          <a:prstGeom prst="rect">
            <a:avLst/>
          </a:prstGeom>
          <a:effectLst/>
        </p:spPr>
      </p:pic>
      <p:sp>
        <p:nvSpPr>
          <p:cNvPr id="10" name="Titel 14"/>
          <p:cNvSpPr>
            <a:spLocks noGrp="1"/>
          </p:cNvSpPr>
          <p:nvPr>
            <p:ph type="title" hasCustomPrompt="1"/>
          </p:nvPr>
        </p:nvSpPr>
        <p:spPr>
          <a:xfrm>
            <a:off x="1845052" y="2463739"/>
            <a:ext cx="6762618"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11" name="Rectangle 3"/>
          <p:cNvSpPr>
            <a:spLocks noGrp="1" noChangeArrowheads="1"/>
          </p:cNvSpPr>
          <p:nvPr>
            <p:ph type="subTitle" idx="1" hasCustomPrompt="1"/>
          </p:nvPr>
        </p:nvSpPr>
        <p:spPr>
          <a:xfrm>
            <a:off x="1845052" y="3489853"/>
            <a:ext cx="6762618" cy="783087"/>
          </a:xfrm>
          <a:prstGeom prst="rect">
            <a:avLst/>
          </a:prstGeom>
          <a:ln>
            <a:noFill/>
          </a:ln>
        </p:spPr>
        <p:txBody>
          <a:bodyPr lIns="0" tIns="0" rIns="0" bIns="0"/>
          <a:lstStyle>
            <a:lvl1pPr marL="0" indent="0" algn="l">
              <a:buFont typeface="Wingdings" pitchFamily="2" charset="2"/>
              <a:buNone/>
              <a:defRPr sz="1500" b="1" i="0" baseline="0" smtClean="0">
                <a:solidFill>
                  <a:schemeClr val="bg1"/>
                </a:solidFill>
                <a:latin typeface="Avenir LT Std 65 Medium" panose="020B0503020203020204" pitchFamily="34" charset="77"/>
                <a:cs typeface="Avenir LT Std 65 Medium" panose="020B0503020203020204" pitchFamily="34" charset="77"/>
              </a:defRPr>
            </a:lvl1pPr>
          </a:lstStyle>
          <a:p>
            <a:r>
              <a:rPr lang="de-DE" dirty="0"/>
              <a:t>Formatvorlage des Untertitelmasters</a:t>
            </a:r>
            <a:br>
              <a:rPr lang="de-DE" dirty="0"/>
            </a:br>
            <a:r>
              <a:rPr lang="de-DE" dirty="0"/>
              <a:t>durch Klicken bearbeiten</a:t>
            </a:r>
          </a:p>
        </p:txBody>
      </p:sp>
      <p:pic>
        <p:nvPicPr>
          <p:cNvPr id="14" name="Grafik 13">
            <a:extLst>
              <a:ext uri="{FF2B5EF4-FFF2-40B4-BE49-F238E27FC236}">
                <a16:creationId xmlns:a16="http://schemas.microsoft.com/office/drawing/2014/main" id="{41CA6881-E0B2-BC42-9A96-D462FE036B8E}"/>
              </a:ext>
            </a:extLst>
          </p:cNvPr>
          <p:cNvPicPr>
            <a:picLocks noChangeAspect="1"/>
          </p:cNvPicPr>
          <p:nvPr userDrawn="1"/>
        </p:nvPicPr>
        <p:blipFill>
          <a:blip r:embed="rId4"/>
          <a:stretch>
            <a:fillRect/>
          </a:stretch>
        </p:blipFill>
        <p:spPr>
          <a:xfrm>
            <a:off x="267233" y="657857"/>
            <a:ext cx="1526813" cy="997200"/>
          </a:xfrm>
          <a:prstGeom prst="rect">
            <a:avLst/>
          </a:prstGeom>
        </p:spPr>
      </p:pic>
    </p:spTree>
    <p:extLst>
      <p:ext uri="{BB962C8B-B14F-4D97-AF65-F5344CB8AC3E}">
        <p14:creationId xmlns:p14="http://schemas.microsoft.com/office/powerpoint/2010/main" val="17140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 schwarz">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5A09FB9E-CCB3-584F-9A3C-45A57B019F48}"/>
              </a:ext>
            </a:extLst>
          </p:cNvPr>
          <p:cNvSpPr/>
          <p:nvPr userDrawn="1"/>
        </p:nvSpPr>
        <p:spPr>
          <a:xfrm rot="16200000">
            <a:off x="2000250" y="-2000254"/>
            <a:ext cx="5143503" cy="914400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Inhaltsplatzhalter 6">
            <a:extLst>
              <a:ext uri="{FF2B5EF4-FFF2-40B4-BE49-F238E27FC236}">
                <a16:creationId xmlns:a16="http://schemas.microsoft.com/office/drawing/2014/main" id="{35F5D84B-9601-6041-92E8-4277164C8824}"/>
              </a:ext>
            </a:extLst>
          </p:cNvPr>
          <p:cNvSpPr>
            <a:spLocks noGrp="1"/>
          </p:cNvSpPr>
          <p:nvPr>
            <p:ph sz="quarter" idx="13"/>
          </p:nvPr>
        </p:nvSpPr>
        <p:spPr>
          <a:xfrm>
            <a:off x="540000" y="1215000"/>
            <a:ext cx="8233858" cy="3510390"/>
          </a:xfrm>
          <a:prstGeom prst="rect">
            <a:avLst/>
          </a:prstGeom>
        </p:spPr>
        <p:txBody>
          <a:bodyPr lIns="0" tIns="0" rIns="0" bIns="0"/>
          <a:lstStyle>
            <a:lvl1pPr marL="128538" indent="-128538" algn="l">
              <a:spcBef>
                <a:spcPts val="300"/>
              </a:spcBef>
              <a:buClr>
                <a:srgbClr val="5A646E"/>
              </a:buClr>
              <a:buSzPct val="110000"/>
              <a:buFont typeface="Lucida Grande"/>
              <a:buChar char="»"/>
              <a:defRPr sz="1000" b="0" i="0">
                <a:solidFill>
                  <a:schemeClr val="bg1"/>
                </a:solidFill>
                <a:latin typeface="Avenir LT Std 55 Roman" panose="020B0503020203020204" pitchFamily="34" charset="77"/>
              </a:defRPr>
            </a:lvl1pPr>
            <a:lvl2pPr marL="278501" indent="-107116" algn="l">
              <a:spcBef>
                <a:spcPts val="300"/>
              </a:spcBef>
              <a:buClr>
                <a:srgbClr val="5A646E"/>
              </a:buClr>
              <a:buFont typeface="Wingdings" charset="2"/>
              <a:buChar char="§"/>
              <a:defRPr sz="1000" b="0" i="0">
                <a:solidFill>
                  <a:schemeClr val="bg1"/>
                </a:solidFill>
                <a:latin typeface="Avenir LT Std 55 Roman" panose="020B0503020203020204" pitchFamily="34" charset="77"/>
              </a:defRPr>
            </a:lvl2pPr>
            <a:lvl3pPr algn="l">
              <a:spcBef>
                <a:spcPts val="300"/>
              </a:spcBef>
              <a:buClr>
                <a:srgbClr val="5A646E"/>
              </a:buClr>
              <a:defRPr sz="1000" b="0" i="0">
                <a:solidFill>
                  <a:schemeClr val="bg1"/>
                </a:solidFill>
                <a:latin typeface="Avenir LT Std 55 Roman" panose="020B0503020203020204" pitchFamily="34" charset="77"/>
              </a:defRPr>
            </a:lvl3pPr>
            <a:lvl4pPr marL="599847"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4pPr>
            <a:lvl5pPr marL="771232"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bg1">
                    <a:lumMod val="50000"/>
                  </a:schemeClr>
                </a:solidFill>
                <a:latin typeface="Avenir LT Std 55 Roman" panose="020B0503020203020204" pitchFamily="34" charset="77"/>
              </a:defRPr>
            </a:lvl1pPr>
          </a:lstStyle>
          <a:p>
            <a:fld id="{062264FA-5897-E448-9104-19C45CE6974D}" type="slidenum">
              <a:rPr lang="de-DE" smtClean="0"/>
              <a:pPr/>
              <a:t>‹Nr.›</a:t>
            </a:fld>
            <a:endParaRPr lang="de-DE" dirty="0"/>
          </a:p>
        </p:txBody>
      </p:sp>
      <p:sp>
        <p:nvSpPr>
          <p:cNvPr id="16" name="Titel 1">
            <a:extLst>
              <a:ext uri="{FF2B5EF4-FFF2-40B4-BE49-F238E27FC236}">
                <a16:creationId xmlns:a16="http://schemas.microsoft.com/office/drawing/2014/main" id="{ACA4110B-6FD0-1C45-A7F4-81C2DFDC957C}"/>
              </a:ext>
            </a:extLst>
          </p:cNvPr>
          <p:cNvSpPr>
            <a:spLocks noGrp="1"/>
          </p:cNvSpPr>
          <p:nvPr>
            <p:ph type="title" hasCustomPrompt="1"/>
          </p:nvPr>
        </p:nvSpPr>
        <p:spPr>
          <a:xfrm>
            <a:off x="540000" y="593386"/>
            <a:ext cx="6911688" cy="357534"/>
          </a:xfrm>
          <a:prstGeom prst="rect">
            <a:avLst/>
          </a:prstGeom>
        </p:spPr>
        <p:txBody>
          <a:bodyPr lIns="0" tIns="0" rIns="0" bIns="0"/>
          <a:lstStyle>
            <a:lvl1pPr algn="l">
              <a:defRPr sz="1900" b="1" i="0">
                <a:solidFill>
                  <a:schemeClr val="bg1"/>
                </a:solidFill>
                <a:latin typeface="Avenir LT Std 65 Medium" panose="020B0503020203020204" pitchFamily="34" charset="77"/>
                <a:cs typeface="Avenir LT Std 65 Medium" panose="020B0503020203020204" pitchFamily="34" charset="77"/>
              </a:defRPr>
            </a:lvl1pPr>
          </a:lstStyle>
          <a:p>
            <a:r>
              <a:rPr lang="de-DE" dirty="0"/>
              <a:t>Titelmasterformat durch klicken bearbeiten</a:t>
            </a:r>
          </a:p>
        </p:txBody>
      </p:sp>
      <p:sp>
        <p:nvSpPr>
          <p:cNvPr id="19" name="Fußzeilenplatzhalter 6">
            <a:extLst>
              <a:ext uri="{FF2B5EF4-FFF2-40B4-BE49-F238E27FC236}">
                <a16:creationId xmlns:a16="http://schemas.microsoft.com/office/drawing/2014/main" id="{639162C0-DE77-6944-BE3E-7B59B30D32D4}"/>
              </a:ext>
            </a:extLst>
          </p:cNvPr>
          <p:cNvSpPr txBox="1">
            <a:spLocks/>
          </p:cNvSpPr>
          <p:nvPr userDrawn="1"/>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spTree>
    <p:extLst>
      <p:ext uri="{BB962C8B-B14F-4D97-AF65-F5344CB8AC3E}">
        <p14:creationId xmlns:p14="http://schemas.microsoft.com/office/powerpoint/2010/main" val="19504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folie schwarz">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93B90E4-391E-0146-B838-7A607697E4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50" t="5282" r="2822" b="6345"/>
          <a:stretch/>
        </p:blipFill>
        <p:spPr>
          <a:xfrm>
            <a:off x="0" y="-9657"/>
            <a:ext cx="9168429" cy="5153157"/>
          </a:xfrm>
          <a:prstGeom prst="rect">
            <a:avLst/>
          </a:prstGeom>
        </p:spPr>
      </p:pic>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rgbClr val="FFFFFF"/>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Tree>
    <p:extLst>
      <p:ext uri="{BB962C8B-B14F-4D97-AF65-F5344CB8AC3E}">
        <p14:creationId xmlns:p14="http://schemas.microsoft.com/office/powerpoint/2010/main" val="197376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folie weiß">
    <p:spTree>
      <p:nvGrpSpPr>
        <p:cNvPr id="1" name=""/>
        <p:cNvGrpSpPr/>
        <p:nvPr/>
      </p:nvGrpSpPr>
      <p:grpSpPr>
        <a:xfrm>
          <a:off x="0" y="0"/>
          <a:ext cx="0" cy="0"/>
          <a:chOff x="0" y="0"/>
          <a:chExt cx="0" cy="0"/>
        </a:xfrm>
      </p:grpSpPr>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1" i="0">
                <a:solidFill>
                  <a:schemeClr val="tx1"/>
                </a:solidFill>
                <a:latin typeface="Avenir LT Std 65 Medium" panose="020B0503020203020204" pitchFamily="34" charset="77"/>
                <a:cs typeface="Avenir LT Std 65 Medium" panose="020B0503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chemeClr val="tx1"/>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tx1"/>
                </a:solidFill>
                <a:latin typeface="Avenir LT Std 55 Roman" panose="020B0503020203020204" pitchFamily="34" charset="77"/>
              </a:defRPr>
            </a:lvl1pPr>
          </a:lstStyle>
          <a:p>
            <a:fld id="{062264FA-5897-E448-9104-19C45CE6974D}" type="slidenum">
              <a:rPr lang="de-DE" smtClean="0"/>
              <a:pPr/>
              <a:t>‹Nr.›</a:t>
            </a:fld>
            <a:endParaRPr lang="de-DE" dirty="0"/>
          </a:p>
        </p:txBody>
      </p:sp>
    </p:spTree>
    <p:extLst>
      <p:ext uri="{BB962C8B-B14F-4D97-AF65-F5344CB8AC3E}">
        <p14:creationId xmlns:p14="http://schemas.microsoft.com/office/powerpoint/2010/main" val="283058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folie schwarz">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FCF64E3-3CFC-FC41-8890-82C5C1CE857E}"/>
              </a:ext>
            </a:extLst>
          </p:cNvPr>
          <p:cNvSpPr/>
          <p:nvPr userDrawn="1"/>
        </p:nvSpPr>
        <p:spPr>
          <a:xfrm>
            <a:off x="-1" y="0"/>
            <a:ext cx="9144001" cy="5143500"/>
          </a:xfrm>
          <a:prstGeom prst="rect">
            <a:avLst/>
          </a:prstGeom>
          <a:solidFill>
            <a:srgbClr val="000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itel 2">
            <a:extLst>
              <a:ext uri="{FF2B5EF4-FFF2-40B4-BE49-F238E27FC236}">
                <a16:creationId xmlns:a16="http://schemas.microsoft.com/office/drawing/2014/main" id="{27A2428C-7E41-9B4A-AB3D-DDA77EA6D7C4}"/>
              </a:ext>
            </a:extLst>
          </p:cNvPr>
          <p:cNvSpPr>
            <a:spLocks noGrp="1"/>
          </p:cNvSpPr>
          <p:nvPr>
            <p:ph type="title" hasCustomPrompt="1"/>
          </p:nvPr>
        </p:nvSpPr>
        <p:spPr>
          <a:xfrm>
            <a:off x="540000" y="900000"/>
            <a:ext cx="2497840" cy="720000"/>
          </a:xfrm>
          <a:prstGeom prst="rect">
            <a:avLst/>
          </a:prstGeom>
        </p:spPr>
        <p:txBody>
          <a:bodyPr lIns="0" tIns="0" rIns="0" bIns="0"/>
          <a:lstStyle>
            <a:lvl1pPr algn="l">
              <a:defRPr/>
            </a:lvl1pPr>
          </a:lstStyle>
          <a:p>
            <a:pPr>
              <a:lnSpc>
                <a:spcPts val="3000"/>
              </a:lnSpc>
            </a:pPr>
            <a:r>
              <a:rPr lang="de-DE" sz="2800" b="0" dirty="0">
                <a:solidFill>
                  <a:schemeClr val="bg1"/>
                </a:solidFill>
                <a:latin typeface="Avenir LT Std 35 Light" panose="020B0402020203020204" pitchFamily="34" charset="77"/>
              </a:rPr>
              <a:t>Thank you</a:t>
            </a:r>
            <a:endParaRPr lang="de-DE" sz="900" dirty="0">
              <a:solidFill>
                <a:schemeClr val="bg1"/>
              </a:solidFill>
            </a:endParaRPr>
          </a:p>
        </p:txBody>
      </p:sp>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
        <p:nvSpPr>
          <p:cNvPr id="11" name="Textfeld 10">
            <a:extLst>
              <a:ext uri="{FF2B5EF4-FFF2-40B4-BE49-F238E27FC236}">
                <a16:creationId xmlns:a16="http://schemas.microsoft.com/office/drawing/2014/main" id="{625E501D-3255-3C4A-93E3-35D9BD18380E}"/>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bg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bg1"/>
                </a:solidFill>
                <a:latin typeface="Avenir LT Std 55 Roman" panose="020B0503020203020204" pitchFamily="34" charset="77"/>
              </a:rPr>
              <a:t>Gablonzstraße</a:t>
            </a:r>
            <a:r>
              <a:rPr lang="de-DE" sz="900" b="0" i="0" dirty="0">
                <a:solidFill>
                  <a:schemeClr val="bg1"/>
                </a:solidFill>
                <a:latin typeface="Avenir LT Std 55 Roman" panose="020B0503020203020204" pitchFamily="34" charset="77"/>
              </a:rPr>
              <a:t> 2-4</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bg1"/>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Mail: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Web: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12" name="Fußzeilenplatzhalter 6">
            <a:extLst>
              <a:ext uri="{FF2B5EF4-FFF2-40B4-BE49-F238E27FC236}">
                <a16:creationId xmlns:a16="http://schemas.microsoft.com/office/drawing/2014/main" id="{6E41B46E-3F1E-8B4F-9D84-B7C79FFCC802}"/>
              </a:ext>
            </a:extLst>
          </p:cNvPr>
          <p:cNvSpPr txBox="1">
            <a:spLocks/>
          </p:cNvSpPr>
          <p:nvPr userDrawn="1"/>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sp>
        <p:nvSpPr>
          <p:cNvPr id="2" name="Rechteck 1">
            <a:extLst>
              <a:ext uri="{FF2B5EF4-FFF2-40B4-BE49-F238E27FC236}">
                <a16:creationId xmlns:a16="http://schemas.microsoft.com/office/drawing/2014/main" id="{DDD133AB-4C97-5845-FCA4-9063D340CCC9}"/>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All contents shown are protected by copyright. All rights reserved by M&amp;P Group, Gablonzstraße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Distribution, reproduction or presentation, in whole or in part, is only permitted with the express written consent of the copyright holder.</a:t>
            </a:r>
          </a:p>
        </p:txBody>
      </p:sp>
      <p:sp>
        <p:nvSpPr>
          <p:cNvPr id="4" name="Textfeld 3">
            <a:extLst>
              <a:ext uri="{FF2B5EF4-FFF2-40B4-BE49-F238E27FC236}">
                <a16:creationId xmlns:a16="http://schemas.microsoft.com/office/drawing/2014/main" id="{979E19DA-8E3E-224B-E031-1ACE1FC7C0E6}"/>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Group</a:t>
            </a:r>
            <a:endParaRPr lang="de-DE"/>
          </a:p>
        </p:txBody>
      </p:sp>
    </p:spTree>
    <p:extLst>
      <p:ext uri="{BB962C8B-B14F-4D97-AF65-F5344CB8AC3E}">
        <p14:creationId xmlns:p14="http://schemas.microsoft.com/office/powerpoint/2010/main" val="306939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folie weiß">
    <p:spTree>
      <p:nvGrpSpPr>
        <p:cNvPr id="1" name=""/>
        <p:cNvGrpSpPr/>
        <p:nvPr/>
      </p:nvGrpSpPr>
      <p:grpSpPr>
        <a:xfrm>
          <a:off x="0" y="0"/>
          <a:ext cx="0" cy="0"/>
          <a:chOff x="0" y="0"/>
          <a:chExt cx="0" cy="0"/>
        </a:xfrm>
      </p:grpSpPr>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latin typeface="Avenir LT Std 55 Roman" panose="020B0503020203020204" pitchFamily="34" charset="77"/>
              </a:defRPr>
            </a:lvl1pPr>
          </a:lstStyle>
          <a:p>
            <a:fld id="{062264FA-5897-E448-9104-19C45CE6974D}" type="slidenum">
              <a:rPr lang="de-DE" smtClean="0"/>
              <a:pPr/>
              <a:t>‹Nr.›</a:t>
            </a:fld>
            <a:endParaRPr lang="de-DE"/>
          </a:p>
        </p:txBody>
      </p:sp>
      <p:sp>
        <p:nvSpPr>
          <p:cNvPr id="16" name="Rechteck 15">
            <a:extLst>
              <a:ext uri="{FF2B5EF4-FFF2-40B4-BE49-F238E27FC236}">
                <a16:creationId xmlns:a16="http://schemas.microsoft.com/office/drawing/2014/main" id="{5614677C-4BDD-4208-8FC2-73C498E8263A}"/>
              </a:ext>
            </a:extLst>
          </p:cNvPr>
          <p:cNvSpPr>
            <a:spLocks noChangeArrowheads="1"/>
          </p:cNvSpPr>
          <p:nvPr userDrawn="1"/>
        </p:nvSpPr>
        <p:spPr bwMode="auto">
          <a:xfrm>
            <a:off x="540000" y="1633538"/>
            <a:ext cx="1575260" cy="380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hangingPunct="1">
              <a:defRPr/>
            </a:pPr>
            <a:r>
              <a:rPr lang="de-DE" altLang="de-DE" sz="1875" b="1" i="0" dirty="0">
                <a:latin typeface="Avenir LT Std 65 Medium" panose="020B0503020203020204" pitchFamily="34" charset="77"/>
              </a:rPr>
              <a:t>THANK YOU.</a:t>
            </a:r>
          </a:p>
        </p:txBody>
      </p:sp>
      <p:sp>
        <p:nvSpPr>
          <p:cNvPr id="6" name="Textfeld 5">
            <a:extLst>
              <a:ext uri="{FF2B5EF4-FFF2-40B4-BE49-F238E27FC236}">
                <a16:creationId xmlns:a16="http://schemas.microsoft.com/office/drawing/2014/main" id="{E4D61674-D9E0-9A47-9F37-AEF19FD3DB79}"/>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tx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tx1"/>
                </a:solidFill>
                <a:latin typeface="Avenir LT Std 55 Roman" panose="020B0503020203020204" pitchFamily="34" charset="77"/>
              </a:rPr>
              <a:t>Gablonzstraße</a:t>
            </a:r>
            <a:r>
              <a:rPr lang="de-DE" sz="900" b="0" i="0" dirty="0">
                <a:solidFill>
                  <a:schemeClr val="tx1"/>
                </a:solidFill>
                <a:latin typeface="Avenir LT Std 55 Roman" panose="020B0503020203020204" pitchFamily="34" charset="77"/>
              </a:rPr>
              <a:t> 2-4</a:t>
            </a:r>
            <a:br>
              <a:rPr lang="de-DE" sz="900" b="0" i="0" dirty="0">
                <a:solidFill>
                  <a:schemeClr val="tx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tx1"/>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Mail:</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Web:</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2" name="Rechteck 1">
            <a:extLst>
              <a:ext uri="{FF2B5EF4-FFF2-40B4-BE49-F238E27FC236}">
                <a16:creationId xmlns:a16="http://schemas.microsoft.com/office/drawing/2014/main" id="{D327364F-953A-A0C5-0B76-3BFB700ACBB1}"/>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All contents shown are protected by copyright. All rights reserved by M&amp;P Group, Gablonzstraße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Distribution, reproduction or presentation, in whole or in part, is only permitted with the express written consent of the copyright holder.</a:t>
            </a:r>
          </a:p>
        </p:txBody>
      </p:sp>
      <p:sp>
        <p:nvSpPr>
          <p:cNvPr id="4" name="Textfeld 3">
            <a:extLst>
              <a:ext uri="{FF2B5EF4-FFF2-40B4-BE49-F238E27FC236}">
                <a16:creationId xmlns:a16="http://schemas.microsoft.com/office/drawing/2014/main" id="{6B9875D1-416C-B3D0-CAC9-9F0F117B2FA3}"/>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Group</a:t>
            </a:r>
            <a:endParaRPr lang="de-DE"/>
          </a:p>
        </p:txBody>
      </p:sp>
    </p:spTree>
    <p:extLst>
      <p:ext uri="{BB962C8B-B14F-4D97-AF65-F5344CB8AC3E}">
        <p14:creationId xmlns:p14="http://schemas.microsoft.com/office/powerpoint/2010/main" val="3789193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62225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2" r:id="rId3"/>
    <p:sldLayoutId id="2147483674" r:id="rId4"/>
    <p:sldLayoutId id="2147483668" r:id="rId5"/>
    <p:sldLayoutId id="2147483670" r:id="rId6"/>
  </p:sldLayoutIdLst>
  <p:hf hdr="0"/>
  <p:txStyles>
    <p:titleStyle>
      <a:lvl1pPr algn="ctr" defTabSz="171384" rtl="0" eaLnBrk="1" latinLnBrk="0" hangingPunct="1">
        <a:spcBef>
          <a:spcPct val="0"/>
        </a:spcBef>
        <a:buNone/>
        <a:defRPr sz="1600" kern="1200">
          <a:solidFill>
            <a:schemeClr val="tx1"/>
          </a:solidFill>
          <a:latin typeface="+mj-lt"/>
          <a:ea typeface="+mj-ea"/>
          <a:cs typeface="+mj-cs"/>
        </a:defRPr>
      </a:lvl1pPr>
    </p:titleStyle>
    <p:body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p:bodyStyle>
    <p:other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0.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5.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1.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6.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em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D845B26-D298-2349-B08F-A2D1BA659801}"/>
              </a:ext>
            </a:extLst>
          </p:cNvPr>
          <p:cNvSpPr/>
          <p:nvPr/>
        </p:nvSpPr>
        <p:spPr>
          <a:xfrm>
            <a:off x="496560" y="1678336"/>
            <a:ext cx="6933695" cy="3699989"/>
          </a:xfrm>
          <a:prstGeom prst="ellipse">
            <a:avLst/>
          </a:prstGeom>
          <a:solidFill>
            <a:schemeClr val="tx1">
              <a:alpha val="20000"/>
            </a:schemeClr>
          </a:solidFill>
          <a:ln>
            <a:noFill/>
          </a:ln>
          <a:effectLst>
            <a:outerShdw blurRad="40000" dist="23000" dir="5400000" rotWithShape="0">
              <a:srgbClr val="000000">
                <a:alpha val="35000"/>
              </a:srgbClr>
            </a:outerShdw>
            <a:softEdge rad="647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itel 14"/>
          <p:cNvSpPr>
            <a:spLocks noGrp="1"/>
          </p:cNvSpPr>
          <p:nvPr>
            <p:ph type="title"/>
          </p:nvPr>
        </p:nvSpPr>
        <p:spPr>
          <a:xfrm>
            <a:off x="1845052" y="2989212"/>
            <a:ext cx="6124904" cy="1078238"/>
          </a:xfrm>
          <a:prstGeom prst="rect">
            <a:avLst/>
          </a:prstGeom>
          <a:noFill/>
          <a:effectLst>
            <a:outerShdw blurRad="50800" dist="38100" dir="2700000" algn="tl" rotWithShape="0">
              <a:prstClr val="black">
                <a:alpha val="40000"/>
              </a:prstClr>
            </a:outerShdw>
          </a:effectLst>
        </p:spPr>
        <p:txBody>
          <a:bodyPr lIns="0" tIns="0" rIns="0" bIns="0">
            <a:normAutofit/>
          </a:bodyPr>
          <a:lstStyle>
            <a:lvl1pPr algn="l">
              <a:lnSpc>
                <a:spcPts val="8000"/>
              </a:lnSpc>
              <a:defRPr sz="8000" b="1" i="0">
                <a:solidFill>
                  <a:schemeClr val="bg1"/>
                </a:solidFill>
                <a:latin typeface="Avenir LT Std 65 Medium"/>
                <a:cs typeface="Avenir LT Std 65 Medium"/>
              </a:defRPr>
            </a:lvl1pPr>
          </a:lstStyle>
          <a:p>
            <a:pPr>
              <a:lnSpc>
                <a:spcPts val="3749"/>
              </a:lnSpc>
            </a:pPr>
            <a:r>
              <a:rPr lang="de-DE" sz="4000" b="0" dirty="0">
                <a:latin typeface="Avenir LT Std 35 Light" panose="020B0402020203020204" pitchFamily="34" charset="77"/>
              </a:rPr>
              <a:t>Projects, solutions, partnerships</a:t>
            </a:r>
          </a:p>
        </p:txBody>
      </p:sp>
      <p:sp>
        <p:nvSpPr>
          <p:cNvPr id="7" name="Rectangle 3"/>
          <p:cNvSpPr>
            <a:spLocks noGrp="1" noChangeArrowheads="1"/>
          </p:cNvSpPr>
          <p:nvPr>
            <p:ph type="subTitle" idx="4294967295"/>
          </p:nvPr>
        </p:nvSpPr>
        <p:spPr>
          <a:xfrm>
            <a:off x="1845052" y="4094453"/>
            <a:ext cx="6762618" cy="783087"/>
          </a:xfrm>
          <a:prstGeom prst="rect">
            <a:avLst/>
          </a:prstGeom>
          <a:ln>
            <a:noFill/>
          </a:ln>
          <a:effectLst>
            <a:outerShdw blurRad="50800" dist="12700" dir="2700000" algn="tl" rotWithShape="0">
              <a:prstClr val="black">
                <a:alpha val="40000"/>
              </a:prstClr>
            </a:outerShdw>
          </a:effectLst>
        </p:spPr>
        <p:txBody>
          <a:bodyPr lIns="0" tIns="0" rIns="0" bIns="0"/>
          <a:lstStyle>
            <a:lvl1pPr marL="0" indent="0" algn="l">
              <a:buFont typeface="Wingdings" pitchFamily="2" charset="2"/>
              <a:buNone/>
              <a:defRPr sz="4000" baseline="0" smtClean="0">
                <a:solidFill>
                  <a:srgbClr val="FFFFFF"/>
                </a:solidFill>
                <a:latin typeface="Avenir LT Std 55 Roman"/>
                <a:cs typeface="Avenir LT Std 55 Roman"/>
              </a:defRPr>
            </a:lvl1pPr>
          </a:lstStyle>
          <a:p>
            <a:r>
              <a:rPr lang="de-DE" sz="1800" b="1" dirty="0">
                <a:solidFill>
                  <a:schemeClr val="bg1"/>
                </a:solidFill>
                <a:latin typeface="Avenir LT Std 55 Roman" panose="020B0503020203020204" pitchFamily="34" charset="77"/>
              </a:rPr>
              <a:t>Introducing the M&amp;P Group.</a:t>
            </a:r>
          </a:p>
          <a:p>
            <a:endParaRPr lang="de-DE" sz="1800" dirty="0">
              <a:solidFill>
                <a:schemeClr val="bg1"/>
              </a:solidFill>
              <a:latin typeface="Avenir LT Std 65 Medium" panose="020B0503020203020204" pitchFamily="34" charset="77"/>
            </a:endParaRPr>
          </a:p>
          <a:p>
            <a:endParaRPr lang="de-DE" sz="1800" dirty="0">
              <a:solidFill>
                <a:schemeClr val="bg1"/>
              </a:solidFill>
              <a:latin typeface="Avenir LT Std 65 Medium" panose="020B0503020203020204" pitchFamily="34" charset="77"/>
            </a:endParaRPr>
          </a:p>
        </p:txBody>
      </p:sp>
      <p:sp>
        <p:nvSpPr>
          <p:cNvPr id="5" name="Fußzeilenplatzhalter 6">
            <a:extLst>
              <a:ext uri="{FF2B5EF4-FFF2-40B4-BE49-F238E27FC236}">
                <a16:creationId xmlns:a16="http://schemas.microsoft.com/office/drawing/2014/main" id="{209E91BC-B5C5-9B4A-A0D3-47358B1BB51C}"/>
              </a:ext>
            </a:extLst>
          </p:cNvPr>
          <p:cNvSpPr txBox="1">
            <a:spLocks/>
          </p:cNvSpPr>
          <p:nvPr/>
        </p:nvSpPr>
        <p:spPr>
          <a:xfrm>
            <a:off x="1845052" y="4869656"/>
            <a:ext cx="1290035" cy="273844"/>
          </a:xfrm>
          <a:prstGeom prst="rect">
            <a:avLst/>
          </a:prstGeom>
        </p:spPr>
        <p:txBody>
          <a:bodyPr lIns="0"/>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r>
              <a:rPr lang="de-DE" dirty="0">
                <a:solidFill>
                  <a:srgbClr val="FFFFFF"/>
                </a:solidFill>
                <a:latin typeface="Avenir LT Std 55 Roman" panose="020B0503020203020204" pitchFamily="34" charset="77"/>
              </a:rPr>
              <a:t>09/2024</a:t>
            </a:r>
          </a:p>
        </p:txBody>
      </p:sp>
    </p:spTree>
    <p:extLst>
      <p:ext uri="{BB962C8B-B14F-4D97-AF65-F5344CB8AC3E}">
        <p14:creationId xmlns:p14="http://schemas.microsoft.com/office/powerpoint/2010/main" val="63262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descr="Ein Bild, das Kleidung, Person, Im Haus, Industrie enthält.&#10;&#10;Automatisch generierte Beschreibung">
            <a:extLst>
              <a:ext uri="{FF2B5EF4-FFF2-40B4-BE49-F238E27FC236}">
                <a16:creationId xmlns:a16="http://schemas.microsoft.com/office/drawing/2014/main" id="{465F29A4-01EB-8A92-3CA7-AE43CD3323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9" name="Rechteck 8">
            <a:extLst>
              <a:ext uri="{FF2B5EF4-FFF2-40B4-BE49-F238E27FC236}">
                <a16:creationId xmlns:a16="http://schemas.microsoft.com/office/drawing/2014/main" id="{F9D37C33-2E57-1748-BB92-30DDE20D898B}"/>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8634BC71-AFB1-2F7A-FB7D-D10B0403D213}"/>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10</a:t>
            </a:fld>
            <a:endParaRPr lang="de-DE">
              <a:solidFill>
                <a:srgbClr val="606A73"/>
              </a:solidFill>
            </a:endParaRPr>
          </a:p>
        </p:txBody>
      </p:sp>
      <p:sp>
        <p:nvSpPr>
          <p:cNvPr id="11" name="Titel 2">
            <a:extLst>
              <a:ext uri="{FF2B5EF4-FFF2-40B4-BE49-F238E27FC236}">
                <a16:creationId xmlns:a16="http://schemas.microsoft.com/office/drawing/2014/main" id="{1AF78A08-E459-17C7-6711-F99BDD427976}"/>
              </a:ext>
            </a:extLst>
          </p:cNvPr>
          <p:cNvSpPr>
            <a:spLocks noGrp="1"/>
          </p:cNvSpPr>
          <p:nvPr>
            <p:ph type="title"/>
          </p:nvPr>
        </p:nvSpPr>
        <p:spPr>
          <a:xfrm>
            <a:off x="5064369" y="1022612"/>
            <a:ext cx="4027269" cy="1096091"/>
          </a:xfrm>
          <a:prstGeom prst="rect">
            <a:avLst/>
          </a:prstGeom>
        </p:spPr>
        <p:txBody>
          <a:bodyPr/>
          <a:lstStyle/>
          <a:p>
            <a:pPr>
              <a:lnSpc>
                <a:spcPts val="2800"/>
              </a:lnSpc>
            </a:pPr>
            <a:r>
              <a:rPr lang="de-DE" sz="2500" b="0" dirty="0">
                <a:solidFill>
                  <a:schemeClr val="bg1"/>
                </a:solidFill>
                <a:latin typeface="Avenir LT Std 35 Light" panose="020B0402020203020204" pitchFamily="34" charset="77"/>
              </a:rPr>
              <a:t>Using digital expertise</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to create </a:t>
            </a:r>
            <a:r>
              <a:rPr lang="de-DE" sz="2500" dirty="0">
                <a:solidFill>
                  <a:schemeClr val="accent1"/>
                </a:solidFill>
                <a:latin typeface="Avenir LT Std 55 Roman" panose="020B0503020203020204" pitchFamily="34" charset="77"/>
              </a:rPr>
              <a:t>innovative infrastructures</a:t>
            </a:r>
          </a:p>
        </p:txBody>
      </p:sp>
      <p:sp>
        <p:nvSpPr>
          <p:cNvPr id="12" name="Titel 2">
            <a:extLst>
              <a:ext uri="{FF2B5EF4-FFF2-40B4-BE49-F238E27FC236}">
                <a16:creationId xmlns:a16="http://schemas.microsoft.com/office/drawing/2014/main" id="{C6FC7F0C-D888-FCD5-723A-F301B2879C6C}"/>
              </a:ext>
            </a:extLst>
          </p:cNvPr>
          <p:cNvSpPr txBox="1">
            <a:spLocks/>
          </p:cNvSpPr>
          <p:nvPr/>
        </p:nvSpPr>
        <p:spPr>
          <a:xfrm>
            <a:off x="5064368" y="2338125"/>
            <a:ext cx="3599797"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Whether it is a new construction or renovation, energy optimisation or a large-scale international project: the engineers from M&amp;P offer a full range of services as technical general planners in all HOAI work phases. Our solution-based expertise comes from a single source and is future-oriented. The buildings of tomorrow will be based on smart further development, and M&amp;P is state of the art in the real estate and construction industry: we support construction projects from the start of the project through to the operating phase with comprehensive technical expertise, the latest IT tools and BIM-based (building information modelling) planning methods. Our digitised planning expertise takes process efficiency to the next level in every phase of a project and makes progress immediately visible. Taking life cycle engineering into a new dimension.</a:t>
            </a:r>
          </a:p>
        </p:txBody>
      </p:sp>
      <p:sp>
        <p:nvSpPr>
          <p:cNvPr id="13" name="Inhaltsplatzhalter 12">
            <a:extLst>
              <a:ext uri="{FF2B5EF4-FFF2-40B4-BE49-F238E27FC236}">
                <a16:creationId xmlns:a16="http://schemas.microsoft.com/office/drawing/2014/main" id="{44113D44-B309-451A-3D68-5A019023C740}"/>
              </a:ext>
            </a:extLst>
          </p:cNvPr>
          <p:cNvSpPr txBox="1">
            <a:spLocks/>
          </p:cNvSpPr>
          <p:nvPr/>
        </p:nvSpPr>
        <p:spPr>
          <a:xfrm>
            <a:off x="4571998" y="169159"/>
            <a:ext cx="846487" cy="216776"/>
          </a:xfrm>
          <a:prstGeom prst="rect">
            <a:avLst/>
          </a:prstGeom>
          <a:solidFill>
            <a:schemeClr val="accent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ENGINEERING</a:t>
            </a:r>
          </a:p>
        </p:txBody>
      </p:sp>
      <p:sp>
        <p:nvSpPr>
          <p:cNvPr id="35" name="Fußzeilenplatzhalter 6">
            <a:extLst>
              <a:ext uri="{FF2B5EF4-FFF2-40B4-BE49-F238E27FC236}">
                <a16:creationId xmlns:a16="http://schemas.microsoft.com/office/drawing/2014/main" id="{81E394CA-EB8B-E349-A174-B6D8704F1433}"/>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
        <p:nvSpPr>
          <p:cNvPr id="2" name="Inhaltsplatzhalter 12">
            <a:extLst>
              <a:ext uri="{FF2B5EF4-FFF2-40B4-BE49-F238E27FC236}">
                <a16:creationId xmlns:a16="http://schemas.microsoft.com/office/drawing/2014/main" id="{6B6AD819-073D-D07F-F24A-8D9F40155F87}"/>
              </a:ext>
            </a:extLst>
          </p:cNvPr>
          <p:cNvSpPr txBox="1">
            <a:spLocks/>
          </p:cNvSpPr>
          <p:nvPr/>
        </p:nvSpPr>
        <p:spPr>
          <a:xfrm>
            <a:off x="365744" y="3294600"/>
            <a:ext cx="10741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Font typeface="Lucida Grande"/>
              <a:buNone/>
            </a:pPr>
            <a:r>
              <a:rPr lang="de-DE" sz="700" dirty="0">
                <a:latin typeface="Avenir LT Std 45 Book" panose="020B0502020203020204" pitchFamily="34" charset="77"/>
              </a:rPr>
              <a:t>BSE general planning</a:t>
            </a:r>
          </a:p>
        </p:txBody>
      </p:sp>
      <p:sp>
        <p:nvSpPr>
          <p:cNvPr id="3" name="Inhaltsplatzhalter 12">
            <a:extLst>
              <a:ext uri="{FF2B5EF4-FFF2-40B4-BE49-F238E27FC236}">
                <a16:creationId xmlns:a16="http://schemas.microsoft.com/office/drawing/2014/main" id="{FD07D068-2967-4EB1-D1D2-1D9689FF080F}"/>
              </a:ext>
            </a:extLst>
          </p:cNvPr>
          <p:cNvSpPr txBox="1">
            <a:spLocks/>
          </p:cNvSpPr>
          <p:nvPr/>
        </p:nvSpPr>
        <p:spPr>
          <a:xfrm>
            <a:off x="367200" y="3546412"/>
            <a:ext cx="120075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and digital planning</a:t>
            </a:r>
          </a:p>
        </p:txBody>
      </p:sp>
      <p:sp>
        <p:nvSpPr>
          <p:cNvPr id="4" name="Inhaltsplatzhalter 12">
            <a:extLst>
              <a:ext uri="{FF2B5EF4-FFF2-40B4-BE49-F238E27FC236}">
                <a16:creationId xmlns:a16="http://schemas.microsoft.com/office/drawing/2014/main" id="{AB30FEE9-08C6-0618-920A-380EF84561D9}"/>
              </a:ext>
            </a:extLst>
          </p:cNvPr>
          <p:cNvSpPr txBox="1">
            <a:spLocks/>
          </p:cNvSpPr>
          <p:nvPr/>
        </p:nvSpPr>
        <p:spPr>
          <a:xfrm>
            <a:off x="367200" y="3798224"/>
            <a:ext cx="131937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Lean project management</a:t>
            </a:r>
          </a:p>
        </p:txBody>
      </p:sp>
      <p:sp>
        <p:nvSpPr>
          <p:cNvPr id="5" name="Inhaltsplatzhalter 12">
            <a:extLst>
              <a:ext uri="{FF2B5EF4-FFF2-40B4-BE49-F238E27FC236}">
                <a16:creationId xmlns:a16="http://schemas.microsoft.com/office/drawing/2014/main" id="{D245CDCD-0E35-D29A-C727-1120C97D0987}"/>
              </a:ext>
            </a:extLst>
          </p:cNvPr>
          <p:cNvSpPr txBox="1">
            <a:spLocks/>
          </p:cNvSpPr>
          <p:nvPr/>
        </p:nvSpPr>
        <p:spPr>
          <a:xfrm>
            <a:off x="367200" y="4050036"/>
            <a:ext cx="86572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Master planning</a:t>
            </a:r>
          </a:p>
        </p:txBody>
      </p:sp>
      <p:sp>
        <p:nvSpPr>
          <p:cNvPr id="6" name="Inhaltsplatzhalter 12">
            <a:extLst>
              <a:ext uri="{FF2B5EF4-FFF2-40B4-BE49-F238E27FC236}">
                <a16:creationId xmlns:a16="http://schemas.microsoft.com/office/drawing/2014/main" id="{A08ACEA6-973E-5E73-65A6-C6052DF78F55}"/>
              </a:ext>
            </a:extLst>
          </p:cNvPr>
          <p:cNvSpPr txBox="1">
            <a:spLocks/>
          </p:cNvSpPr>
          <p:nvPr/>
        </p:nvSpPr>
        <p:spPr>
          <a:xfrm>
            <a:off x="365744" y="4301848"/>
            <a:ext cx="11350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Green-Building-Design</a:t>
            </a:r>
          </a:p>
        </p:txBody>
      </p:sp>
      <p:sp>
        <p:nvSpPr>
          <p:cNvPr id="7" name="Inhaltsplatzhalter 12">
            <a:extLst>
              <a:ext uri="{FF2B5EF4-FFF2-40B4-BE49-F238E27FC236}">
                <a16:creationId xmlns:a16="http://schemas.microsoft.com/office/drawing/2014/main" id="{5D180CD1-69C2-480E-CD4D-833BA5EB7F1E}"/>
              </a:ext>
            </a:extLst>
          </p:cNvPr>
          <p:cNvSpPr txBox="1">
            <a:spLocks/>
          </p:cNvSpPr>
          <p:nvPr/>
        </p:nvSpPr>
        <p:spPr>
          <a:xfrm>
            <a:off x="367200" y="4553659"/>
            <a:ext cx="10115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System engineering</a:t>
            </a:r>
          </a:p>
        </p:txBody>
      </p:sp>
      <p:sp>
        <p:nvSpPr>
          <p:cNvPr id="14" name="Inhaltsplatzhalter 12">
            <a:extLst>
              <a:ext uri="{FF2B5EF4-FFF2-40B4-BE49-F238E27FC236}">
                <a16:creationId xmlns:a16="http://schemas.microsoft.com/office/drawing/2014/main" id="{1E6DE305-68C8-F4F8-0903-6CCD2236F772}"/>
              </a:ext>
            </a:extLst>
          </p:cNvPr>
          <p:cNvSpPr txBox="1">
            <a:spLocks/>
          </p:cNvSpPr>
          <p:nvPr/>
        </p:nvSpPr>
        <p:spPr>
          <a:xfrm>
            <a:off x="1477734" y="3294600"/>
            <a:ext cx="168485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Special engineering and prototyping</a:t>
            </a:r>
          </a:p>
        </p:txBody>
      </p:sp>
      <p:sp>
        <p:nvSpPr>
          <p:cNvPr id="16" name="Inhaltsplatzhalter 12">
            <a:extLst>
              <a:ext uri="{FF2B5EF4-FFF2-40B4-BE49-F238E27FC236}">
                <a16:creationId xmlns:a16="http://schemas.microsoft.com/office/drawing/2014/main" id="{317326C9-DD7F-D69A-502A-7D6173F9B7FC}"/>
              </a:ext>
            </a:extLst>
          </p:cNvPr>
          <p:cNvSpPr txBox="1">
            <a:spLocks/>
          </p:cNvSpPr>
          <p:nvPr/>
        </p:nvSpPr>
        <p:spPr>
          <a:xfrm>
            <a:off x="1605828" y="3546412"/>
            <a:ext cx="10115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Building digitisation</a:t>
            </a:r>
          </a:p>
        </p:txBody>
      </p:sp>
      <p:sp>
        <p:nvSpPr>
          <p:cNvPr id="22" name="Inhaltsplatzhalter 12">
            <a:extLst>
              <a:ext uri="{FF2B5EF4-FFF2-40B4-BE49-F238E27FC236}">
                <a16:creationId xmlns:a16="http://schemas.microsoft.com/office/drawing/2014/main" id="{C784A14B-B60A-1ED0-8305-708CE40464EA}"/>
              </a:ext>
            </a:extLst>
          </p:cNvPr>
          <p:cNvSpPr txBox="1">
            <a:spLocks/>
          </p:cNvSpPr>
          <p:nvPr/>
        </p:nvSpPr>
        <p:spPr>
          <a:xfrm>
            <a:off x="1270800" y="4050035"/>
            <a:ext cx="9234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Quality assurance</a:t>
            </a:r>
          </a:p>
        </p:txBody>
      </p:sp>
      <p:sp>
        <p:nvSpPr>
          <p:cNvPr id="23" name="Inhaltsplatzhalter 12">
            <a:extLst>
              <a:ext uri="{FF2B5EF4-FFF2-40B4-BE49-F238E27FC236}">
                <a16:creationId xmlns:a16="http://schemas.microsoft.com/office/drawing/2014/main" id="{D33A3B6B-0670-51B4-F7D7-90E85A2BCEE2}"/>
              </a:ext>
            </a:extLst>
          </p:cNvPr>
          <p:cNvSpPr txBox="1">
            <a:spLocks/>
          </p:cNvSpPr>
          <p:nvPr/>
        </p:nvSpPr>
        <p:spPr>
          <a:xfrm>
            <a:off x="1543724" y="4302227"/>
            <a:ext cx="14043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Commisioning and simulation</a:t>
            </a:r>
          </a:p>
        </p:txBody>
      </p:sp>
      <p:sp>
        <p:nvSpPr>
          <p:cNvPr id="24" name="Inhaltsplatzhalter 12">
            <a:extLst>
              <a:ext uri="{FF2B5EF4-FFF2-40B4-BE49-F238E27FC236}">
                <a16:creationId xmlns:a16="http://schemas.microsoft.com/office/drawing/2014/main" id="{0510A49F-C1E6-4319-78EE-B10EB9456607}"/>
              </a:ext>
            </a:extLst>
          </p:cNvPr>
          <p:cNvSpPr txBox="1">
            <a:spLocks/>
          </p:cNvSpPr>
          <p:nvPr/>
        </p:nvSpPr>
        <p:spPr>
          <a:xfrm>
            <a:off x="1724450" y="3798224"/>
            <a:ext cx="7647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Cybersecurity</a:t>
            </a:r>
          </a:p>
        </p:txBody>
      </p:sp>
    </p:spTree>
    <p:extLst>
      <p:ext uri="{BB962C8B-B14F-4D97-AF65-F5344CB8AC3E}">
        <p14:creationId xmlns:p14="http://schemas.microsoft.com/office/powerpoint/2010/main" val="106408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8768331-E23A-71A1-A214-9434590A7BE4}"/>
              </a:ext>
            </a:extLst>
          </p:cNvPr>
          <p:cNvPicPr>
            <a:picLocks noChangeAspect="1"/>
          </p:cNvPicPr>
          <p:nvPr/>
        </p:nvPicPr>
        <p:blipFill rotWithShape="1">
          <a:blip r:embed="rId3"/>
          <a:srcRect l="19465" r="4577"/>
          <a:stretch/>
        </p:blipFill>
        <p:spPr>
          <a:xfrm>
            <a:off x="-1" y="0"/>
            <a:ext cx="6938873" cy="5143500"/>
          </a:xfrm>
          <a:prstGeom prst="rect">
            <a:avLst/>
          </a:prstGeom>
        </p:spPr>
      </p:pic>
      <p:sp>
        <p:nvSpPr>
          <p:cNvPr id="3" name="Inhaltsplatzhalter 12">
            <a:extLst>
              <a:ext uri="{FF2B5EF4-FFF2-40B4-BE49-F238E27FC236}">
                <a16:creationId xmlns:a16="http://schemas.microsoft.com/office/drawing/2014/main" id="{8956D65B-D34B-93EF-A85D-F44F57E55C7B}"/>
              </a:ext>
            </a:extLst>
          </p:cNvPr>
          <p:cNvSpPr txBox="1">
            <a:spLocks/>
          </p:cNvSpPr>
          <p:nvPr/>
        </p:nvSpPr>
        <p:spPr>
          <a:xfrm>
            <a:off x="1612290" y="3292724"/>
            <a:ext cx="123120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Performance engineering</a:t>
            </a:r>
          </a:p>
        </p:txBody>
      </p:sp>
      <p:sp>
        <p:nvSpPr>
          <p:cNvPr id="4" name="Inhaltsplatzhalter 12">
            <a:extLst>
              <a:ext uri="{FF2B5EF4-FFF2-40B4-BE49-F238E27FC236}">
                <a16:creationId xmlns:a16="http://schemas.microsoft.com/office/drawing/2014/main" id="{0FB3871F-FF1A-008F-9D8A-D485A78248AC}"/>
              </a:ext>
            </a:extLst>
          </p:cNvPr>
          <p:cNvSpPr txBox="1">
            <a:spLocks/>
          </p:cNvSpPr>
          <p:nvPr/>
        </p:nvSpPr>
        <p:spPr>
          <a:xfrm>
            <a:off x="794656" y="3546286"/>
            <a:ext cx="10388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360° potential check</a:t>
            </a:r>
          </a:p>
        </p:txBody>
      </p:sp>
      <p:sp>
        <p:nvSpPr>
          <p:cNvPr id="5" name="Inhaltsplatzhalter 12">
            <a:extLst>
              <a:ext uri="{FF2B5EF4-FFF2-40B4-BE49-F238E27FC236}">
                <a16:creationId xmlns:a16="http://schemas.microsoft.com/office/drawing/2014/main" id="{EFA05D0B-E24E-9C11-195F-9B847FC66E8B}"/>
              </a:ext>
            </a:extLst>
          </p:cNvPr>
          <p:cNvSpPr txBox="1">
            <a:spLocks/>
          </p:cNvSpPr>
          <p:nvPr/>
        </p:nvSpPr>
        <p:spPr>
          <a:xfrm>
            <a:off x="1187494" y="4051836"/>
            <a:ext cx="10564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management</a:t>
            </a:r>
          </a:p>
        </p:txBody>
      </p:sp>
      <p:sp>
        <p:nvSpPr>
          <p:cNvPr id="6" name="Inhaltsplatzhalter 12">
            <a:extLst>
              <a:ext uri="{FF2B5EF4-FFF2-40B4-BE49-F238E27FC236}">
                <a16:creationId xmlns:a16="http://schemas.microsoft.com/office/drawing/2014/main" id="{AFC9ADB2-B496-0DF5-00DC-7D46FAC6FE21}"/>
              </a:ext>
            </a:extLst>
          </p:cNvPr>
          <p:cNvSpPr txBox="1">
            <a:spLocks/>
          </p:cNvSpPr>
          <p:nvPr/>
        </p:nvSpPr>
        <p:spPr>
          <a:xfrm>
            <a:off x="1162336" y="3801726"/>
            <a:ext cx="138990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management</a:t>
            </a:r>
          </a:p>
        </p:txBody>
      </p:sp>
      <p:sp>
        <p:nvSpPr>
          <p:cNvPr id="13" name="Inhaltsplatzhalter 12">
            <a:extLst>
              <a:ext uri="{FF2B5EF4-FFF2-40B4-BE49-F238E27FC236}">
                <a16:creationId xmlns:a16="http://schemas.microsoft.com/office/drawing/2014/main" id="{613A6DB3-091F-E993-DF35-1DB5DA03D784}"/>
              </a:ext>
            </a:extLst>
          </p:cNvPr>
          <p:cNvSpPr txBox="1">
            <a:spLocks/>
          </p:cNvSpPr>
          <p:nvPr/>
        </p:nvSpPr>
        <p:spPr>
          <a:xfrm>
            <a:off x="1589849" y="4300179"/>
            <a:ext cx="88656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 inspections</a:t>
            </a:r>
          </a:p>
        </p:txBody>
      </p:sp>
      <p:sp>
        <p:nvSpPr>
          <p:cNvPr id="14" name="Inhaltsplatzhalter 12">
            <a:extLst>
              <a:ext uri="{FF2B5EF4-FFF2-40B4-BE49-F238E27FC236}">
                <a16:creationId xmlns:a16="http://schemas.microsoft.com/office/drawing/2014/main" id="{85D03E15-8FC5-A0BD-26B3-0A81B638C36A}"/>
              </a:ext>
            </a:extLst>
          </p:cNvPr>
          <p:cNvSpPr txBox="1">
            <a:spLocks/>
          </p:cNvSpPr>
          <p:nvPr/>
        </p:nvSpPr>
        <p:spPr>
          <a:xfrm>
            <a:off x="367200" y="3292724"/>
            <a:ext cx="121036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Transformation concepts</a:t>
            </a:r>
          </a:p>
        </p:txBody>
      </p:sp>
      <p:sp>
        <p:nvSpPr>
          <p:cNvPr id="15" name="Inhaltsplatzhalter 12">
            <a:extLst>
              <a:ext uri="{FF2B5EF4-FFF2-40B4-BE49-F238E27FC236}">
                <a16:creationId xmlns:a16="http://schemas.microsoft.com/office/drawing/2014/main" id="{039D3442-C5FD-8DAB-9DD8-367267700EBB}"/>
              </a:ext>
            </a:extLst>
          </p:cNvPr>
          <p:cNvSpPr txBox="1">
            <a:spLocks/>
          </p:cNvSpPr>
          <p:nvPr/>
        </p:nvSpPr>
        <p:spPr>
          <a:xfrm>
            <a:off x="367200" y="3548163"/>
            <a:ext cx="3912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ESG</a:t>
            </a:r>
          </a:p>
        </p:txBody>
      </p:sp>
      <p:sp>
        <p:nvSpPr>
          <p:cNvPr id="16" name="Inhaltsplatzhalter 12">
            <a:extLst>
              <a:ext uri="{FF2B5EF4-FFF2-40B4-BE49-F238E27FC236}">
                <a16:creationId xmlns:a16="http://schemas.microsoft.com/office/drawing/2014/main" id="{A4A33E59-F514-2D14-2593-9A340C97CE98}"/>
              </a:ext>
            </a:extLst>
          </p:cNvPr>
          <p:cNvSpPr txBox="1">
            <a:spLocks/>
          </p:cNvSpPr>
          <p:nvPr/>
        </p:nvSpPr>
        <p:spPr>
          <a:xfrm>
            <a:off x="367200" y="3801726"/>
            <a:ext cx="7647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audits</a:t>
            </a:r>
          </a:p>
        </p:txBody>
      </p:sp>
      <p:sp>
        <p:nvSpPr>
          <p:cNvPr id="17" name="Inhaltsplatzhalter 12">
            <a:extLst>
              <a:ext uri="{FF2B5EF4-FFF2-40B4-BE49-F238E27FC236}">
                <a16:creationId xmlns:a16="http://schemas.microsoft.com/office/drawing/2014/main" id="{D5E2E304-52F7-9946-52E6-EA61C1484869}"/>
              </a:ext>
            </a:extLst>
          </p:cNvPr>
          <p:cNvSpPr txBox="1">
            <a:spLocks/>
          </p:cNvSpPr>
          <p:nvPr/>
        </p:nvSpPr>
        <p:spPr>
          <a:xfrm>
            <a:off x="367200" y="4304474"/>
            <a:ext cx="11879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Implementation support</a:t>
            </a:r>
          </a:p>
        </p:txBody>
      </p:sp>
      <p:sp>
        <p:nvSpPr>
          <p:cNvPr id="18" name="Inhaltsplatzhalter 12">
            <a:extLst>
              <a:ext uri="{FF2B5EF4-FFF2-40B4-BE49-F238E27FC236}">
                <a16:creationId xmlns:a16="http://schemas.microsoft.com/office/drawing/2014/main" id="{34424D04-6222-303C-5ED6-D9D2CADE1AB0}"/>
              </a:ext>
            </a:extLst>
          </p:cNvPr>
          <p:cNvSpPr txBox="1">
            <a:spLocks/>
          </p:cNvSpPr>
          <p:nvPr/>
        </p:nvSpPr>
        <p:spPr>
          <a:xfrm>
            <a:off x="367200" y="4553659"/>
            <a:ext cx="54672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Funding</a:t>
            </a:r>
          </a:p>
        </p:txBody>
      </p:sp>
      <p:sp>
        <p:nvSpPr>
          <p:cNvPr id="19" name="Inhaltsplatzhalter 12">
            <a:extLst>
              <a:ext uri="{FF2B5EF4-FFF2-40B4-BE49-F238E27FC236}">
                <a16:creationId xmlns:a16="http://schemas.microsoft.com/office/drawing/2014/main" id="{EA56C209-2341-AC57-6F9E-DE457F0A0DB0}"/>
              </a:ext>
            </a:extLst>
          </p:cNvPr>
          <p:cNvSpPr txBox="1">
            <a:spLocks/>
          </p:cNvSpPr>
          <p:nvPr/>
        </p:nvSpPr>
        <p:spPr>
          <a:xfrm>
            <a:off x="367200" y="4055289"/>
            <a:ext cx="78557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supply</a:t>
            </a:r>
          </a:p>
        </p:txBody>
      </p:sp>
      <p:sp>
        <p:nvSpPr>
          <p:cNvPr id="20" name="Inhaltsplatzhalter 12">
            <a:extLst>
              <a:ext uri="{FF2B5EF4-FFF2-40B4-BE49-F238E27FC236}">
                <a16:creationId xmlns:a16="http://schemas.microsoft.com/office/drawing/2014/main" id="{4938CFDD-5292-BCD6-553F-B5E1BA1F6E46}"/>
              </a:ext>
            </a:extLst>
          </p:cNvPr>
          <p:cNvSpPr txBox="1">
            <a:spLocks/>
          </p:cNvSpPr>
          <p:nvPr/>
        </p:nvSpPr>
        <p:spPr>
          <a:xfrm>
            <a:off x="948647" y="4553659"/>
            <a:ext cx="8785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District solutions</a:t>
            </a:r>
          </a:p>
        </p:txBody>
      </p:sp>
      <p:sp>
        <p:nvSpPr>
          <p:cNvPr id="8" name="Rechteck 7">
            <a:extLst>
              <a:ext uri="{FF2B5EF4-FFF2-40B4-BE49-F238E27FC236}">
                <a16:creationId xmlns:a16="http://schemas.microsoft.com/office/drawing/2014/main" id="{A5A05E94-924C-6C53-478F-02D06E6B83A0}"/>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oliennummernplatzhalter 1">
            <a:extLst>
              <a:ext uri="{FF2B5EF4-FFF2-40B4-BE49-F238E27FC236}">
                <a16:creationId xmlns:a16="http://schemas.microsoft.com/office/drawing/2014/main" id="{C39329B4-424B-05B9-D44E-055AA6E43156}"/>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11</a:t>
            </a:fld>
            <a:endParaRPr lang="de-DE">
              <a:solidFill>
                <a:srgbClr val="606A73"/>
              </a:solidFill>
            </a:endParaRPr>
          </a:p>
        </p:txBody>
      </p:sp>
      <p:sp>
        <p:nvSpPr>
          <p:cNvPr id="10" name="Titel 2">
            <a:extLst>
              <a:ext uri="{FF2B5EF4-FFF2-40B4-BE49-F238E27FC236}">
                <a16:creationId xmlns:a16="http://schemas.microsoft.com/office/drawing/2014/main" id="{A173D1B2-18F2-6E5C-41E9-AF1EEA6D10D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b="0" dirty="0">
                <a:latin typeface="Avenir LT Std 35 Light" panose="020B0402020203020204" pitchFamily="34" charset="77"/>
              </a:rPr>
              <a:t>Bringing </a:t>
            </a:r>
            <a:r>
              <a:rPr lang="de-DE" sz="2500" dirty="0">
                <a:solidFill>
                  <a:schemeClr val="bg2"/>
                </a:solidFill>
                <a:latin typeface="Avenir LT Std 55 Roman" panose="020B0503020203020204" pitchFamily="34" charset="77"/>
              </a:rPr>
              <a:t>energy</a:t>
            </a:r>
            <a:br>
              <a:rPr lang="de-DE" sz="2500" b="0" dirty="0">
                <a:latin typeface="Avenir LT Std 35 Light" panose="020B0402020203020204" pitchFamily="34" charset="77"/>
              </a:rPr>
            </a:br>
            <a:r>
              <a:rPr lang="de-DE" sz="2500" b="0" dirty="0">
                <a:latin typeface="Avenir LT Std 35 Light" panose="020B0402020203020204" pitchFamily="34" charset="77"/>
              </a:rPr>
              <a:t>and </a:t>
            </a:r>
            <a:r>
              <a:rPr lang="de-DE" sz="2500" dirty="0">
                <a:solidFill>
                  <a:schemeClr val="bg2"/>
                </a:solidFill>
                <a:latin typeface="Avenir LT Std 55 Roman" panose="020B0503020203020204" pitchFamily="34" charset="77"/>
              </a:rPr>
              <a:t>efficiency</a:t>
            </a:r>
            <a:r>
              <a:rPr lang="de-DE" sz="2500" b="0" dirty="0">
                <a:latin typeface="Avenir LT Std 35 Light" panose="020B0402020203020204" pitchFamily="34" charset="77"/>
              </a:rPr>
              <a:t> into harmony</a:t>
            </a:r>
            <a:endParaRPr lang="de-DE" sz="2500" dirty="0">
              <a:solidFill>
                <a:schemeClr val="accent1"/>
              </a:solidFill>
              <a:latin typeface="Avenir LT Std 55 Roman" panose="020B0503020203020204" pitchFamily="34" charset="77"/>
            </a:endParaRPr>
          </a:p>
        </p:txBody>
      </p:sp>
      <p:sp>
        <p:nvSpPr>
          <p:cNvPr id="11" name="Titel 2">
            <a:extLst>
              <a:ext uri="{FF2B5EF4-FFF2-40B4-BE49-F238E27FC236}">
                <a16:creationId xmlns:a16="http://schemas.microsoft.com/office/drawing/2014/main" id="{C8C20273-AEE9-9581-8AA8-AA19C9EFD374}"/>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Transforming the energy sector is the key to a carbon-neutral future. In addition to the energy sector itself, the buildings and industrial sectors are major protagonists in the energy transition. The ongoing high consumption levels bring enormous potential for energy efficiency, which M&amp;P fully exploits – over the entire life cycle of a building or across production processes. From data-driven potential analysis to tailored optimisation concepts and energy efficiency partnerships: we provide you with effective support in implementing your sustainability strategy and on the path to climate neutrality!</a:t>
            </a:r>
          </a:p>
        </p:txBody>
      </p:sp>
      <p:sp>
        <p:nvSpPr>
          <p:cNvPr id="12" name="Inhaltsplatzhalter 12">
            <a:extLst>
              <a:ext uri="{FF2B5EF4-FFF2-40B4-BE49-F238E27FC236}">
                <a16:creationId xmlns:a16="http://schemas.microsoft.com/office/drawing/2014/main" id="{1121817C-F1DB-4BA6-8F51-7FC2CA118F67}"/>
              </a:ext>
            </a:extLst>
          </p:cNvPr>
          <p:cNvSpPr txBox="1">
            <a:spLocks/>
          </p:cNvSpPr>
          <p:nvPr/>
        </p:nvSpPr>
        <p:spPr>
          <a:xfrm>
            <a:off x="4572000" y="177666"/>
            <a:ext cx="581992" cy="216776"/>
          </a:xfrm>
          <a:prstGeom prst="rect">
            <a:avLst/>
          </a:prstGeom>
          <a:solidFill>
            <a:schemeClr val="bg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ENERGY</a:t>
            </a:r>
          </a:p>
        </p:txBody>
      </p:sp>
      <p:sp>
        <p:nvSpPr>
          <p:cNvPr id="40" name="Fußzeilenplatzhalter 6">
            <a:extLst>
              <a:ext uri="{FF2B5EF4-FFF2-40B4-BE49-F238E27FC236}">
                <a16:creationId xmlns:a16="http://schemas.microsoft.com/office/drawing/2014/main" id="{658CBB95-89C3-77F5-9B5D-4D14F048BD29}"/>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116718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A47DCBB-9DC9-FF5B-42B1-86F66CF34D85}"/>
              </a:ext>
            </a:extLst>
          </p:cNvPr>
          <p:cNvPicPr>
            <a:picLocks noChangeAspect="1"/>
          </p:cNvPicPr>
          <p:nvPr/>
        </p:nvPicPr>
        <p:blipFill rotWithShape="1">
          <a:blip r:embed="rId3"/>
          <a:srcRect l="32125" r="909"/>
          <a:stretch/>
        </p:blipFill>
        <p:spPr>
          <a:xfrm>
            <a:off x="-1" y="-2"/>
            <a:ext cx="6117497" cy="5143501"/>
          </a:xfrm>
          <a:prstGeom prst="rect">
            <a:avLst/>
          </a:prstGeom>
        </p:spPr>
      </p:pic>
      <p:sp>
        <p:nvSpPr>
          <p:cNvPr id="3" name="Inhaltsplatzhalter 12">
            <a:extLst>
              <a:ext uri="{FF2B5EF4-FFF2-40B4-BE49-F238E27FC236}">
                <a16:creationId xmlns:a16="http://schemas.microsoft.com/office/drawing/2014/main" id="{70357642-22B9-B8D9-0777-BB65EA59DC3F}"/>
              </a:ext>
            </a:extLst>
          </p:cNvPr>
          <p:cNvSpPr txBox="1">
            <a:spLocks/>
          </p:cNvSpPr>
          <p:nvPr/>
        </p:nvSpPr>
        <p:spPr>
          <a:xfrm>
            <a:off x="367200" y="3780462"/>
            <a:ext cx="5803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BIM@FM</a:t>
            </a:r>
          </a:p>
        </p:txBody>
      </p:sp>
      <p:sp>
        <p:nvSpPr>
          <p:cNvPr id="7" name="Inhaltsplatzhalter 12">
            <a:extLst>
              <a:ext uri="{FF2B5EF4-FFF2-40B4-BE49-F238E27FC236}">
                <a16:creationId xmlns:a16="http://schemas.microsoft.com/office/drawing/2014/main" id="{27F39513-31E7-6F4E-F059-CBA976B75231}"/>
              </a:ext>
            </a:extLst>
          </p:cNvPr>
          <p:cNvSpPr txBox="1">
            <a:spLocks/>
          </p:cNvSpPr>
          <p:nvPr/>
        </p:nvSpPr>
        <p:spPr>
          <a:xfrm>
            <a:off x="367200" y="4036187"/>
            <a:ext cx="112861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Service provider portal</a:t>
            </a:r>
          </a:p>
        </p:txBody>
      </p:sp>
      <p:sp>
        <p:nvSpPr>
          <p:cNvPr id="8" name="Inhaltsplatzhalter 12">
            <a:extLst>
              <a:ext uri="{FF2B5EF4-FFF2-40B4-BE49-F238E27FC236}">
                <a16:creationId xmlns:a16="http://schemas.microsoft.com/office/drawing/2014/main" id="{7A6B2F84-22D6-B830-4904-1ACAAAA8E5D4}"/>
              </a:ext>
            </a:extLst>
          </p:cNvPr>
          <p:cNvSpPr txBox="1">
            <a:spLocks/>
          </p:cNvSpPr>
          <p:nvPr/>
        </p:nvSpPr>
        <p:spPr>
          <a:xfrm>
            <a:off x="367200" y="4293783"/>
            <a:ext cx="9282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for real estate</a:t>
            </a:r>
          </a:p>
        </p:txBody>
      </p:sp>
      <p:sp>
        <p:nvSpPr>
          <p:cNvPr id="9" name="Inhaltsplatzhalter 12">
            <a:extLst>
              <a:ext uri="{FF2B5EF4-FFF2-40B4-BE49-F238E27FC236}">
                <a16:creationId xmlns:a16="http://schemas.microsoft.com/office/drawing/2014/main" id="{0144E5CA-24EF-A6F5-32BE-295E8295B85D}"/>
              </a:ext>
            </a:extLst>
          </p:cNvPr>
          <p:cNvSpPr txBox="1">
            <a:spLocks/>
          </p:cNvSpPr>
          <p:nvPr/>
        </p:nvSpPr>
        <p:spPr>
          <a:xfrm>
            <a:off x="367200" y="4552690"/>
            <a:ext cx="137227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Construction cost controlling</a:t>
            </a:r>
          </a:p>
        </p:txBody>
      </p:sp>
      <p:sp>
        <p:nvSpPr>
          <p:cNvPr id="10" name="Inhaltsplatzhalter 12">
            <a:extLst>
              <a:ext uri="{FF2B5EF4-FFF2-40B4-BE49-F238E27FC236}">
                <a16:creationId xmlns:a16="http://schemas.microsoft.com/office/drawing/2014/main" id="{B5596FE8-339D-85BB-4A47-E48B785E3491}"/>
              </a:ext>
            </a:extLst>
          </p:cNvPr>
          <p:cNvSpPr txBox="1">
            <a:spLocks/>
          </p:cNvSpPr>
          <p:nvPr/>
        </p:nvSpPr>
        <p:spPr>
          <a:xfrm>
            <a:off x="988097" y="3780462"/>
            <a:ext cx="7599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Ticket system</a:t>
            </a:r>
          </a:p>
        </p:txBody>
      </p:sp>
      <p:sp>
        <p:nvSpPr>
          <p:cNvPr id="11" name="Inhaltsplatzhalter 12">
            <a:extLst>
              <a:ext uri="{FF2B5EF4-FFF2-40B4-BE49-F238E27FC236}">
                <a16:creationId xmlns:a16="http://schemas.microsoft.com/office/drawing/2014/main" id="{FBA466D0-05B4-F604-B624-ABBD325A7788}"/>
              </a:ext>
            </a:extLst>
          </p:cNvPr>
          <p:cNvSpPr txBox="1">
            <a:spLocks/>
          </p:cNvSpPr>
          <p:nvPr/>
        </p:nvSpPr>
        <p:spPr>
          <a:xfrm>
            <a:off x="1335949" y="4293783"/>
            <a:ext cx="11414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maintenance 4.0</a:t>
            </a:r>
          </a:p>
        </p:txBody>
      </p:sp>
      <p:sp>
        <p:nvSpPr>
          <p:cNvPr id="12" name="Inhaltsplatzhalter 12">
            <a:extLst>
              <a:ext uri="{FF2B5EF4-FFF2-40B4-BE49-F238E27FC236}">
                <a16:creationId xmlns:a16="http://schemas.microsoft.com/office/drawing/2014/main" id="{BFB32F22-6BCD-1429-211D-9E9534C122E8}"/>
              </a:ext>
            </a:extLst>
          </p:cNvPr>
          <p:cNvSpPr txBox="1">
            <a:spLocks/>
          </p:cNvSpPr>
          <p:nvPr/>
        </p:nvSpPr>
        <p:spPr>
          <a:xfrm>
            <a:off x="1532552" y="4035532"/>
            <a:ext cx="106128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Service management</a:t>
            </a:r>
          </a:p>
        </p:txBody>
      </p:sp>
      <p:sp>
        <p:nvSpPr>
          <p:cNvPr id="31" name="Inhaltsplatzhalter 12">
            <a:extLst>
              <a:ext uri="{FF2B5EF4-FFF2-40B4-BE49-F238E27FC236}">
                <a16:creationId xmlns:a16="http://schemas.microsoft.com/office/drawing/2014/main" id="{D40C6825-486F-7DA1-20C4-367D1E369371}"/>
              </a:ext>
            </a:extLst>
          </p:cNvPr>
          <p:cNvSpPr txBox="1">
            <a:spLocks/>
          </p:cNvSpPr>
          <p:nvPr/>
        </p:nvSpPr>
        <p:spPr>
          <a:xfrm>
            <a:off x="1779980" y="4552690"/>
            <a:ext cx="68778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Data model</a:t>
            </a:r>
          </a:p>
        </p:txBody>
      </p:sp>
      <p:sp>
        <p:nvSpPr>
          <p:cNvPr id="5" name="Rechteck 4">
            <a:extLst>
              <a:ext uri="{FF2B5EF4-FFF2-40B4-BE49-F238E27FC236}">
                <a16:creationId xmlns:a16="http://schemas.microsoft.com/office/drawing/2014/main" id="{CF9D1E70-B8F0-F249-FC54-7C8401FC3FDF}"/>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Foliennummernplatzhalter 1">
            <a:extLst>
              <a:ext uri="{FF2B5EF4-FFF2-40B4-BE49-F238E27FC236}">
                <a16:creationId xmlns:a16="http://schemas.microsoft.com/office/drawing/2014/main" id="{B438A1B4-EBBE-61A9-AA1B-7A94F5449D1A}"/>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12</a:t>
            </a:fld>
            <a:endParaRPr lang="de-DE">
              <a:solidFill>
                <a:srgbClr val="606A73"/>
              </a:solidFill>
            </a:endParaRPr>
          </a:p>
        </p:txBody>
      </p:sp>
      <p:sp>
        <p:nvSpPr>
          <p:cNvPr id="13" name="Titel 2">
            <a:extLst>
              <a:ext uri="{FF2B5EF4-FFF2-40B4-BE49-F238E27FC236}">
                <a16:creationId xmlns:a16="http://schemas.microsoft.com/office/drawing/2014/main" id="{5E8AC17F-5404-31F6-F5EF-0A143CD4869B}"/>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b="0" dirty="0">
                <a:latin typeface="Avenir LT Std 35 Light" panose="020B0402020203020204" pitchFamily="34" charset="77"/>
              </a:rPr>
              <a:t>Lead</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digital</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transformation</a:t>
            </a:r>
            <a:endParaRPr lang="de-DE" sz="2500" b="0" dirty="0">
              <a:latin typeface="Avenir LT Std 35 Light" panose="020B0402020203020204" pitchFamily="34" charset="77"/>
            </a:endParaRPr>
          </a:p>
        </p:txBody>
      </p:sp>
      <p:sp>
        <p:nvSpPr>
          <p:cNvPr id="14" name="Titel 2">
            <a:extLst>
              <a:ext uri="{FF2B5EF4-FFF2-40B4-BE49-F238E27FC236}">
                <a16:creationId xmlns:a16="http://schemas.microsoft.com/office/drawing/2014/main" id="{3B1C620E-0294-DCBE-00C9-CC58F7D93C08}"/>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The digital transformation is in full swing. It is changing infrastructures, working models and business processes. M&amp;P is a key digitisation partner in the construction and real estate industry. With the expertise of an industry leader, we develop the roadmap for digital transformation in your company – with tailored solutions for your facility and real estate management. No matter what your company’s individual needs are, we connect you to the future.</a:t>
            </a:r>
          </a:p>
        </p:txBody>
      </p:sp>
      <p:sp>
        <p:nvSpPr>
          <p:cNvPr id="15" name="Inhaltsplatzhalter 12">
            <a:extLst>
              <a:ext uri="{FF2B5EF4-FFF2-40B4-BE49-F238E27FC236}">
                <a16:creationId xmlns:a16="http://schemas.microsoft.com/office/drawing/2014/main" id="{C852DC34-2749-9F0B-9605-91C57E7EE3ED}"/>
              </a:ext>
            </a:extLst>
          </p:cNvPr>
          <p:cNvSpPr txBox="1">
            <a:spLocks/>
          </p:cNvSpPr>
          <p:nvPr/>
        </p:nvSpPr>
        <p:spPr>
          <a:xfrm>
            <a:off x="4572000" y="177666"/>
            <a:ext cx="835266" cy="216776"/>
          </a:xfrm>
          <a:prstGeom prst="rect">
            <a:avLst/>
          </a:prstGeom>
          <a:solidFill>
            <a:schemeClr val="accent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IT SOLUTIONS</a:t>
            </a:r>
          </a:p>
        </p:txBody>
      </p:sp>
      <p:sp>
        <p:nvSpPr>
          <p:cNvPr id="40" name="Fußzeilenplatzhalter 6">
            <a:extLst>
              <a:ext uri="{FF2B5EF4-FFF2-40B4-BE49-F238E27FC236}">
                <a16:creationId xmlns:a16="http://schemas.microsoft.com/office/drawing/2014/main" id="{658CBB95-89C3-77F5-9B5D-4D14F048BD29}"/>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6012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FE1BD09-4851-8784-2195-46C1E057E1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12" y="0"/>
            <a:ext cx="5151511" cy="5143500"/>
          </a:xfrm>
          <a:prstGeom prst="rect">
            <a:avLst/>
          </a:prstGeom>
        </p:spPr>
      </p:pic>
      <p:sp>
        <p:nvSpPr>
          <p:cNvPr id="3" name="Inhaltsplatzhalter 12">
            <a:extLst>
              <a:ext uri="{FF2B5EF4-FFF2-40B4-BE49-F238E27FC236}">
                <a16:creationId xmlns:a16="http://schemas.microsoft.com/office/drawing/2014/main" id="{C7019308-9A53-F341-723E-8A35DB51E377}"/>
              </a:ext>
            </a:extLst>
          </p:cNvPr>
          <p:cNvSpPr txBox="1">
            <a:spLocks/>
          </p:cNvSpPr>
          <p:nvPr/>
        </p:nvSpPr>
        <p:spPr>
          <a:xfrm>
            <a:off x="367200" y="3786930"/>
            <a:ext cx="8705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Save-to-Perform</a:t>
            </a:r>
          </a:p>
        </p:txBody>
      </p:sp>
      <p:sp>
        <p:nvSpPr>
          <p:cNvPr id="4" name="Inhaltsplatzhalter 12">
            <a:extLst>
              <a:ext uri="{FF2B5EF4-FFF2-40B4-BE49-F238E27FC236}">
                <a16:creationId xmlns:a16="http://schemas.microsoft.com/office/drawing/2014/main" id="{0E1D3ADE-6806-574E-941A-31D768F70C69}"/>
              </a:ext>
            </a:extLst>
          </p:cNvPr>
          <p:cNvSpPr txBox="1">
            <a:spLocks/>
          </p:cNvSpPr>
          <p:nvPr/>
        </p:nvSpPr>
        <p:spPr>
          <a:xfrm>
            <a:off x="367200" y="4042183"/>
            <a:ext cx="101800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Operating concepts</a:t>
            </a:r>
          </a:p>
        </p:txBody>
      </p:sp>
      <p:sp>
        <p:nvSpPr>
          <p:cNvPr id="5" name="Inhaltsplatzhalter 12">
            <a:extLst>
              <a:ext uri="{FF2B5EF4-FFF2-40B4-BE49-F238E27FC236}">
                <a16:creationId xmlns:a16="http://schemas.microsoft.com/office/drawing/2014/main" id="{5A8860E1-7A35-04DC-8705-D6996607C172}"/>
              </a:ext>
            </a:extLst>
          </p:cNvPr>
          <p:cNvSpPr txBox="1">
            <a:spLocks/>
          </p:cNvSpPr>
          <p:nvPr/>
        </p:nvSpPr>
        <p:spPr>
          <a:xfrm>
            <a:off x="367200" y="4297639"/>
            <a:ext cx="67656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tenders</a:t>
            </a:r>
          </a:p>
        </p:txBody>
      </p:sp>
      <p:sp>
        <p:nvSpPr>
          <p:cNvPr id="6" name="Inhaltsplatzhalter 12">
            <a:extLst>
              <a:ext uri="{FF2B5EF4-FFF2-40B4-BE49-F238E27FC236}">
                <a16:creationId xmlns:a16="http://schemas.microsoft.com/office/drawing/2014/main" id="{B365314F-39A5-108A-5701-6DF5BB06C141}"/>
              </a:ext>
            </a:extLst>
          </p:cNvPr>
          <p:cNvSpPr txBox="1">
            <a:spLocks/>
          </p:cNvSpPr>
          <p:nvPr/>
        </p:nvSpPr>
        <p:spPr>
          <a:xfrm>
            <a:off x="367200" y="4552690"/>
            <a:ext cx="83045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Risk prevention</a:t>
            </a:r>
          </a:p>
        </p:txBody>
      </p:sp>
      <p:sp>
        <p:nvSpPr>
          <p:cNvPr id="13" name="Inhaltsplatzhalter 12">
            <a:extLst>
              <a:ext uri="{FF2B5EF4-FFF2-40B4-BE49-F238E27FC236}">
                <a16:creationId xmlns:a16="http://schemas.microsoft.com/office/drawing/2014/main" id="{450A5333-C9CB-12DD-2A9F-929EF390C9C6}"/>
              </a:ext>
            </a:extLst>
          </p:cNvPr>
          <p:cNvSpPr txBox="1">
            <a:spLocks/>
          </p:cNvSpPr>
          <p:nvPr/>
        </p:nvSpPr>
        <p:spPr>
          <a:xfrm>
            <a:off x="1281722" y="3786727"/>
            <a:ext cx="110617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Digitisation consulting</a:t>
            </a:r>
          </a:p>
        </p:txBody>
      </p:sp>
      <p:sp>
        <p:nvSpPr>
          <p:cNvPr id="16" name="Inhaltsplatzhalter 12">
            <a:extLst>
              <a:ext uri="{FF2B5EF4-FFF2-40B4-BE49-F238E27FC236}">
                <a16:creationId xmlns:a16="http://schemas.microsoft.com/office/drawing/2014/main" id="{3F59D936-D72B-AA21-7277-A5896EA1AA63}"/>
              </a:ext>
            </a:extLst>
          </p:cNvPr>
          <p:cNvSpPr txBox="1">
            <a:spLocks/>
          </p:cNvSpPr>
          <p:nvPr/>
        </p:nvSpPr>
        <p:spPr>
          <a:xfrm>
            <a:off x="1425717" y="4042183"/>
            <a:ext cx="8144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consulting</a:t>
            </a:r>
          </a:p>
        </p:txBody>
      </p:sp>
      <p:sp>
        <p:nvSpPr>
          <p:cNvPr id="18" name="Inhaltsplatzhalter 12">
            <a:extLst>
              <a:ext uri="{FF2B5EF4-FFF2-40B4-BE49-F238E27FC236}">
                <a16:creationId xmlns:a16="http://schemas.microsoft.com/office/drawing/2014/main" id="{E015C8E6-1473-6B3F-A3B1-86891A03EAB6}"/>
              </a:ext>
            </a:extLst>
          </p:cNvPr>
          <p:cNvSpPr txBox="1">
            <a:spLocks/>
          </p:cNvSpPr>
          <p:nvPr/>
        </p:nvSpPr>
        <p:spPr>
          <a:xfrm>
            <a:off x="1085549" y="4296027"/>
            <a:ext cx="1239884" cy="216776"/>
          </a:xfrm>
          <a:prstGeom prst="rect">
            <a:avLst/>
          </a:prstGeom>
          <a:solidFill>
            <a:schemeClr val="bg1"/>
          </a:solidFill>
          <a:ln w="6350">
            <a:noFill/>
          </a:ln>
        </p:spPr>
        <p:txBody>
          <a:bodyPr wrap="squar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building consulting</a:t>
            </a:r>
          </a:p>
        </p:txBody>
      </p:sp>
      <p:sp>
        <p:nvSpPr>
          <p:cNvPr id="19" name="Inhaltsplatzhalter 12">
            <a:extLst>
              <a:ext uri="{FF2B5EF4-FFF2-40B4-BE49-F238E27FC236}">
                <a16:creationId xmlns:a16="http://schemas.microsoft.com/office/drawing/2014/main" id="{E086BDA9-BC89-D6C7-8887-FD57E2104E58}"/>
              </a:ext>
            </a:extLst>
          </p:cNvPr>
          <p:cNvSpPr txBox="1">
            <a:spLocks/>
          </p:cNvSpPr>
          <p:nvPr/>
        </p:nvSpPr>
        <p:spPr>
          <a:xfrm>
            <a:off x="1238165" y="4549871"/>
            <a:ext cx="11943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Technical-Due-Diligence</a:t>
            </a:r>
          </a:p>
        </p:txBody>
      </p:sp>
      <p:sp>
        <p:nvSpPr>
          <p:cNvPr id="22" name="Inhaltsplatzhalter 12">
            <a:extLst>
              <a:ext uri="{FF2B5EF4-FFF2-40B4-BE49-F238E27FC236}">
                <a16:creationId xmlns:a16="http://schemas.microsoft.com/office/drawing/2014/main" id="{4980AC08-B160-944B-0C06-D6B0956D46DB}"/>
              </a:ext>
            </a:extLst>
          </p:cNvPr>
          <p:cNvSpPr txBox="1">
            <a:spLocks/>
          </p:cNvSpPr>
          <p:nvPr/>
        </p:nvSpPr>
        <p:spPr>
          <a:xfrm>
            <a:off x="367200" y="3531474"/>
            <a:ext cx="123761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Organisational consulting</a:t>
            </a:r>
          </a:p>
        </p:txBody>
      </p:sp>
      <p:sp>
        <p:nvSpPr>
          <p:cNvPr id="23" name="Inhaltsplatzhalter 12">
            <a:extLst>
              <a:ext uri="{FF2B5EF4-FFF2-40B4-BE49-F238E27FC236}">
                <a16:creationId xmlns:a16="http://schemas.microsoft.com/office/drawing/2014/main" id="{FE7D1551-0BEA-444B-AE08-1F1D363C3CC8}"/>
              </a:ext>
            </a:extLst>
          </p:cNvPr>
          <p:cNvSpPr txBox="1">
            <a:spLocks/>
          </p:cNvSpPr>
          <p:nvPr/>
        </p:nvSpPr>
        <p:spPr>
          <a:xfrm>
            <a:off x="1645328" y="3530064"/>
            <a:ext cx="13850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management</a:t>
            </a:r>
          </a:p>
        </p:txBody>
      </p:sp>
      <p:sp>
        <p:nvSpPr>
          <p:cNvPr id="24" name="Inhaltsplatzhalter 12">
            <a:extLst>
              <a:ext uri="{FF2B5EF4-FFF2-40B4-BE49-F238E27FC236}">
                <a16:creationId xmlns:a16="http://schemas.microsoft.com/office/drawing/2014/main" id="{E47A5859-2311-F857-90B6-1464C28012E0}"/>
              </a:ext>
            </a:extLst>
          </p:cNvPr>
          <p:cNvSpPr txBox="1">
            <a:spLocks/>
          </p:cNvSpPr>
          <p:nvPr/>
        </p:nvSpPr>
        <p:spPr>
          <a:xfrm>
            <a:off x="367200" y="3276120"/>
            <a:ext cx="8785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Business models</a:t>
            </a:r>
          </a:p>
        </p:txBody>
      </p:sp>
      <p:sp>
        <p:nvSpPr>
          <p:cNvPr id="25" name="Inhaltsplatzhalter 12">
            <a:extLst>
              <a:ext uri="{FF2B5EF4-FFF2-40B4-BE49-F238E27FC236}">
                <a16:creationId xmlns:a16="http://schemas.microsoft.com/office/drawing/2014/main" id="{3ED75F73-1A11-A53F-F69F-F47B9B4FDBB6}"/>
              </a:ext>
            </a:extLst>
          </p:cNvPr>
          <p:cNvSpPr txBox="1">
            <a:spLocks/>
          </p:cNvSpPr>
          <p:nvPr/>
        </p:nvSpPr>
        <p:spPr>
          <a:xfrm>
            <a:off x="1284028" y="3276120"/>
            <a:ext cx="1053274" cy="216776"/>
          </a:xfrm>
          <a:prstGeom prst="rect">
            <a:avLst/>
          </a:prstGeom>
          <a:solidFill>
            <a:schemeClr val="bg1"/>
          </a:solidFill>
          <a:ln w="6350">
            <a:noFill/>
          </a:ln>
        </p:spPr>
        <p:txBody>
          <a:bodyPr wrap="squar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Project management</a:t>
            </a:r>
          </a:p>
        </p:txBody>
      </p:sp>
      <p:sp>
        <p:nvSpPr>
          <p:cNvPr id="8" name="Rechteck 7">
            <a:extLst>
              <a:ext uri="{FF2B5EF4-FFF2-40B4-BE49-F238E27FC236}">
                <a16:creationId xmlns:a16="http://schemas.microsoft.com/office/drawing/2014/main" id="{B230BA9F-C449-0531-6A0F-E1F7657CF801}"/>
              </a:ext>
            </a:extLst>
          </p:cNvPr>
          <p:cNvSpPr/>
          <p:nvPr/>
        </p:nvSpPr>
        <p:spPr>
          <a:xfrm>
            <a:off x="4572000" y="-1"/>
            <a:ext cx="4572000" cy="514350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oliennummernplatzhalter 1">
            <a:extLst>
              <a:ext uri="{FF2B5EF4-FFF2-40B4-BE49-F238E27FC236}">
                <a16:creationId xmlns:a16="http://schemas.microsoft.com/office/drawing/2014/main" id="{8BC59FA7-CDEB-1A8A-70CA-13FB6690E89E}"/>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13</a:t>
            </a:fld>
            <a:endParaRPr lang="de-DE">
              <a:solidFill>
                <a:srgbClr val="606A73"/>
              </a:solidFill>
            </a:endParaRPr>
          </a:p>
        </p:txBody>
      </p:sp>
      <p:sp>
        <p:nvSpPr>
          <p:cNvPr id="10" name="Titel 2">
            <a:extLst>
              <a:ext uri="{FF2B5EF4-FFF2-40B4-BE49-F238E27FC236}">
                <a16:creationId xmlns:a16="http://schemas.microsoft.com/office/drawing/2014/main" id="{BD64D04C-0178-EDC8-EE7F-D72D94CE9149}"/>
              </a:ext>
            </a:extLst>
          </p:cNvPr>
          <p:cNvSpPr>
            <a:spLocks noGrp="1"/>
          </p:cNvSpPr>
          <p:nvPr>
            <p:ph type="title"/>
          </p:nvPr>
        </p:nvSpPr>
        <p:spPr>
          <a:xfrm>
            <a:off x="5064369" y="1022612"/>
            <a:ext cx="3904194" cy="1096091"/>
          </a:xfrm>
          <a:prstGeom prst="rect">
            <a:avLst/>
          </a:prstGeom>
        </p:spPr>
        <p:txBody>
          <a:bodyPr/>
          <a:lstStyle/>
          <a:p>
            <a:pPr>
              <a:lnSpc>
                <a:spcPts val="2800"/>
              </a:lnSpc>
            </a:pPr>
            <a:r>
              <a:rPr lang="de-DE" sz="2500" dirty="0">
                <a:solidFill>
                  <a:schemeClr val="tx2"/>
                </a:solidFill>
                <a:latin typeface="Avenir LT Std 55 Roman" panose="020B0503020203020204" pitchFamily="34" charset="77"/>
              </a:rPr>
              <a:t>Providing holistic consulting </a:t>
            </a:r>
            <a:r>
              <a:rPr lang="de-DE" sz="2500" b="0" dirty="0">
                <a:latin typeface="Avenir LT Std 35 Light" panose="020B0402020203020204" pitchFamily="34" charset="77"/>
              </a:rPr>
              <a:t>to create</a:t>
            </a:r>
            <a:br>
              <a:rPr lang="de-DE" sz="2500" b="0" dirty="0">
                <a:latin typeface="Avenir LT Std 35 Light" panose="020B0402020203020204" pitchFamily="34" charset="77"/>
              </a:rPr>
            </a:br>
            <a:r>
              <a:rPr lang="de-DE" sz="2500" b="0" dirty="0">
                <a:latin typeface="Avenir LT Std 35 Light" panose="020B0402020203020204" pitchFamily="34" charset="77"/>
              </a:rPr>
              <a:t>scope for action</a:t>
            </a:r>
          </a:p>
        </p:txBody>
      </p:sp>
      <p:sp>
        <p:nvSpPr>
          <p:cNvPr id="11" name="Titel 2">
            <a:extLst>
              <a:ext uri="{FF2B5EF4-FFF2-40B4-BE49-F238E27FC236}">
                <a16:creationId xmlns:a16="http://schemas.microsoft.com/office/drawing/2014/main" id="{0CC808C2-164C-15D4-2F39-21C21B310790}"/>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Modern real estate and facility management combines infrastructure, people, technologies and know-how to create new scope for action – from planning to the operational phase. At M&amp;P, the success of every transformation is a team effort: we network ideas from the fields of management consulting, engineering, energy and digitisation to provide pioneering solution-based expertise. Our systemic approach to optimisation brings holistic results: the best possible performance in every phase of your property’s life.</a:t>
            </a:r>
          </a:p>
        </p:txBody>
      </p:sp>
      <p:sp>
        <p:nvSpPr>
          <p:cNvPr id="12" name="Inhaltsplatzhalter 12">
            <a:extLst>
              <a:ext uri="{FF2B5EF4-FFF2-40B4-BE49-F238E27FC236}">
                <a16:creationId xmlns:a16="http://schemas.microsoft.com/office/drawing/2014/main" id="{3AC8EB12-FE57-E8BE-1F66-EE70D6856DDA}"/>
              </a:ext>
            </a:extLst>
          </p:cNvPr>
          <p:cNvSpPr txBox="1">
            <a:spLocks/>
          </p:cNvSpPr>
          <p:nvPr/>
        </p:nvSpPr>
        <p:spPr>
          <a:xfrm>
            <a:off x="4572000" y="183189"/>
            <a:ext cx="808014" cy="216776"/>
          </a:xfrm>
          <a:prstGeom prst="rect">
            <a:avLst/>
          </a:prstGeom>
          <a:solidFill>
            <a:schemeClr val="tx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CONSULTING</a:t>
            </a:r>
          </a:p>
        </p:txBody>
      </p:sp>
      <p:sp>
        <p:nvSpPr>
          <p:cNvPr id="31" name="Fußzeilenplatzhalter 6">
            <a:extLst>
              <a:ext uri="{FF2B5EF4-FFF2-40B4-BE49-F238E27FC236}">
                <a16:creationId xmlns:a16="http://schemas.microsoft.com/office/drawing/2014/main" id="{50441E62-E689-E94C-0A7F-029F5F8725B7}"/>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25014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14</a:t>
            </a:fld>
            <a:endParaRPr lang="de-DE">
              <a:solidFill>
                <a:srgbClr val="606A73"/>
              </a:solidFill>
            </a:endParaRPr>
          </a:p>
        </p:txBody>
      </p:sp>
      <p:sp>
        <p:nvSpPr>
          <p:cNvPr id="13" name="Titel 2">
            <a:extLst>
              <a:ext uri="{FF2B5EF4-FFF2-40B4-BE49-F238E27FC236}">
                <a16:creationId xmlns:a16="http://schemas.microsoft.com/office/drawing/2014/main" id="{B012D897-BD79-9A46-8E62-C7855D9E17B5}"/>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latin typeface="Avenir LT Std 35 Light" panose="020B0402020203020204" pitchFamily="34" charset="77"/>
              </a:rPr>
              <a:t>BSE general planning</a:t>
            </a:r>
            <a:br>
              <a:rPr lang="de-DE" sz="2800" b="0" dirty="0">
                <a:latin typeface="Avenir LT Std 35 Light" panose="020B0402020203020204" pitchFamily="34" charset="77"/>
              </a:rPr>
            </a:br>
            <a:r>
              <a:rPr lang="de-DE" sz="900" dirty="0">
                <a:latin typeface="Avenir LT Std 55 Roman" panose="020B0503020203020204" pitchFamily="34" charset="77"/>
              </a:rPr>
              <a:t>Comprehensive planning expertise from a single source.</a:t>
            </a:r>
          </a:p>
        </p:txBody>
      </p:sp>
      <p:grpSp>
        <p:nvGrpSpPr>
          <p:cNvPr id="3" name="Gruppieren 2">
            <a:extLst>
              <a:ext uri="{FF2B5EF4-FFF2-40B4-BE49-F238E27FC236}">
                <a16:creationId xmlns:a16="http://schemas.microsoft.com/office/drawing/2014/main" id="{E78C42B2-04FF-4242-94E6-BD7763B8E3EF}"/>
              </a:ext>
            </a:extLst>
          </p:cNvPr>
          <p:cNvGrpSpPr/>
          <p:nvPr/>
        </p:nvGrpSpPr>
        <p:grpSpPr>
          <a:xfrm>
            <a:off x="4984432" y="1286668"/>
            <a:ext cx="3645838" cy="3276590"/>
            <a:chOff x="4984432" y="1286668"/>
            <a:chExt cx="3645838" cy="3276590"/>
          </a:xfrm>
        </p:grpSpPr>
        <p:sp>
          <p:nvSpPr>
            <p:cNvPr id="97" name="Rechteck 96">
              <a:extLst>
                <a:ext uri="{FF2B5EF4-FFF2-40B4-BE49-F238E27FC236}">
                  <a16:creationId xmlns:a16="http://schemas.microsoft.com/office/drawing/2014/main" id="{D46C285F-D627-4742-8F01-44BC0A5C056C}"/>
                </a:ext>
              </a:extLst>
            </p:cNvPr>
            <p:cNvSpPr/>
            <p:nvPr/>
          </p:nvSpPr>
          <p:spPr>
            <a:xfrm>
              <a:off x="5030581" y="4196834"/>
              <a:ext cx="3597752" cy="366424"/>
            </a:xfrm>
            <a:prstGeom prst="rect">
              <a:avLst/>
            </a:prstGeom>
          </p:spPr>
          <p:txBody>
            <a:bodyPr wrap="square" tIns="180000" rIns="90000">
              <a:spAutoFit/>
            </a:bodyPr>
            <a:lstStyle/>
            <a:p>
              <a:pPr algn="ctr"/>
              <a:r>
                <a:rPr lang="de-DE" sz="900" dirty="0">
                  <a:solidFill>
                    <a:schemeClr val="bg1"/>
                  </a:solidFill>
                  <a:latin typeface="Avenir LT Std 45 Book" panose="020B0502020203020204" pitchFamily="34" charset="77"/>
                </a:rPr>
                <a:t>BIM design method + Lean project management method</a:t>
              </a:r>
            </a:p>
          </p:txBody>
        </p:sp>
        <p:grpSp>
          <p:nvGrpSpPr>
            <p:cNvPr id="106" name="Gruppieren 105">
              <a:extLst>
                <a:ext uri="{FF2B5EF4-FFF2-40B4-BE49-F238E27FC236}">
                  <a16:creationId xmlns:a16="http://schemas.microsoft.com/office/drawing/2014/main" id="{626CF846-AAD7-9149-BB3C-2B64A1A12527}"/>
                </a:ext>
              </a:extLst>
            </p:cNvPr>
            <p:cNvGrpSpPr/>
            <p:nvPr/>
          </p:nvGrpSpPr>
          <p:grpSpPr>
            <a:xfrm>
              <a:off x="5030580" y="3892027"/>
              <a:ext cx="3599690" cy="304800"/>
              <a:chOff x="529059" y="4243251"/>
              <a:chExt cx="8085882" cy="304800"/>
            </a:xfrm>
          </p:grpSpPr>
          <p:cxnSp>
            <p:nvCxnSpPr>
              <p:cNvPr id="99" name="Gerade Verbindung 98">
                <a:extLst>
                  <a:ext uri="{FF2B5EF4-FFF2-40B4-BE49-F238E27FC236}">
                    <a16:creationId xmlns:a16="http://schemas.microsoft.com/office/drawing/2014/main" id="{EE9FC511-B5F4-3241-8C42-1DE39A870BAF}"/>
                  </a:ext>
                </a:extLst>
              </p:cNvPr>
              <p:cNvCxnSpPr>
                <a:cxnSpLocks/>
              </p:cNvCxnSpPr>
              <p:nvPr/>
            </p:nvCxnSpPr>
            <p:spPr>
              <a:xfrm>
                <a:off x="529059" y="4395651"/>
                <a:ext cx="8081528"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534C8629-9920-4541-A546-0319E5BCE69E}"/>
                  </a:ext>
                </a:extLst>
              </p:cNvPr>
              <p:cNvCxnSpPr>
                <a:cxnSpLocks/>
              </p:cNvCxnSpPr>
              <p:nvPr/>
            </p:nvCxnSpPr>
            <p:spPr>
              <a:xfrm flipV="1">
                <a:off x="4572000" y="43956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Gerade Verbindung 102">
                <a:extLst>
                  <a:ext uri="{FF2B5EF4-FFF2-40B4-BE49-F238E27FC236}">
                    <a16:creationId xmlns:a16="http://schemas.microsoft.com/office/drawing/2014/main" id="{E78385C6-8D40-6249-BE89-B522FF73FA79}"/>
                  </a:ext>
                </a:extLst>
              </p:cNvPr>
              <p:cNvCxnSpPr>
                <a:cxnSpLocks/>
              </p:cNvCxnSpPr>
              <p:nvPr/>
            </p:nvCxnSpPr>
            <p:spPr>
              <a:xfrm flipV="1">
                <a:off x="8614941"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Gerade Verbindung 103">
                <a:extLst>
                  <a:ext uri="{FF2B5EF4-FFF2-40B4-BE49-F238E27FC236}">
                    <a16:creationId xmlns:a16="http://schemas.microsoft.com/office/drawing/2014/main" id="{6EF2C1DA-06F4-4445-AD19-FE4CCA479C0E}"/>
                  </a:ext>
                </a:extLst>
              </p:cNvPr>
              <p:cNvCxnSpPr>
                <a:cxnSpLocks/>
              </p:cNvCxnSpPr>
              <p:nvPr/>
            </p:nvCxnSpPr>
            <p:spPr>
              <a:xfrm flipV="1">
                <a:off x="529059"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Rechteck 37">
              <a:extLst>
                <a:ext uri="{FF2B5EF4-FFF2-40B4-BE49-F238E27FC236}">
                  <a16:creationId xmlns:a16="http://schemas.microsoft.com/office/drawing/2014/main" id="{528BBD1F-D90B-6148-86AF-6D2EAA598D8C}"/>
                </a:ext>
              </a:extLst>
            </p:cNvPr>
            <p:cNvSpPr/>
            <p:nvPr/>
          </p:nvSpPr>
          <p:spPr>
            <a:xfrm>
              <a:off x="5001264" y="1664847"/>
              <a:ext cx="89494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Sanitary engineering</a:t>
              </a:r>
            </a:p>
          </p:txBody>
        </p:sp>
        <p:sp>
          <p:nvSpPr>
            <p:cNvPr id="41" name="Rechteck 40">
              <a:extLst>
                <a:ext uri="{FF2B5EF4-FFF2-40B4-BE49-F238E27FC236}">
                  <a16:creationId xmlns:a16="http://schemas.microsoft.com/office/drawing/2014/main" id="{F9FD4248-A7E8-3A44-AE53-BB3F8A2AC7CB}"/>
                </a:ext>
              </a:extLst>
            </p:cNvPr>
            <p:cNvSpPr/>
            <p:nvPr/>
          </p:nvSpPr>
          <p:spPr>
            <a:xfrm>
              <a:off x="5991544" y="1665313"/>
              <a:ext cx="70258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Heating supply</a:t>
              </a:r>
            </a:p>
          </p:txBody>
        </p:sp>
        <p:sp>
          <p:nvSpPr>
            <p:cNvPr id="44" name="Rechteck 43">
              <a:extLst>
                <a:ext uri="{FF2B5EF4-FFF2-40B4-BE49-F238E27FC236}">
                  <a16:creationId xmlns:a16="http://schemas.microsoft.com/office/drawing/2014/main" id="{5D08EE22-5897-774D-9F8E-1B1FEFF8F6C3}"/>
                </a:ext>
              </a:extLst>
            </p:cNvPr>
            <p:cNvSpPr/>
            <p:nvPr/>
          </p:nvSpPr>
          <p:spPr>
            <a:xfrm>
              <a:off x="6757405" y="1665313"/>
              <a:ext cx="95906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Ventilation technology</a:t>
              </a:r>
            </a:p>
          </p:txBody>
        </p:sp>
        <p:sp>
          <p:nvSpPr>
            <p:cNvPr id="62" name="Rechteck 61">
              <a:extLst>
                <a:ext uri="{FF2B5EF4-FFF2-40B4-BE49-F238E27FC236}">
                  <a16:creationId xmlns:a16="http://schemas.microsoft.com/office/drawing/2014/main" id="{AA827CF9-7E73-774F-A02C-A707B546AFEC}"/>
                </a:ext>
              </a:extLst>
            </p:cNvPr>
            <p:cNvSpPr/>
            <p:nvPr/>
          </p:nvSpPr>
          <p:spPr>
            <a:xfrm>
              <a:off x="5109127" y="3455844"/>
              <a:ext cx="691363"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Fire protection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technology</a:t>
              </a:r>
            </a:p>
          </p:txBody>
        </p:sp>
        <p:sp>
          <p:nvSpPr>
            <p:cNvPr id="65" name="Rechteck 64">
              <a:extLst>
                <a:ext uri="{FF2B5EF4-FFF2-40B4-BE49-F238E27FC236}">
                  <a16:creationId xmlns:a16="http://schemas.microsoft.com/office/drawing/2014/main" id="{A24A363F-DC81-9C4F-8FA8-815FE33E281F}"/>
                </a:ext>
              </a:extLst>
            </p:cNvPr>
            <p:cNvSpPr/>
            <p:nvPr/>
          </p:nvSpPr>
          <p:spPr>
            <a:xfrm>
              <a:off x="5907849" y="3455844"/>
              <a:ext cx="882121" cy="504923"/>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Building automation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and digitisation</a:t>
              </a:r>
            </a:p>
            <a:p>
              <a:pPr algn="ctr"/>
              <a:endParaRPr lang="de-DE" sz="600" dirty="0">
                <a:solidFill>
                  <a:schemeClr val="bg1"/>
                </a:solidFill>
                <a:latin typeface="Avenir LT Std 45 Book" panose="020B0502020203020204" pitchFamily="34" charset="77"/>
              </a:endParaRPr>
            </a:p>
          </p:txBody>
        </p:sp>
        <p:sp>
          <p:nvSpPr>
            <p:cNvPr id="68" name="Rechteck 67">
              <a:extLst>
                <a:ext uri="{FF2B5EF4-FFF2-40B4-BE49-F238E27FC236}">
                  <a16:creationId xmlns:a16="http://schemas.microsoft.com/office/drawing/2014/main" id="{352C8D7F-F514-2247-800B-A49932C2DB31}"/>
                </a:ext>
              </a:extLst>
            </p:cNvPr>
            <p:cNvSpPr/>
            <p:nvPr/>
          </p:nvSpPr>
          <p:spPr>
            <a:xfrm>
              <a:off x="6819582" y="3455844"/>
              <a:ext cx="846855" cy="504923"/>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System integration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and commissioning</a:t>
              </a:r>
            </a:p>
            <a:p>
              <a:pPr algn="ctr"/>
              <a:endParaRPr lang="de-DE" sz="600" dirty="0">
                <a:solidFill>
                  <a:schemeClr val="bg1"/>
                </a:solidFill>
                <a:latin typeface="Avenir LT Std 45 Book" panose="020B0502020203020204" pitchFamily="34" charset="77"/>
              </a:endParaRPr>
            </a:p>
          </p:txBody>
        </p:sp>
        <p:sp>
          <p:nvSpPr>
            <p:cNvPr id="71" name="Rechteck 70">
              <a:extLst>
                <a:ext uri="{FF2B5EF4-FFF2-40B4-BE49-F238E27FC236}">
                  <a16:creationId xmlns:a16="http://schemas.microsoft.com/office/drawing/2014/main" id="{C0988FEF-1F36-154E-BD63-0522AB3600D1}"/>
                </a:ext>
              </a:extLst>
            </p:cNvPr>
            <p:cNvSpPr/>
            <p:nvPr/>
          </p:nvSpPr>
          <p:spPr>
            <a:xfrm>
              <a:off x="7708875" y="3455844"/>
              <a:ext cx="856473"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Dynamic simulation</a:t>
              </a:r>
            </a:p>
          </p:txBody>
        </p:sp>
        <p:sp>
          <p:nvSpPr>
            <p:cNvPr id="47" name="Rechteck 46">
              <a:extLst>
                <a:ext uri="{FF2B5EF4-FFF2-40B4-BE49-F238E27FC236}">
                  <a16:creationId xmlns:a16="http://schemas.microsoft.com/office/drawing/2014/main" id="{E170066F-0EA5-B147-872F-3B1EFE86ABAC}"/>
                </a:ext>
              </a:extLst>
            </p:cNvPr>
            <p:cNvSpPr/>
            <p:nvPr/>
          </p:nvSpPr>
          <p:spPr>
            <a:xfrm>
              <a:off x="7780548" y="1664545"/>
              <a:ext cx="700982"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Cooling supply</a:t>
              </a:r>
            </a:p>
          </p:txBody>
        </p:sp>
        <p:sp>
          <p:nvSpPr>
            <p:cNvPr id="50" name="Rechteck 49">
              <a:extLst>
                <a:ext uri="{FF2B5EF4-FFF2-40B4-BE49-F238E27FC236}">
                  <a16:creationId xmlns:a16="http://schemas.microsoft.com/office/drawing/2014/main" id="{51F18FF5-F517-B240-9E82-B1B4AEFB6462}"/>
                </a:ext>
              </a:extLst>
            </p:cNvPr>
            <p:cNvSpPr/>
            <p:nvPr/>
          </p:nvSpPr>
          <p:spPr>
            <a:xfrm>
              <a:off x="4984432" y="2512360"/>
              <a:ext cx="93181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Electrical engineering</a:t>
              </a:r>
            </a:p>
          </p:txBody>
        </p:sp>
        <p:sp>
          <p:nvSpPr>
            <p:cNvPr id="53" name="Rechteck 52">
              <a:extLst>
                <a:ext uri="{FF2B5EF4-FFF2-40B4-BE49-F238E27FC236}">
                  <a16:creationId xmlns:a16="http://schemas.microsoft.com/office/drawing/2014/main" id="{E210C27E-C932-4746-96D0-5EAB9AEECC70}"/>
                </a:ext>
              </a:extLst>
            </p:cNvPr>
            <p:cNvSpPr/>
            <p:nvPr/>
          </p:nvSpPr>
          <p:spPr>
            <a:xfrm>
              <a:off x="5906585" y="2512360"/>
              <a:ext cx="875709" cy="504923"/>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Information and</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telecommunications</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technology</a:t>
              </a:r>
            </a:p>
          </p:txBody>
        </p:sp>
        <p:sp>
          <p:nvSpPr>
            <p:cNvPr id="56" name="Rechteck 55">
              <a:extLst>
                <a:ext uri="{FF2B5EF4-FFF2-40B4-BE49-F238E27FC236}">
                  <a16:creationId xmlns:a16="http://schemas.microsoft.com/office/drawing/2014/main" id="{B424592A-4F5A-F047-A562-125AA7DC1937}"/>
                </a:ext>
              </a:extLst>
            </p:cNvPr>
            <p:cNvSpPr/>
            <p:nvPr/>
          </p:nvSpPr>
          <p:spPr>
            <a:xfrm>
              <a:off x="6778130" y="2513925"/>
              <a:ext cx="918991"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Conveyor technology</a:t>
              </a:r>
            </a:p>
          </p:txBody>
        </p:sp>
        <p:sp>
          <p:nvSpPr>
            <p:cNvPr id="59" name="Rechteck 58">
              <a:extLst>
                <a:ext uri="{FF2B5EF4-FFF2-40B4-BE49-F238E27FC236}">
                  <a16:creationId xmlns:a16="http://schemas.microsoft.com/office/drawing/2014/main" id="{C103C8F6-978B-B448-98BA-7BE81E4C4BA7}"/>
                </a:ext>
              </a:extLst>
            </p:cNvPr>
            <p:cNvSpPr/>
            <p:nvPr/>
          </p:nvSpPr>
          <p:spPr>
            <a:xfrm>
              <a:off x="7716313" y="2513925"/>
              <a:ext cx="83082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Kitchen appliances</a:t>
              </a:r>
            </a:p>
          </p:txBody>
        </p:sp>
        <p:pic>
          <p:nvPicPr>
            <p:cNvPr id="74" name="Grafik 73">
              <a:extLst>
                <a:ext uri="{FF2B5EF4-FFF2-40B4-BE49-F238E27FC236}">
                  <a16:creationId xmlns:a16="http://schemas.microsoft.com/office/drawing/2014/main" id="{84A10813-8154-094A-8855-B895AD9D5790}"/>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7009489" y="1286668"/>
              <a:ext cx="450662" cy="450663"/>
            </a:xfrm>
            <a:prstGeom prst="rect">
              <a:avLst/>
            </a:prstGeom>
          </p:spPr>
        </p:pic>
        <p:pic>
          <p:nvPicPr>
            <p:cNvPr id="80" name="Grafik 79">
              <a:extLst>
                <a:ext uri="{FF2B5EF4-FFF2-40B4-BE49-F238E27FC236}">
                  <a16:creationId xmlns:a16="http://schemas.microsoft.com/office/drawing/2014/main" id="{E9F70913-E1C0-5C46-954B-195E2B9FA63A}"/>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7901660" y="1286668"/>
              <a:ext cx="450662" cy="450663"/>
            </a:xfrm>
            <a:prstGeom prst="rect">
              <a:avLst/>
            </a:prstGeom>
          </p:spPr>
        </p:pic>
        <p:pic>
          <p:nvPicPr>
            <p:cNvPr id="82" name="Grafik 81">
              <a:extLst>
                <a:ext uri="{FF2B5EF4-FFF2-40B4-BE49-F238E27FC236}">
                  <a16:creationId xmlns:a16="http://schemas.microsoft.com/office/drawing/2014/main" id="{36543AD8-AC63-844B-9E04-877D18616FD5}"/>
                </a:ext>
              </a:extLst>
            </p:cNvPr>
            <p:cNvPicPr>
              <a:picLocks noChangeAspect="1"/>
            </p:cNvPicPr>
            <p:nvPr/>
          </p:nvPicPr>
          <p:blipFill>
            <a:blip r:embed="rId7">
              <a:lum bright="70000" contrast="-70000"/>
              <a:extLst>
                <a:ext uri="{96DAC541-7B7A-43D3-8B79-37D633B846F1}">
                  <asvg:svgBlip xmlns:asvg="http://schemas.microsoft.com/office/drawing/2016/SVG/main" r:embed="rId8"/>
                </a:ext>
              </a:extLst>
            </a:blip>
            <a:stretch>
              <a:fillRect/>
            </a:stretch>
          </p:blipFill>
          <p:spPr>
            <a:xfrm>
              <a:off x="5210337" y="2134483"/>
              <a:ext cx="450662" cy="450663"/>
            </a:xfrm>
            <a:prstGeom prst="rect">
              <a:avLst/>
            </a:prstGeom>
          </p:spPr>
        </p:pic>
        <p:pic>
          <p:nvPicPr>
            <p:cNvPr id="84" name="Grafik 83">
              <a:extLst>
                <a:ext uri="{FF2B5EF4-FFF2-40B4-BE49-F238E27FC236}">
                  <a16:creationId xmlns:a16="http://schemas.microsoft.com/office/drawing/2014/main" id="{9A12CEE5-62EA-2C4A-B791-315A3E86B595}"/>
                </a:ext>
              </a:extLst>
            </p:cNvPr>
            <p:cNvPicPr>
              <a:picLocks noChangeAspect="1"/>
            </p:cNvPicPr>
            <p:nvPr/>
          </p:nvPicPr>
          <p:blipFill>
            <a:blip r:embed="rId9">
              <a:lum bright="70000" contrast="-70000"/>
              <a:extLst>
                <a:ext uri="{96DAC541-7B7A-43D3-8B79-37D633B846F1}">
                  <asvg:svgBlip xmlns:asvg="http://schemas.microsoft.com/office/drawing/2016/SVG/main" r:embed="rId10"/>
                </a:ext>
              </a:extLst>
            </a:blip>
            <a:stretch>
              <a:fillRect/>
            </a:stretch>
          </p:blipFill>
          <p:spPr>
            <a:xfrm>
              <a:off x="6102727" y="2134483"/>
              <a:ext cx="450662" cy="450663"/>
            </a:xfrm>
            <a:prstGeom prst="rect">
              <a:avLst/>
            </a:prstGeom>
          </p:spPr>
        </p:pic>
        <p:pic>
          <p:nvPicPr>
            <p:cNvPr id="86" name="Grafik 85">
              <a:extLst>
                <a:ext uri="{FF2B5EF4-FFF2-40B4-BE49-F238E27FC236}">
                  <a16:creationId xmlns:a16="http://schemas.microsoft.com/office/drawing/2014/main" id="{85AD05D1-19A8-804C-BF4E-102A40408201}"/>
                </a:ext>
              </a:extLst>
            </p:cNvPr>
            <p:cNvPicPr>
              <a:picLocks noChangeAspect="1"/>
            </p:cNvPicPr>
            <p:nvPr/>
          </p:nvPicPr>
          <p:blipFill>
            <a:blip r:embed="rId11">
              <a:lum bright="70000" contrast="-70000"/>
              <a:extLst>
                <a:ext uri="{96DAC541-7B7A-43D3-8B79-37D633B846F1}">
                  <asvg:svgBlip xmlns:asvg="http://schemas.microsoft.com/office/drawing/2016/SVG/main" r:embed="rId12"/>
                </a:ext>
              </a:extLst>
            </a:blip>
            <a:stretch>
              <a:fillRect/>
            </a:stretch>
          </p:blipFill>
          <p:spPr>
            <a:xfrm>
              <a:off x="6998031" y="2121534"/>
              <a:ext cx="450662" cy="450663"/>
            </a:xfrm>
            <a:prstGeom prst="rect">
              <a:avLst/>
            </a:prstGeom>
          </p:spPr>
        </p:pic>
        <p:pic>
          <p:nvPicPr>
            <p:cNvPr id="88" name="Grafik 87">
              <a:extLst>
                <a:ext uri="{FF2B5EF4-FFF2-40B4-BE49-F238E27FC236}">
                  <a16:creationId xmlns:a16="http://schemas.microsoft.com/office/drawing/2014/main" id="{0EB1BE39-E939-EB4E-9083-82E4C6B56B6E}"/>
                </a:ext>
              </a:extLst>
            </p:cNvPr>
            <p:cNvPicPr>
              <a:picLocks noChangeAspect="1"/>
            </p:cNvPicPr>
            <p:nvPr/>
          </p:nvPicPr>
          <p:blipFill>
            <a:blip r:embed="rId13">
              <a:lum bright="70000" contrast="-70000"/>
              <a:extLst>
                <a:ext uri="{96DAC541-7B7A-43D3-8B79-37D633B846F1}">
                  <asvg:svgBlip xmlns:asvg="http://schemas.microsoft.com/office/drawing/2016/SVG/main" r:embed="rId14"/>
                </a:ext>
              </a:extLst>
            </a:blip>
            <a:stretch>
              <a:fillRect/>
            </a:stretch>
          </p:blipFill>
          <p:spPr>
            <a:xfrm>
              <a:off x="7897824" y="2121160"/>
              <a:ext cx="450662" cy="450663"/>
            </a:xfrm>
            <a:prstGeom prst="rect">
              <a:avLst/>
            </a:prstGeom>
          </p:spPr>
        </p:pic>
        <p:pic>
          <p:nvPicPr>
            <p:cNvPr id="90" name="Grafik 89">
              <a:extLst>
                <a:ext uri="{FF2B5EF4-FFF2-40B4-BE49-F238E27FC236}">
                  <a16:creationId xmlns:a16="http://schemas.microsoft.com/office/drawing/2014/main" id="{AE00D423-18D6-614A-A625-91EBB9B546D0}"/>
                </a:ext>
              </a:extLst>
            </p:cNvPr>
            <p:cNvPicPr>
              <a:picLocks noChangeAspect="1"/>
            </p:cNvPicPr>
            <p:nvPr/>
          </p:nvPicPr>
          <p:blipFill>
            <a:blip r:embed="rId15">
              <a:lum bright="70000" contrast="-70000"/>
              <a:extLst>
                <a:ext uri="{96DAC541-7B7A-43D3-8B79-37D633B846F1}">
                  <asvg:svgBlip xmlns:asvg="http://schemas.microsoft.com/office/drawing/2016/SVG/main" r:embed="rId16"/>
                </a:ext>
              </a:extLst>
            </a:blip>
            <a:stretch>
              <a:fillRect/>
            </a:stretch>
          </p:blipFill>
          <p:spPr>
            <a:xfrm>
              <a:off x="5213165" y="3062229"/>
              <a:ext cx="450662" cy="450663"/>
            </a:xfrm>
            <a:prstGeom prst="rect">
              <a:avLst/>
            </a:prstGeom>
          </p:spPr>
        </p:pic>
        <p:pic>
          <p:nvPicPr>
            <p:cNvPr id="92" name="Grafik 91">
              <a:extLst>
                <a:ext uri="{FF2B5EF4-FFF2-40B4-BE49-F238E27FC236}">
                  <a16:creationId xmlns:a16="http://schemas.microsoft.com/office/drawing/2014/main" id="{B3065FE8-2EA9-BD46-8F72-555D0F9E4AD5}"/>
                </a:ext>
              </a:extLst>
            </p:cNvPr>
            <p:cNvPicPr>
              <a:picLocks noChangeAspect="1"/>
            </p:cNvPicPr>
            <p:nvPr/>
          </p:nvPicPr>
          <p:blipFill>
            <a:blip r:embed="rId17">
              <a:lum bright="70000" contrast="-70000"/>
              <a:extLst>
                <a:ext uri="{96DAC541-7B7A-43D3-8B79-37D633B846F1}">
                  <asvg:svgBlip xmlns:asvg="http://schemas.microsoft.com/office/drawing/2016/SVG/main" r:embed="rId18"/>
                </a:ext>
              </a:extLst>
            </a:blip>
            <a:stretch>
              <a:fillRect/>
            </a:stretch>
          </p:blipFill>
          <p:spPr>
            <a:xfrm>
              <a:off x="6123079" y="3054032"/>
              <a:ext cx="450662" cy="450663"/>
            </a:xfrm>
            <a:prstGeom prst="rect">
              <a:avLst/>
            </a:prstGeom>
          </p:spPr>
        </p:pic>
        <p:pic>
          <p:nvPicPr>
            <p:cNvPr id="94" name="Grafik 93">
              <a:extLst>
                <a:ext uri="{FF2B5EF4-FFF2-40B4-BE49-F238E27FC236}">
                  <a16:creationId xmlns:a16="http://schemas.microsoft.com/office/drawing/2014/main" id="{0B119A95-0AA5-C74F-AB0F-4406DC791248}"/>
                </a:ext>
              </a:extLst>
            </p:cNvPr>
            <p:cNvPicPr>
              <a:picLocks noChangeAspect="1"/>
            </p:cNvPicPr>
            <p:nvPr/>
          </p:nvPicPr>
          <p:blipFill>
            <a:blip r:embed="rId19">
              <a:lum bright="70000" contrast="-70000"/>
              <a:extLst>
                <a:ext uri="{96DAC541-7B7A-43D3-8B79-37D633B846F1}">
                  <asvg:svgBlip xmlns:asvg="http://schemas.microsoft.com/office/drawing/2016/SVG/main" r:embed="rId20"/>
                </a:ext>
              </a:extLst>
            </a:blip>
            <a:stretch>
              <a:fillRect/>
            </a:stretch>
          </p:blipFill>
          <p:spPr>
            <a:xfrm>
              <a:off x="7016986" y="3058666"/>
              <a:ext cx="450662" cy="450663"/>
            </a:xfrm>
            <a:prstGeom prst="rect">
              <a:avLst/>
            </a:prstGeom>
          </p:spPr>
        </p:pic>
        <p:pic>
          <p:nvPicPr>
            <p:cNvPr id="96" name="Grafik 95">
              <a:extLst>
                <a:ext uri="{FF2B5EF4-FFF2-40B4-BE49-F238E27FC236}">
                  <a16:creationId xmlns:a16="http://schemas.microsoft.com/office/drawing/2014/main" id="{20699201-F7EA-684D-A38D-195AA6615414}"/>
                </a:ext>
              </a:extLst>
            </p:cNvPr>
            <p:cNvPicPr>
              <a:picLocks noChangeAspect="1"/>
            </p:cNvPicPr>
            <p:nvPr/>
          </p:nvPicPr>
          <p:blipFill>
            <a:blip r:embed="rId21">
              <a:lum bright="70000" contrast="-70000"/>
              <a:extLst>
                <a:ext uri="{96DAC541-7B7A-43D3-8B79-37D633B846F1}">
                  <asvg:svgBlip xmlns:asvg="http://schemas.microsoft.com/office/drawing/2016/SVG/main" r:embed="rId22"/>
                </a:ext>
              </a:extLst>
            </a:blip>
            <a:stretch>
              <a:fillRect/>
            </a:stretch>
          </p:blipFill>
          <p:spPr>
            <a:xfrm>
              <a:off x="7907398" y="3054032"/>
              <a:ext cx="450662" cy="450663"/>
            </a:xfrm>
            <a:prstGeom prst="rect">
              <a:avLst/>
            </a:prstGeom>
          </p:spPr>
        </p:pic>
        <p:pic>
          <p:nvPicPr>
            <p:cNvPr id="39" name="Grafik 38">
              <a:extLst>
                <a:ext uri="{FF2B5EF4-FFF2-40B4-BE49-F238E27FC236}">
                  <a16:creationId xmlns:a16="http://schemas.microsoft.com/office/drawing/2014/main" id="{1B6A3821-EFAD-DF4A-86F5-5FAFDFE774C3}"/>
                </a:ext>
              </a:extLst>
            </p:cNvPr>
            <p:cNvPicPr>
              <a:picLocks noChangeAspect="1"/>
            </p:cNvPicPr>
            <p:nvPr/>
          </p:nvPicPr>
          <p:blipFill>
            <a:blip r:embed="rId23">
              <a:lum bright="70000" contrast="-70000"/>
            </a:blip>
            <a:stretch>
              <a:fillRect/>
            </a:stretch>
          </p:blipFill>
          <p:spPr>
            <a:xfrm>
              <a:off x="5202070" y="1295986"/>
              <a:ext cx="449571" cy="449571"/>
            </a:xfrm>
            <a:prstGeom prst="rect">
              <a:avLst/>
            </a:prstGeom>
          </p:spPr>
        </p:pic>
        <p:pic>
          <p:nvPicPr>
            <p:cNvPr id="42" name="Grafik 41">
              <a:extLst>
                <a:ext uri="{FF2B5EF4-FFF2-40B4-BE49-F238E27FC236}">
                  <a16:creationId xmlns:a16="http://schemas.microsoft.com/office/drawing/2014/main" id="{5A4BADB9-909B-F04F-B2FC-735242D91AF4}"/>
                </a:ext>
              </a:extLst>
            </p:cNvPr>
            <p:cNvPicPr>
              <a:picLocks noChangeAspect="1"/>
            </p:cNvPicPr>
            <p:nvPr/>
          </p:nvPicPr>
          <p:blipFill>
            <a:blip r:embed="rId24">
              <a:lum bright="70000" contrast="-70000"/>
            </a:blip>
            <a:stretch>
              <a:fillRect/>
            </a:stretch>
          </p:blipFill>
          <p:spPr>
            <a:xfrm>
              <a:off x="6110644" y="1286668"/>
              <a:ext cx="449571" cy="449571"/>
            </a:xfrm>
            <a:prstGeom prst="rect">
              <a:avLst/>
            </a:prstGeom>
          </p:spPr>
        </p:pic>
      </p:grpSp>
      <p:sp>
        <p:nvSpPr>
          <p:cNvPr id="40" name="Inhaltsplatzhalter 3">
            <a:extLst>
              <a:ext uri="{FF2B5EF4-FFF2-40B4-BE49-F238E27FC236}">
                <a16:creationId xmlns:a16="http://schemas.microsoft.com/office/drawing/2014/main" id="{C4F06BEB-F41C-AF47-BC75-403059EEAA7C}"/>
              </a:ext>
            </a:extLst>
          </p:cNvPr>
          <p:cNvSpPr>
            <a:spLocks noGrp="1"/>
          </p:cNvSpPr>
          <p:nvPr>
            <p:ph sz="quarter" idx="4294967295"/>
          </p:nvPr>
        </p:nvSpPr>
        <p:spPr>
          <a:xfrm>
            <a:off x="540607" y="1934990"/>
            <a:ext cx="3976244" cy="1898806"/>
          </a:xfrm>
          <a:prstGeom prst="rect">
            <a:avLst/>
          </a:prstGeom>
        </p:spPr>
        <p:txBody>
          <a:bodyPr lIns="0" tIns="0" rIns="0" bIns="0"/>
          <a:lstStyle/>
          <a:p>
            <a:pPr marL="0" lvl="0" indent="0">
              <a:spcBef>
                <a:spcPts val="0"/>
              </a:spcBef>
              <a:buClrTx/>
              <a:buSzTx/>
              <a:buNone/>
              <a:defRPr/>
            </a:pPr>
            <a:r>
              <a:rPr lang="de-DE" sz="1000" b="1" dirty="0">
                <a:solidFill>
                  <a:schemeClr val="bg1"/>
                </a:solidFill>
                <a:latin typeface="Avenir LT Std 65 Medium" panose="020B0503020203020204" pitchFamily="34" charset="77"/>
              </a:rPr>
              <a:t>Holistic, efficient, pioneering: for more than 30 years, M&amp;P has been acting as BSE general planner for all trades in cost group 400–480 in the construction and real estate industry.</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With unparalleled solution expertise and a comprehensive service portfolio, we develop future-proof concepts that are precisely tailored to the needs of your technical systems.</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Model-based planning methods such as BIM modelling and applied Lean construction management ensure systematic process optimisation and cost-optimised high-quality implementation in all HOAI phases:</a:t>
            </a:r>
          </a:p>
        </p:txBody>
      </p:sp>
    </p:spTree>
    <p:extLst>
      <p:ext uri="{BB962C8B-B14F-4D97-AF65-F5344CB8AC3E}">
        <p14:creationId xmlns:p14="http://schemas.microsoft.com/office/powerpoint/2010/main" val="71040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
            <a:extLst>
              <a:ext uri="{FF2B5EF4-FFF2-40B4-BE49-F238E27FC236}">
                <a16:creationId xmlns:a16="http://schemas.microsoft.com/office/drawing/2014/main" id="{047CDF35-4954-9D41-BD9B-363386885091}"/>
              </a:ext>
            </a:extLst>
          </p:cNvPr>
          <p:cNvSpPr>
            <a:spLocks noGrp="1"/>
          </p:cNvSpPr>
          <p:nvPr>
            <p:ph type="title"/>
          </p:nvPr>
        </p:nvSpPr>
        <p:spPr>
          <a:xfrm>
            <a:off x="540000" y="900000"/>
            <a:ext cx="2497840" cy="720000"/>
          </a:xfrm>
          <a:prstGeom prst="rect">
            <a:avLst/>
          </a:prstGeom>
        </p:spPr>
        <p:txBody>
          <a:bodyPr/>
          <a:lstStyle/>
          <a:p>
            <a:pPr>
              <a:lnSpc>
                <a:spcPts val="3000"/>
              </a:lnSpc>
            </a:pPr>
            <a:r>
              <a:rPr lang="de-DE" sz="2800" b="0" dirty="0">
                <a:solidFill>
                  <a:schemeClr val="bg1"/>
                </a:solidFill>
                <a:latin typeface="Avenir LT Std 35 Light" panose="020B0402020203020204" pitchFamily="34" charset="77"/>
              </a:rPr>
              <a:t>Thank you</a:t>
            </a:r>
            <a:endParaRPr lang="de-DE" sz="900" dirty="0">
              <a:solidFill>
                <a:schemeClr val="bg1"/>
              </a:solidFill>
            </a:endParaRPr>
          </a:p>
        </p:txBody>
      </p:sp>
      <p:sp>
        <p:nvSpPr>
          <p:cNvPr id="2" name="Foliennummernplatzhalter 1"/>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15</a:t>
            </a:fld>
            <a:endParaRPr lang="de-DE" dirty="0">
              <a:solidFill>
                <a:srgbClr val="606A73"/>
              </a:solidFill>
            </a:endParaRPr>
          </a:p>
        </p:txBody>
      </p:sp>
      <p:sp>
        <p:nvSpPr>
          <p:cNvPr id="20" name="Rechteck 19"/>
          <p:cNvSpPr/>
          <p:nvPr/>
        </p:nvSpPr>
        <p:spPr>
          <a:xfrm>
            <a:off x="3686438" y="1459005"/>
            <a:ext cx="771339" cy="173110"/>
          </a:xfrm>
          <a:prstGeom prst="rect">
            <a:avLst/>
          </a:prstGeom>
        </p:spPr>
        <p:txBody>
          <a:bodyPr wrap="none" lIns="34277" tIns="17138" rIns="34277" bIns="17138">
            <a:spAutoFit/>
          </a:bodyPr>
          <a:lstStyle/>
          <a:p>
            <a:r>
              <a:rPr lang="de-DE" sz="900" dirty="0">
                <a:solidFill>
                  <a:schemeClr val="bg1"/>
                </a:solidFill>
                <a:latin typeface="Avenir LT Std 55 Roman" panose="020B0503020203020204" pitchFamily="34" charset="0"/>
              </a:rPr>
              <a:t>Memberships</a:t>
            </a:r>
          </a:p>
        </p:txBody>
      </p:sp>
      <p:pic>
        <p:nvPicPr>
          <p:cNvPr id="5" name="Grafik 4">
            <a:extLst>
              <a:ext uri="{FF2B5EF4-FFF2-40B4-BE49-F238E27FC236}">
                <a16:creationId xmlns:a16="http://schemas.microsoft.com/office/drawing/2014/main" id="{177F828B-335E-8757-FE17-E6F07D0CC7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18055" y="1952500"/>
            <a:ext cx="1068070" cy="335280"/>
          </a:xfrm>
          <a:prstGeom prst="rect">
            <a:avLst/>
          </a:prstGeom>
        </p:spPr>
      </p:pic>
      <p:pic>
        <p:nvPicPr>
          <p:cNvPr id="6" name="Grafik 5">
            <a:extLst>
              <a:ext uri="{FF2B5EF4-FFF2-40B4-BE49-F238E27FC236}">
                <a16:creationId xmlns:a16="http://schemas.microsoft.com/office/drawing/2014/main" id="{96AE8BB0-B0C3-281F-C812-9ED2E5D55A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9994" y="2030225"/>
            <a:ext cx="883920" cy="179832"/>
          </a:xfrm>
          <a:prstGeom prst="rect">
            <a:avLst/>
          </a:prstGeom>
        </p:spPr>
      </p:pic>
      <p:pic>
        <p:nvPicPr>
          <p:cNvPr id="7" name="Grafik 6">
            <a:extLst>
              <a:ext uri="{FF2B5EF4-FFF2-40B4-BE49-F238E27FC236}">
                <a16:creationId xmlns:a16="http://schemas.microsoft.com/office/drawing/2014/main" id="{D6F1F239-82FE-F737-C4C7-67396F1B49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38199" y="1902971"/>
            <a:ext cx="838200" cy="434340"/>
          </a:xfrm>
          <a:prstGeom prst="rect">
            <a:avLst/>
          </a:prstGeom>
        </p:spPr>
      </p:pic>
      <p:pic>
        <p:nvPicPr>
          <p:cNvPr id="8" name="Grafik 7">
            <a:extLst>
              <a:ext uri="{FF2B5EF4-FFF2-40B4-BE49-F238E27FC236}">
                <a16:creationId xmlns:a16="http://schemas.microsoft.com/office/drawing/2014/main" id="{927F3992-96BD-DD96-6AC1-462F7760ED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98012" y="2479594"/>
            <a:ext cx="845820" cy="464820"/>
          </a:xfrm>
          <a:prstGeom prst="rect">
            <a:avLst/>
          </a:prstGeom>
        </p:spPr>
      </p:pic>
      <p:pic>
        <p:nvPicPr>
          <p:cNvPr id="9" name="Grafik 8">
            <a:extLst>
              <a:ext uri="{FF2B5EF4-FFF2-40B4-BE49-F238E27FC236}">
                <a16:creationId xmlns:a16="http://schemas.microsoft.com/office/drawing/2014/main" id="{F623986D-B096-D51F-A914-53E9DFB53E5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9896" y="2311380"/>
            <a:ext cx="1016000" cy="762000"/>
          </a:xfrm>
          <a:prstGeom prst="rect">
            <a:avLst/>
          </a:prstGeom>
        </p:spPr>
      </p:pic>
      <p:pic>
        <p:nvPicPr>
          <p:cNvPr id="10" name="Grafik 9">
            <a:extLst>
              <a:ext uri="{FF2B5EF4-FFF2-40B4-BE49-F238E27FC236}">
                <a16:creationId xmlns:a16="http://schemas.microsoft.com/office/drawing/2014/main" id="{3E104B19-32FD-A41B-5332-8AC00908347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64486" y="2626392"/>
            <a:ext cx="1016000" cy="307340"/>
          </a:xfrm>
          <a:prstGeom prst="rect">
            <a:avLst/>
          </a:prstGeom>
        </p:spPr>
      </p:pic>
      <p:pic>
        <p:nvPicPr>
          <p:cNvPr id="11" name="Grafik 10">
            <a:extLst>
              <a:ext uri="{FF2B5EF4-FFF2-40B4-BE49-F238E27FC236}">
                <a16:creationId xmlns:a16="http://schemas.microsoft.com/office/drawing/2014/main" id="{AA7AE140-0991-DC4F-829D-588760C30A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39076" y="2672112"/>
            <a:ext cx="990600" cy="215900"/>
          </a:xfrm>
          <a:prstGeom prst="rect">
            <a:avLst/>
          </a:prstGeom>
        </p:spPr>
      </p:pic>
      <p:pic>
        <p:nvPicPr>
          <p:cNvPr id="12" name="Grafik 11">
            <a:extLst>
              <a:ext uri="{FF2B5EF4-FFF2-40B4-BE49-F238E27FC236}">
                <a16:creationId xmlns:a16="http://schemas.microsoft.com/office/drawing/2014/main" id="{C1B0D06D-98C0-8EA7-DC2E-19D65E2283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838982" y="3264799"/>
            <a:ext cx="563880" cy="201930"/>
          </a:xfrm>
          <a:prstGeom prst="rect">
            <a:avLst/>
          </a:prstGeom>
        </p:spPr>
      </p:pic>
      <p:pic>
        <p:nvPicPr>
          <p:cNvPr id="13" name="Grafik 12">
            <a:extLst>
              <a:ext uri="{FF2B5EF4-FFF2-40B4-BE49-F238E27FC236}">
                <a16:creationId xmlns:a16="http://schemas.microsoft.com/office/drawing/2014/main" id="{9F300CF2-B50C-3545-B6BC-680EA97938E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45471" y="3276229"/>
            <a:ext cx="704850" cy="190500"/>
          </a:xfrm>
          <a:prstGeom prst="rect">
            <a:avLst/>
          </a:prstGeom>
        </p:spPr>
      </p:pic>
      <p:pic>
        <p:nvPicPr>
          <p:cNvPr id="14" name="Grafik 13" descr="Ein Bild, das Schrift, Screenshot, Grafiken, Schwarz enthält.&#10;&#10;Automatisch generierte Beschreibung">
            <a:extLst>
              <a:ext uri="{FF2B5EF4-FFF2-40B4-BE49-F238E27FC236}">
                <a16:creationId xmlns:a16="http://schemas.microsoft.com/office/drawing/2014/main" id="{39946B21-AE41-B8EA-BE70-45B774BB9710}"/>
              </a:ext>
            </a:extLst>
          </p:cNvPr>
          <p:cNvPicPr>
            <a:picLocks noChangeAspect="1"/>
          </p:cNvPicPr>
          <p:nvPr/>
        </p:nvPicPr>
        <p:blipFill>
          <a:blip r:embed="rId11"/>
          <a:stretch>
            <a:fillRect/>
          </a:stretch>
        </p:blipFill>
        <p:spPr>
          <a:xfrm>
            <a:off x="7560476" y="1841219"/>
            <a:ext cx="1069200" cy="557843"/>
          </a:xfrm>
          <a:prstGeom prst="rect">
            <a:avLst/>
          </a:prstGeom>
        </p:spPr>
      </p:pic>
    </p:spTree>
    <p:extLst>
      <p:ext uri="{BB962C8B-B14F-4D97-AF65-F5344CB8AC3E}">
        <p14:creationId xmlns:p14="http://schemas.microsoft.com/office/powerpoint/2010/main" val="37548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p:txBody>
          <a:bodyPr>
            <a:normAutofit fontScale="90000"/>
          </a:bodyPr>
          <a:lstStyle/>
          <a:p>
            <a:r>
              <a:rPr lang="en-US" dirty="0"/>
              <a:t>Charts memory! </a:t>
            </a:r>
            <a:br>
              <a:rPr lang="en-US" dirty="0"/>
            </a:br>
            <a:br>
              <a:rPr lang="en-US" dirty="0"/>
            </a:br>
            <a:r>
              <a:rPr lang="en-US" dirty="0"/>
              <a:t>Further charts for individual structure</a:t>
            </a:r>
            <a:endParaRPr lang="de-DE" dirty="0"/>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16</a:t>
            </a:fld>
            <a:endParaRPr lang="de-DE">
              <a:solidFill>
                <a:srgbClr val="606A73"/>
              </a:solidFill>
            </a:endParaRPr>
          </a:p>
        </p:txBody>
      </p:sp>
    </p:spTree>
    <p:extLst>
      <p:ext uri="{BB962C8B-B14F-4D97-AF65-F5344CB8AC3E}">
        <p14:creationId xmlns:p14="http://schemas.microsoft.com/office/powerpoint/2010/main" val="41386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DA90121-9921-AB4A-B5FE-0E14DB100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1"/>
            <a:ext cx="9143998" cy="5143501"/>
          </a:xfrm>
          <a:prstGeom prst="rect">
            <a:avLst/>
          </a:prstGeom>
        </p:spPr>
      </p:pic>
      <p:sp>
        <p:nvSpPr>
          <p:cNvPr id="45" name="Rechteck 44">
            <a:extLst>
              <a:ext uri="{FF2B5EF4-FFF2-40B4-BE49-F238E27FC236}">
                <a16:creationId xmlns:a16="http://schemas.microsoft.com/office/drawing/2014/main" id="{61B8F037-47E6-D041-9117-1681450F1197}"/>
              </a:ext>
            </a:extLst>
          </p:cNvPr>
          <p:cNvSpPr/>
          <p:nvPr/>
        </p:nvSpPr>
        <p:spPr>
          <a:xfrm rot="5400000">
            <a:off x="2000250" y="-2000250"/>
            <a:ext cx="5143500" cy="9144000"/>
          </a:xfrm>
          <a:prstGeom prst="rect">
            <a:avLst/>
          </a:prstGeom>
          <a:solidFill>
            <a:schemeClr val="tx1">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5" name="Foliennummernplatzhalter 1">
            <a:extLst>
              <a:ext uri="{FF2B5EF4-FFF2-40B4-BE49-F238E27FC236}">
                <a16:creationId xmlns:a16="http://schemas.microsoft.com/office/drawing/2014/main" id="{4F01DC11-DA59-FB4F-BC59-354464276B33}"/>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latin typeface="Avenir LT Std 55 Roman" panose="020B0503020203020204" pitchFamily="34" charset="0"/>
              </a:rPr>
              <a:pPr/>
              <a:t>17</a:t>
            </a:fld>
            <a:endParaRPr lang="de-DE">
              <a:solidFill>
                <a:srgbClr val="606A73"/>
              </a:solidFill>
              <a:latin typeface="Avenir LT Std 55 Roman" panose="020B0503020203020204" pitchFamily="34" charset="0"/>
            </a:endParaRPr>
          </a:p>
        </p:txBody>
      </p:sp>
      <p:sp>
        <p:nvSpPr>
          <p:cNvPr id="98" name="Textfeld 97">
            <a:extLst>
              <a:ext uri="{FF2B5EF4-FFF2-40B4-BE49-F238E27FC236}">
                <a16:creationId xmlns:a16="http://schemas.microsoft.com/office/drawing/2014/main" id="{BD96740F-02AA-EE45-8EC5-5C83A4A3A8F3}"/>
              </a:ext>
            </a:extLst>
          </p:cNvPr>
          <p:cNvSpPr txBox="1"/>
          <p:nvPr/>
        </p:nvSpPr>
        <p:spPr>
          <a:xfrm>
            <a:off x="395739" y="2088000"/>
            <a:ext cx="1304312" cy="351823"/>
          </a:xfrm>
          <a:prstGeom prst="rect">
            <a:avLst/>
          </a:prstGeom>
          <a:noFill/>
        </p:spPr>
        <p:txBody>
          <a:bodyPr wrap="square" lIns="0" tIns="36000" rIns="0" bIns="0" rtlCol="0">
            <a:spAutoFit/>
          </a:bodyPr>
          <a:lstStyle/>
          <a:p>
            <a:pPr algn="ctr"/>
            <a:r>
              <a:rPr lang="de-DE" b="1" dirty="0">
                <a:solidFill>
                  <a:srgbClr val="FFFFFF"/>
                </a:solidFill>
                <a:latin typeface="Avenir LT Std 65 Medium" panose="020B0503020203020204" pitchFamily="34" charset="77"/>
                <a:cs typeface="Avenir LT Std 65 Medium"/>
              </a:rPr>
              <a:t>Olf Clausen</a:t>
            </a:r>
          </a:p>
          <a:p>
            <a:pPr algn="ctr">
              <a:lnSpc>
                <a:spcPts val="900"/>
              </a:lnSpc>
            </a:pPr>
            <a:r>
              <a:rPr lang="de-DE" sz="600" dirty="0">
                <a:solidFill>
                  <a:srgbClr val="FFFFFF"/>
                </a:solidFill>
                <a:latin typeface="Avenir LT Std 45 Book" panose="020B0502020203020204" pitchFamily="34" charset="77"/>
                <a:cs typeface="Avenir LT Std 55 Roman"/>
              </a:rPr>
              <a:t>Director</a:t>
            </a:r>
          </a:p>
          <a:p>
            <a:pPr algn="ctr"/>
            <a:r>
              <a:rPr lang="de-DE" sz="600" dirty="0">
                <a:solidFill>
                  <a:srgbClr val="FFFFFF"/>
                </a:solidFill>
                <a:latin typeface="Avenir LT Std 45 Book" panose="020B0502020203020204" pitchFamily="34" charset="77"/>
                <a:cs typeface="Avenir LT Std 55 Roman"/>
              </a:rPr>
              <a:t>Company spokesman</a:t>
            </a:r>
          </a:p>
        </p:txBody>
      </p:sp>
      <p:pic>
        <p:nvPicPr>
          <p:cNvPr id="107" name="Bild 68">
            <a:extLst>
              <a:ext uri="{FF2B5EF4-FFF2-40B4-BE49-F238E27FC236}">
                <a16:creationId xmlns:a16="http://schemas.microsoft.com/office/drawing/2014/main" id="{F49E1E95-8303-944D-A29A-DDB6DBCA774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83728" y="126000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pic>
        <p:nvPicPr>
          <p:cNvPr id="108" name="Bild 69">
            <a:extLst>
              <a:ext uri="{FF2B5EF4-FFF2-40B4-BE49-F238E27FC236}">
                <a16:creationId xmlns:a16="http://schemas.microsoft.com/office/drawing/2014/main" id="{967E95A2-D063-7048-8098-19066D4AD7D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2725"/>
          <a:stretch/>
        </p:blipFill>
        <p:spPr>
          <a:xfrm>
            <a:off x="3518529" y="126000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109" name="Textfeld 108">
            <a:extLst>
              <a:ext uri="{FF2B5EF4-FFF2-40B4-BE49-F238E27FC236}">
                <a16:creationId xmlns:a16="http://schemas.microsoft.com/office/drawing/2014/main" id="{5482D9A5-19FF-4647-8D65-937078E1D218}"/>
              </a:ext>
            </a:extLst>
          </p:cNvPr>
          <p:cNvSpPr txBox="1"/>
          <p:nvPr/>
        </p:nvSpPr>
        <p:spPr>
          <a:xfrm>
            <a:off x="1887875" y="208800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Germer</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sp>
        <p:nvSpPr>
          <p:cNvPr id="114" name="Textfeld 113">
            <a:extLst>
              <a:ext uri="{FF2B5EF4-FFF2-40B4-BE49-F238E27FC236}">
                <a16:creationId xmlns:a16="http://schemas.microsoft.com/office/drawing/2014/main" id="{524377D7-8E5E-DE4F-859F-01A448A25DE3}"/>
              </a:ext>
            </a:extLst>
          </p:cNvPr>
          <p:cNvSpPr txBox="1"/>
          <p:nvPr/>
        </p:nvSpPr>
        <p:spPr>
          <a:xfrm>
            <a:off x="3322730" y="2087001"/>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Sven-Eric Korff</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sp>
        <p:nvSpPr>
          <p:cNvPr id="60" name="Titel 2">
            <a:extLst>
              <a:ext uri="{FF2B5EF4-FFF2-40B4-BE49-F238E27FC236}">
                <a16:creationId xmlns:a16="http://schemas.microsoft.com/office/drawing/2014/main" id="{B54A790D-DD79-2F4A-BECA-ED45B77A8C54}"/>
              </a:ext>
            </a:extLst>
          </p:cNvPr>
          <p:cNvSpPr>
            <a:spLocks noGrp="1"/>
          </p:cNvSpPr>
          <p:nvPr>
            <p:ph type="title"/>
          </p:nvPr>
        </p:nvSpPr>
        <p:spPr>
          <a:xfrm>
            <a:off x="540000" y="543034"/>
            <a:ext cx="4783114" cy="430791"/>
          </a:xfrm>
          <a:prstGeom prst="rect">
            <a:avLst/>
          </a:prstGeom>
        </p:spPr>
        <p:txBody>
          <a:bodyPr/>
          <a:lstStyle/>
          <a:p>
            <a:pPr>
              <a:lnSpc>
                <a:spcPts val="3000"/>
              </a:lnSpc>
            </a:pPr>
            <a:r>
              <a:rPr lang="de-DE" sz="2800" b="0" dirty="0">
                <a:solidFill>
                  <a:schemeClr val="bg1"/>
                </a:solidFill>
                <a:latin typeface="Avenir LT Std 35 Light" panose="020B0402020203020204" pitchFamily="34" charset="77"/>
              </a:rPr>
              <a:t>The M&amp;P management</a:t>
            </a:r>
            <a:endParaRPr lang="de-DE" sz="900" dirty="0">
              <a:solidFill>
                <a:schemeClr val="bg1"/>
              </a:solidFill>
            </a:endParaRPr>
          </a:p>
        </p:txBody>
      </p:sp>
      <p:pic>
        <p:nvPicPr>
          <p:cNvPr id="63" name="Grafik 62">
            <a:extLst>
              <a:ext uri="{FF2B5EF4-FFF2-40B4-BE49-F238E27FC236}">
                <a16:creationId xmlns:a16="http://schemas.microsoft.com/office/drawing/2014/main" id="{8211A0EE-1BDC-7147-B94D-E13D769FD4D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64811" y="1260000"/>
            <a:ext cx="756000" cy="756000"/>
          </a:xfrm>
          <a:prstGeom prst="ellipse">
            <a:avLst/>
          </a:prstGeom>
          <a:solidFill>
            <a:schemeClr val="bg1"/>
          </a:solidFill>
          <a:ln w="25400">
            <a:gradFill flip="none" rotWithShape="1">
              <a:gsLst>
                <a:gs pos="5000">
                  <a:schemeClr val="tx2"/>
                </a:gs>
                <a:gs pos="35000">
                  <a:schemeClr val="accent2"/>
                </a:gs>
                <a:gs pos="60000">
                  <a:schemeClr val="bg2"/>
                </a:gs>
                <a:gs pos="100000">
                  <a:schemeClr val="accent1"/>
                </a:gs>
              </a:gsLst>
              <a:lin ang="18900000" scaled="1"/>
              <a:tileRect/>
            </a:gradFill>
          </a:ln>
        </p:spPr>
      </p:pic>
      <p:sp>
        <p:nvSpPr>
          <p:cNvPr id="39" name="Fußzeilenplatzhalter 6">
            <a:extLst>
              <a:ext uri="{FF2B5EF4-FFF2-40B4-BE49-F238E27FC236}">
                <a16:creationId xmlns:a16="http://schemas.microsoft.com/office/drawing/2014/main" id="{0C3F87CF-182F-AE4B-9576-B71ECC7E4254}"/>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pic>
        <p:nvPicPr>
          <p:cNvPr id="31" name="Bild 59">
            <a:extLst>
              <a:ext uri="{FF2B5EF4-FFF2-40B4-BE49-F238E27FC236}">
                <a16:creationId xmlns:a16="http://schemas.microsoft.com/office/drawing/2014/main" id="{B9004890-E570-94A1-3675-C4F6C36BF23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59299" y="126000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pic>
        <p:nvPicPr>
          <p:cNvPr id="32" name="Bild 61">
            <a:extLst>
              <a:ext uri="{FF2B5EF4-FFF2-40B4-BE49-F238E27FC236}">
                <a16:creationId xmlns:a16="http://schemas.microsoft.com/office/drawing/2014/main" id="{48409296-FBD1-2497-E8F7-267BA8CE45B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748"/>
          <a:stretch/>
        </p:blipFill>
        <p:spPr>
          <a:xfrm>
            <a:off x="6405113" y="1259001"/>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33" name="Textfeld 32">
            <a:extLst>
              <a:ext uri="{FF2B5EF4-FFF2-40B4-BE49-F238E27FC236}">
                <a16:creationId xmlns:a16="http://schemas.microsoft.com/office/drawing/2014/main" id="{2F48DED9-E290-D76B-F97F-CC7E09F60FCE}"/>
              </a:ext>
            </a:extLst>
          </p:cNvPr>
          <p:cNvSpPr txBox="1"/>
          <p:nvPr/>
        </p:nvSpPr>
        <p:spPr>
          <a:xfrm>
            <a:off x="4760178" y="208800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Ronald Meka</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sp>
        <p:nvSpPr>
          <p:cNvPr id="34" name="Textfeld 33">
            <a:extLst>
              <a:ext uri="{FF2B5EF4-FFF2-40B4-BE49-F238E27FC236}">
                <a16:creationId xmlns:a16="http://schemas.microsoft.com/office/drawing/2014/main" id="{2CACAEA5-97D6-234D-84E2-0CBE617F0007}"/>
              </a:ext>
            </a:extLst>
          </p:cNvPr>
          <p:cNvSpPr txBox="1"/>
          <p:nvPr/>
        </p:nvSpPr>
        <p:spPr>
          <a:xfrm>
            <a:off x="6210603" y="2087001"/>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Peter Schubert</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pic>
        <p:nvPicPr>
          <p:cNvPr id="35" name="Bild 78">
            <a:extLst>
              <a:ext uri="{FF2B5EF4-FFF2-40B4-BE49-F238E27FC236}">
                <a16:creationId xmlns:a16="http://schemas.microsoft.com/office/drawing/2014/main" id="{34A69055-0ADA-ED54-3E4E-485FE92564D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405113" y="2581796"/>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36" name="Textfeld 35">
            <a:extLst>
              <a:ext uri="{FF2B5EF4-FFF2-40B4-BE49-F238E27FC236}">
                <a16:creationId xmlns:a16="http://schemas.microsoft.com/office/drawing/2014/main" id="{DE6575E7-A6D4-926D-203B-C68DDC2DB627}"/>
              </a:ext>
            </a:extLst>
          </p:cNvPr>
          <p:cNvSpPr txBox="1"/>
          <p:nvPr/>
        </p:nvSpPr>
        <p:spPr>
          <a:xfrm>
            <a:off x="6205523" y="3409796"/>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Fuhrmann</a:t>
            </a:r>
          </a:p>
          <a:p>
            <a:pPr algn="ctr">
              <a:lnSpc>
                <a:spcPts val="900"/>
              </a:lnSpc>
            </a:pPr>
            <a:r>
              <a:rPr lang="de-DE" sz="600" dirty="0">
                <a:solidFill>
                  <a:srgbClr val="FFFFFF"/>
                </a:solidFill>
                <a:latin typeface="Avenir LT Std 45 Book" panose="020B0502020203020204" pitchFamily="34" charset="77"/>
                <a:cs typeface="Avenir LT Std 55 Roman"/>
              </a:rPr>
              <a:t>Authorised officer</a:t>
            </a:r>
          </a:p>
        </p:txBody>
      </p:sp>
      <p:pic>
        <p:nvPicPr>
          <p:cNvPr id="37" name="Bild 61">
            <a:extLst>
              <a:ext uri="{FF2B5EF4-FFF2-40B4-BE49-F238E27FC236}">
                <a16:creationId xmlns:a16="http://schemas.microsoft.com/office/drawing/2014/main" id="{39F2E20B-E35C-3852-534D-90A9E45312A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727"/>
          <a:stretch/>
        </p:blipFill>
        <p:spPr>
          <a:xfrm>
            <a:off x="7827708" y="1259001"/>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38" name="Textfeld 37">
            <a:extLst>
              <a:ext uri="{FF2B5EF4-FFF2-40B4-BE49-F238E27FC236}">
                <a16:creationId xmlns:a16="http://schemas.microsoft.com/office/drawing/2014/main" id="{C684398F-11BA-77A4-BEB9-8FA5BDA8E451}"/>
              </a:ext>
            </a:extLst>
          </p:cNvPr>
          <p:cNvSpPr txBox="1"/>
          <p:nvPr/>
        </p:nvSpPr>
        <p:spPr>
          <a:xfrm>
            <a:off x="7630673" y="2087001"/>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Götze</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pic>
        <p:nvPicPr>
          <p:cNvPr id="40" name="Bild 59">
            <a:extLst>
              <a:ext uri="{FF2B5EF4-FFF2-40B4-BE49-F238E27FC236}">
                <a16:creationId xmlns:a16="http://schemas.microsoft.com/office/drawing/2014/main" id="{4440AA30-3076-AAD5-6D44-C738347254C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838880" y="2581796"/>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41" name="Textfeld 40">
            <a:extLst>
              <a:ext uri="{FF2B5EF4-FFF2-40B4-BE49-F238E27FC236}">
                <a16:creationId xmlns:a16="http://schemas.microsoft.com/office/drawing/2014/main" id="{7212229E-A624-EF40-D5EF-375547769590}"/>
              </a:ext>
            </a:extLst>
          </p:cNvPr>
          <p:cNvSpPr txBox="1"/>
          <p:nvPr/>
        </p:nvSpPr>
        <p:spPr>
          <a:xfrm>
            <a:off x="7637134" y="3409796"/>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Andreas Nikutowski</a:t>
            </a:r>
          </a:p>
          <a:p>
            <a:pPr algn="ctr">
              <a:lnSpc>
                <a:spcPts val="900"/>
              </a:lnSpc>
            </a:pPr>
            <a:r>
              <a:rPr lang="de-DE" sz="600" dirty="0">
                <a:solidFill>
                  <a:srgbClr val="FFFFFF"/>
                </a:solidFill>
                <a:latin typeface="Avenir LT Std 45 Book" panose="020B0502020203020204" pitchFamily="34" charset="77"/>
                <a:cs typeface="Avenir LT Std 55 Roman"/>
              </a:rPr>
              <a:t>Authorised officer</a:t>
            </a:r>
          </a:p>
        </p:txBody>
      </p:sp>
      <p:pic>
        <p:nvPicPr>
          <p:cNvPr id="42" name="Bild 59">
            <a:extLst>
              <a:ext uri="{FF2B5EF4-FFF2-40B4-BE49-F238E27FC236}">
                <a16:creationId xmlns:a16="http://schemas.microsoft.com/office/drawing/2014/main" id="{01C5EBC8-BD40-450B-C928-5DB4549C92D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4958"/>
          <a:stretch/>
        </p:blipFill>
        <p:spPr>
          <a:xfrm>
            <a:off x="3557147" y="2581796"/>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43" name="Textfeld 42">
            <a:extLst>
              <a:ext uri="{FF2B5EF4-FFF2-40B4-BE49-F238E27FC236}">
                <a16:creationId xmlns:a16="http://schemas.microsoft.com/office/drawing/2014/main" id="{751218C6-F808-2240-D382-911F21554E79}"/>
              </a:ext>
            </a:extLst>
          </p:cNvPr>
          <p:cNvSpPr txBox="1"/>
          <p:nvPr/>
        </p:nvSpPr>
        <p:spPr>
          <a:xfrm>
            <a:off x="3352450" y="3408204"/>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Enrico Baude</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sp>
        <p:nvSpPr>
          <p:cNvPr id="44" name="Textfeld 12">
            <a:extLst>
              <a:ext uri="{FF2B5EF4-FFF2-40B4-BE49-F238E27FC236}">
                <a16:creationId xmlns:a16="http://schemas.microsoft.com/office/drawing/2014/main" id="{41BD0659-8CA8-42CE-D50E-D1B674E5CE91}"/>
              </a:ext>
            </a:extLst>
          </p:cNvPr>
          <p:cNvSpPr txBox="1">
            <a:spLocks noChangeArrowheads="1"/>
          </p:cNvSpPr>
          <p:nvPr/>
        </p:nvSpPr>
        <p:spPr bwMode="auto">
          <a:xfrm>
            <a:off x="4808011" y="3380925"/>
            <a:ext cx="11557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0">
            <a:spAutoFit/>
          </a:bodyPr>
          <a:lstStyle>
            <a:lvl1pPr>
              <a:defRPr sz="700">
                <a:solidFill>
                  <a:schemeClr val="tx1"/>
                </a:solidFill>
                <a:latin typeface="Calibri" panose="020F0502020204030204" pitchFamily="34" charset="0"/>
              </a:defRPr>
            </a:lvl1pPr>
            <a:lvl2pPr marL="742950" indent="-285750">
              <a:defRPr sz="700">
                <a:solidFill>
                  <a:schemeClr val="tx1"/>
                </a:solidFill>
                <a:latin typeface="Calibri" panose="020F0502020204030204" pitchFamily="34" charset="0"/>
              </a:defRPr>
            </a:lvl2pPr>
            <a:lvl3pPr marL="1143000" indent="-228600">
              <a:defRPr sz="700">
                <a:solidFill>
                  <a:schemeClr val="tx1"/>
                </a:solidFill>
                <a:latin typeface="Calibri" panose="020F0502020204030204" pitchFamily="34" charset="0"/>
              </a:defRPr>
            </a:lvl3pPr>
            <a:lvl4pPr marL="1600200" indent="-228600">
              <a:defRPr sz="700">
                <a:solidFill>
                  <a:schemeClr val="tx1"/>
                </a:solidFill>
                <a:latin typeface="Calibri" panose="020F0502020204030204" pitchFamily="34" charset="0"/>
              </a:defRPr>
            </a:lvl4pPr>
            <a:lvl5pPr marL="2057400" indent="-228600">
              <a:defRPr sz="700">
                <a:solidFill>
                  <a:schemeClr val="tx1"/>
                </a:solidFill>
                <a:latin typeface="Calibri" panose="020F0502020204030204" pitchFamily="34" charset="0"/>
              </a:defRPr>
            </a:lvl5pPr>
            <a:lvl6pPr marL="2514600" indent="-228600" defTabSz="169863" eaLnBrk="0" fontAlgn="base" hangingPunct="0">
              <a:spcBef>
                <a:spcPct val="0"/>
              </a:spcBef>
              <a:spcAft>
                <a:spcPct val="0"/>
              </a:spcAft>
              <a:defRPr sz="700">
                <a:solidFill>
                  <a:schemeClr val="tx1"/>
                </a:solidFill>
                <a:latin typeface="Calibri" panose="020F0502020204030204" pitchFamily="34" charset="0"/>
              </a:defRPr>
            </a:lvl6pPr>
            <a:lvl7pPr marL="2971800" indent="-228600" defTabSz="169863" eaLnBrk="0" fontAlgn="base" hangingPunct="0">
              <a:spcBef>
                <a:spcPct val="0"/>
              </a:spcBef>
              <a:spcAft>
                <a:spcPct val="0"/>
              </a:spcAft>
              <a:defRPr sz="700">
                <a:solidFill>
                  <a:schemeClr val="tx1"/>
                </a:solidFill>
                <a:latin typeface="Calibri" panose="020F0502020204030204" pitchFamily="34" charset="0"/>
              </a:defRPr>
            </a:lvl7pPr>
            <a:lvl8pPr marL="3429000" indent="-228600" defTabSz="169863" eaLnBrk="0" fontAlgn="base" hangingPunct="0">
              <a:spcBef>
                <a:spcPct val="0"/>
              </a:spcBef>
              <a:spcAft>
                <a:spcPct val="0"/>
              </a:spcAft>
              <a:defRPr sz="700">
                <a:solidFill>
                  <a:schemeClr val="tx1"/>
                </a:solidFill>
                <a:latin typeface="Calibri" panose="020F0502020204030204" pitchFamily="34" charset="0"/>
              </a:defRPr>
            </a:lvl8pPr>
            <a:lvl9pPr marL="3886200" indent="-228600" defTabSz="169863" eaLnBrk="0" fontAlgn="base" hangingPunct="0">
              <a:spcBef>
                <a:spcPct val="0"/>
              </a:spcBef>
              <a:spcAft>
                <a:spcPct val="0"/>
              </a:spcAft>
              <a:defRPr sz="700">
                <a:solidFill>
                  <a:schemeClr val="tx1"/>
                </a:solidFill>
                <a:latin typeface="Calibri" panose="020F0502020204030204" pitchFamily="34" charset="0"/>
              </a:defRPr>
            </a:lvl9pPr>
          </a:lstStyle>
          <a:p>
            <a:pPr algn="ctr" eaLnBrk="1" hangingPunct="1">
              <a:lnSpc>
                <a:spcPts val="900"/>
              </a:lnSpc>
            </a:pPr>
            <a:r>
              <a:rPr lang="de-DE" altLang="de-DE" b="1">
                <a:solidFill>
                  <a:srgbClr val="FFFFFF"/>
                </a:solidFill>
                <a:latin typeface="Avenir LT Std 65 Medium" panose="020B0503020203020204" pitchFamily="34" charset="77"/>
                <a:ea typeface="Avenir LT Std 65 Medium" panose="020B0503020203020204" pitchFamily="34" charset="77"/>
                <a:cs typeface="Avenir LT Std 65 Medium" panose="020B0503020203020204" pitchFamily="34" charset="77"/>
              </a:rPr>
              <a:t>Uwe Dorn</a:t>
            </a:r>
          </a:p>
          <a:p>
            <a:pPr algn="ctr" eaLnBrk="1" hangingPunct="1">
              <a:lnSpc>
                <a:spcPts val="900"/>
              </a:lnSpc>
            </a:pPr>
            <a:r>
              <a:rPr lang="de-DE" sz="600" dirty="0">
                <a:solidFill>
                  <a:srgbClr val="FFFFFF"/>
                </a:solidFill>
                <a:latin typeface="Avenir LT Std 45 Book" panose="020B0502020203020204" pitchFamily="34" charset="77"/>
                <a:cs typeface="Avenir LT Std 55 Roman"/>
              </a:rPr>
              <a:t>Director</a:t>
            </a:r>
            <a:endParaRPr lang="de-DE" altLang="de-DE" sz="600">
              <a:solidFill>
                <a:srgbClr val="FFFFFF"/>
              </a:solidFill>
              <a:latin typeface="Avenir LT Std 45 Book" panose="020B0502020203020204" pitchFamily="34" charset="77"/>
              <a:ea typeface="Avenir LT Std 55 Roman" panose="020B0503020203020204" pitchFamily="34" charset="77"/>
              <a:cs typeface="Avenir LT Std 55 Roman" panose="020B0503020203020204" pitchFamily="34" charset="77"/>
            </a:endParaRPr>
          </a:p>
        </p:txBody>
      </p:sp>
      <p:pic>
        <p:nvPicPr>
          <p:cNvPr id="46" name="Bild 59">
            <a:extLst>
              <a:ext uri="{FF2B5EF4-FFF2-40B4-BE49-F238E27FC236}">
                <a16:creationId xmlns:a16="http://schemas.microsoft.com/office/drawing/2014/main" id="{391CF0AE-7023-4B95-1309-C5C12016876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9816"/>
          <a:stretch/>
        </p:blipFill>
        <p:spPr>
          <a:xfrm>
            <a:off x="5007861" y="2569248"/>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pic>
        <p:nvPicPr>
          <p:cNvPr id="47" name="Bild 82">
            <a:extLst>
              <a:ext uri="{FF2B5EF4-FFF2-40B4-BE49-F238E27FC236}">
                <a16:creationId xmlns:a16="http://schemas.microsoft.com/office/drawing/2014/main" id="{8D93C733-652B-0472-B067-1D584804D7D6}"/>
              </a:ext>
            </a:extLst>
          </p:cNvPr>
          <p:cNvPicPr>
            <a:picLocks noChangeAspect="1"/>
          </p:cNvPicPr>
          <p:nvPr/>
        </p:nvPicPr>
        <p:blipFill rotWithShape="1">
          <a:blip r:embed="rId14"/>
          <a:srcRect l="46932" t="-2345" r="16690" b="47778"/>
          <a:stretch/>
        </p:blipFill>
        <p:spPr>
          <a:xfrm>
            <a:off x="3571349" y="385101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48" name="Textfeld 47">
            <a:extLst>
              <a:ext uri="{FF2B5EF4-FFF2-40B4-BE49-F238E27FC236}">
                <a16:creationId xmlns:a16="http://schemas.microsoft.com/office/drawing/2014/main" id="{9720E589-93C6-47A6-FF78-7DE17563CC16}"/>
              </a:ext>
            </a:extLst>
          </p:cNvPr>
          <p:cNvSpPr txBox="1"/>
          <p:nvPr/>
        </p:nvSpPr>
        <p:spPr>
          <a:xfrm>
            <a:off x="3371759" y="467901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Christoph Bergfeld</a:t>
            </a:r>
          </a:p>
          <a:p>
            <a:pPr algn="ctr">
              <a:lnSpc>
                <a:spcPts val="900"/>
              </a:lnSpc>
            </a:pPr>
            <a:r>
              <a:rPr lang="de-DE" sz="600" dirty="0">
                <a:solidFill>
                  <a:srgbClr val="FFFFFF"/>
                </a:solidFill>
                <a:latin typeface="Avenir LT Std 45 Book" panose="020B0502020203020204" pitchFamily="34" charset="77"/>
                <a:cs typeface="Avenir LT Std 55 Roman"/>
              </a:rPr>
              <a:t>Authorised officer</a:t>
            </a:r>
          </a:p>
        </p:txBody>
      </p:sp>
      <p:pic>
        <p:nvPicPr>
          <p:cNvPr id="49" name="Bild 82">
            <a:extLst>
              <a:ext uri="{FF2B5EF4-FFF2-40B4-BE49-F238E27FC236}">
                <a16:creationId xmlns:a16="http://schemas.microsoft.com/office/drawing/2014/main" id="{FEE086FE-4F61-13B5-79F7-FF305D11873D}"/>
              </a:ext>
            </a:extLst>
          </p:cNvPr>
          <p:cNvPicPr>
            <a:picLocks noChangeAspect="1"/>
          </p:cNvPicPr>
          <p:nvPr/>
        </p:nvPicPr>
        <p:blipFill rotWithShape="1">
          <a:blip r:embed="rId15"/>
          <a:srcRect l="43193" t="-1964" r="19742" b="46368"/>
          <a:stretch/>
        </p:blipFill>
        <p:spPr>
          <a:xfrm>
            <a:off x="5021039" y="3848225"/>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50" name="Textfeld 49">
            <a:extLst>
              <a:ext uri="{FF2B5EF4-FFF2-40B4-BE49-F238E27FC236}">
                <a16:creationId xmlns:a16="http://schemas.microsoft.com/office/drawing/2014/main" id="{ECFA05EB-A3D9-9EC8-8825-D6951243F331}"/>
              </a:ext>
            </a:extLst>
          </p:cNvPr>
          <p:cNvSpPr txBox="1"/>
          <p:nvPr/>
        </p:nvSpPr>
        <p:spPr>
          <a:xfrm>
            <a:off x="4821449" y="4676225"/>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Michael Maschkowitz</a:t>
            </a:r>
          </a:p>
          <a:p>
            <a:pPr algn="ctr">
              <a:lnSpc>
                <a:spcPts val="900"/>
              </a:lnSpc>
            </a:pPr>
            <a:r>
              <a:rPr lang="de-DE" sz="600" dirty="0">
                <a:solidFill>
                  <a:srgbClr val="FFFFFF"/>
                </a:solidFill>
                <a:latin typeface="Avenir LT Std 45 Book" panose="020B0502020203020204" pitchFamily="34" charset="77"/>
                <a:cs typeface="Avenir LT Std 55 Roman"/>
              </a:rPr>
              <a:t>Authorised officer</a:t>
            </a:r>
          </a:p>
        </p:txBody>
      </p:sp>
      <p:pic>
        <p:nvPicPr>
          <p:cNvPr id="51" name="Bild 51">
            <a:extLst>
              <a:ext uri="{FF2B5EF4-FFF2-40B4-BE49-F238E27FC236}">
                <a16:creationId xmlns:a16="http://schemas.microsoft.com/office/drawing/2014/main" id="{94C8F656-B46E-2A55-2C84-59E5BFB8C332}"/>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t="-3039"/>
          <a:stretch/>
        </p:blipFill>
        <p:spPr>
          <a:xfrm>
            <a:off x="703299" y="257175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52" name="Textfeld 51">
            <a:extLst>
              <a:ext uri="{FF2B5EF4-FFF2-40B4-BE49-F238E27FC236}">
                <a16:creationId xmlns:a16="http://schemas.microsoft.com/office/drawing/2014/main" id="{7EFBA97F-398E-3D93-ECCA-BFCBDAFA58E2}"/>
              </a:ext>
            </a:extLst>
          </p:cNvPr>
          <p:cNvSpPr txBox="1"/>
          <p:nvPr/>
        </p:nvSpPr>
        <p:spPr>
          <a:xfrm>
            <a:off x="502686" y="339975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Frank Urban</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pic>
        <p:nvPicPr>
          <p:cNvPr id="53" name="Bild 59">
            <a:extLst>
              <a:ext uri="{FF2B5EF4-FFF2-40B4-BE49-F238E27FC236}">
                <a16:creationId xmlns:a16="http://schemas.microsoft.com/office/drawing/2014/main" id="{76032E65-BC6D-074B-92D2-D4FE3D9221B8}"/>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545"/>
          <a:stretch/>
        </p:blipFill>
        <p:spPr>
          <a:xfrm>
            <a:off x="2100365" y="257175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54" name="Textfeld 53">
            <a:extLst>
              <a:ext uri="{FF2B5EF4-FFF2-40B4-BE49-F238E27FC236}">
                <a16:creationId xmlns:a16="http://schemas.microsoft.com/office/drawing/2014/main" id="{357DE38F-4AC0-28C4-8880-F0A7432EA5A1}"/>
              </a:ext>
            </a:extLst>
          </p:cNvPr>
          <p:cNvSpPr txBox="1"/>
          <p:nvPr/>
        </p:nvSpPr>
        <p:spPr>
          <a:xfrm>
            <a:off x="1895668" y="3398158"/>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Martin Niewiera</a:t>
            </a:r>
          </a:p>
          <a:p>
            <a:pPr algn="ctr">
              <a:lnSpc>
                <a:spcPts val="900"/>
              </a:lnSpc>
            </a:pPr>
            <a:r>
              <a:rPr lang="de-DE" sz="600" dirty="0">
                <a:solidFill>
                  <a:srgbClr val="FFFFFF"/>
                </a:solidFill>
                <a:latin typeface="Avenir LT Std 45 Book" panose="020B0502020203020204" pitchFamily="34" charset="77"/>
                <a:cs typeface="Avenir LT Std 55 Roman"/>
              </a:rPr>
              <a:t>Director</a:t>
            </a:r>
          </a:p>
        </p:txBody>
      </p:sp>
      <p:pic>
        <p:nvPicPr>
          <p:cNvPr id="55" name="Bild 82">
            <a:extLst>
              <a:ext uri="{FF2B5EF4-FFF2-40B4-BE49-F238E27FC236}">
                <a16:creationId xmlns:a16="http://schemas.microsoft.com/office/drawing/2014/main" id="{9FCC7A79-786F-7203-4487-48C0531C568C}"/>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728787" y="385101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56" name="Textfeld 55">
            <a:extLst>
              <a:ext uri="{FF2B5EF4-FFF2-40B4-BE49-F238E27FC236}">
                <a16:creationId xmlns:a16="http://schemas.microsoft.com/office/drawing/2014/main" id="{30F5C116-ED27-9F33-979F-7DB8378C3995}"/>
              </a:ext>
            </a:extLst>
          </p:cNvPr>
          <p:cNvSpPr txBox="1"/>
          <p:nvPr/>
        </p:nvSpPr>
        <p:spPr>
          <a:xfrm>
            <a:off x="529197" y="467901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Jörg Kegel</a:t>
            </a:r>
          </a:p>
          <a:p>
            <a:pPr algn="ctr">
              <a:lnSpc>
                <a:spcPts val="900"/>
              </a:lnSpc>
            </a:pPr>
            <a:r>
              <a:rPr lang="de-DE" sz="600" dirty="0">
                <a:solidFill>
                  <a:srgbClr val="FFFFFF"/>
                </a:solidFill>
                <a:latin typeface="Avenir LT Std 45 Book" panose="020B0502020203020204" pitchFamily="34" charset="77"/>
                <a:cs typeface="Avenir LT Std 55 Roman"/>
              </a:rPr>
              <a:t>Authorised officer</a:t>
            </a:r>
          </a:p>
        </p:txBody>
      </p:sp>
      <p:pic>
        <p:nvPicPr>
          <p:cNvPr id="57" name="Bild 82">
            <a:extLst>
              <a:ext uri="{FF2B5EF4-FFF2-40B4-BE49-F238E27FC236}">
                <a16:creationId xmlns:a16="http://schemas.microsoft.com/office/drawing/2014/main" id="{49E7B715-FAB9-831C-12AF-8300AE4B1CEF}"/>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t="-3761"/>
          <a:stretch/>
        </p:blipFill>
        <p:spPr>
          <a:xfrm>
            <a:off x="2104102" y="3851010"/>
            <a:ext cx="756000" cy="756000"/>
          </a:xfrm>
          <a:prstGeom prst="ellipse">
            <a:avLst/>
          </a:prstGeom>
          <a:solidFill>
            <a:schemeClr val="bg1"/>
          </a:solidFill>
          <a:ln w="12700" cap="sq">
            <a:gradFill flip="none" rotWithShape="1">
              <a:gsLst>
                <a:gs pos="5000">
                  <a:schemeClr val="tx2"/>
                </a:gs>
                <a:gs pos="35000">
                  <a:schemeClr val="accent2"/>
                </a:gs>
                <a:gs pos="60000">
                  <a:schemeClr val="bg2"/>
                </a:gs>
                <a:gs pos="100000">
                  <a:schemeClr val="accent1"/>
                </a:gs>
              </a:gsLst>
              <a:lin ang="18900000" scaled="1"/>
              <a:tileRect/>
            </a:gradFill>
            <a:miter lim="800000"/>
          </a:ln>
          <a:effectLst/>
          <a:scene3d>
            <a:camera prst="orthographicFront"/>
            <a:lightRig rig="twoPt" dir="t">
              <a:rot lat="0" lon="0" rev="7200000"/>
            </a:lightRig>
          </a:scene3d>
          <a:sp3d>
            <a:contourClr>
              <a:srgbClr val="FFFFFF"/>
            </a:contourClr>
          </a:sp3d>
        </p:spPr>
      </p:pic>
      <p:sp>
        <p:nvSpPr>
          <p:cNvPr id="58" name="Textfeld 57">
            <a:extLst>
              <a:ext uri="{FF2B5EF4-FFF2-40B4-BE49-F238E27FC236}">
                <a16:creationId xmlns:a16="http://schemas.microsoft.com/office/drawing/2014/main" id="{4BB1CFE2-C8F5-9900-BE68-AB67D8836D75}"/>
              </a:ext>
            </a:extLst>
          </p:cNvPr>
          <p:cNvSpPr txBox="1"/>
          <p:nvPr/>
        </p:nvSpPr>
        <p:spPr>
          <a:xfrm>
            <a:off x="1904512" y="4679010"/>
            <a:ext cx="1155180" cy="260324"/>
          </a:xfrm>
          <a:prstGeom prst="rect">
            <a:avLst/>
          </a:prstGeom>
          <a:noFill/>
        </p:spPr>
        <p:txBody>
          <a:bodyPr wrap="square" lIns="0" tIns="36000" rIns="0" bIns="0" rtlCol="0">
            <a:spAutoFit/>
          </a:bodyPr>
          <a:lstStyle/>
          <a:p>
            <a:pPr algn="ctr">
              <a:lnSpc>
                <a:spcPts val="900"/>
              </a:lnSpc>
            </a:pPr>
            <a:r>
              <a:rPr lang="de-DE" b="1" dirty="0">
                <a:solidFill>
                  <a:srgbClr val="FFFFFF"/>
                </a:solidFill>
                <a:latin typeface="Avenir LT Std 65 Medium" panose="020B0503020203020204" pitchFamily="34" charset="77"/>
                <a:cs typeface="Avenir LT Std 65 Medium"/>
              </a:rPr>
              <a:t>Michael Golz</a:t>
            </a:r>
          </a:p>
          <a:p>
            <a:pPr algn="ctr">
              <a:lnSpc>
                <a:spcPts val="900"/>
              </a:lnSpc>
            </a:pPr>
            <a:r>
              <a:rPr lang="de-DE" sz="600" dirty="0">
                <a:solidFill>
                  <a:srgbClr val="FFFFFF"/>
                </a:solidFill>
                <a:latin typeface="Avenir LT Std 45 Book" panose="020B0502020203020204" pitchFamily="34" charset="77"/>
                <a:cs typeface="Avenir LT Std 55 Roman"/>
              </a:rPr>
              <a:t>Authorised officer</a:t>
            </a:r>
          </a:p>
        </p:txBody>
      </p:sp>
    </p:spTree>
    <p:extLst>
      <p:ext uri="{BB962C8B-B14F-4D97-AF65-F5344CB8AC3E}">
        <p14:creationId xmlns:p14="http://schemas.microsoft.com/office/powerpoint/2010/main" val="113011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p:txBody>
          <a:bodyPr/>
          <a:lstStyle/>
          <a:p>
            <a:r>
              <a:rPr lang="de-DE" dirty="0"/>
              <a:t>Customer wall </a:t>
            </a:r>
            <a:r>
              <a:rPr lang="de-DE" dirty="0" err="1"/>
              <a:t>without</a:t>
            </a:r>
            <a:r>
              <a:rPr lang="de-DE" dirty="0"/>
              <a:t> </a:t>
            </a:r>
            <a:r>
              <a:rPr lang="de-DE" dirty="0" err="1"/>
              <a:t>branches</a:t>
            </a:r>
            <a:endParaRPr lang="de-DE" dirty="0"/>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18</a:t>
            </a:fld>
            <a:endParaRPr lang="de-DE">
              <a:solidFill>
                <a:srgbClr val="606A73"/>
              </a:solidFill>
            </a:endParaRPr>
          </a:p>
        </p:txBody>
      </p:sp>
    </p:spTree>
    <p:extLst>
      <p:ext uri="{BB962C8B-B14F-4D97-AF65-F5344CB8AC3E}">
        <p14:creationId xmlns:p14="http://schemas.microsoft.com/office/powerpoint/2010/main" val="331891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8DF776-BDC8-A449-A06D-1DE8F0218045}"/>
              </a:ext>
            </a:extLst>
          </p:cNvPr>
          <p:cNvSpPr/>
          <p:nvPr/>
        </p:nvSpPr>
        <p:spPr>
          <a:xfrm>
            <a:off x="-1" y="0"/>
            <a:ext cx="9144001" cy="5143500"/>
          </a:xfrm>
          <a:prstGeom prst="rect">
            <a:avLst/>
          </a:prstGeom>
          <a:solidFill>
            <a:srgbClr val="000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9" name="Foliennummernplatzhalter 1">
            <a:extLst>
              <a:ext uri="{FF2B5EF4-FFF2-40B4-BE49-F238E27FC236}">
                <a16:creationId xmlns:a16="http://schemas.microsoft.com/office/drawing/2014/main" id="{FE9410C0-476F-9447-A64A-43124D6986F9}"/>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19</a:t>
            </a:fld>
            <a:endParaRPr lang="de-DE" dirty="0">
              <a:solidFill>
                <a:srgbClr val="606A73"/>
              </a:solidFill>
            </a:endParaRPr>
          </a:p>
        </p:txBody>
      </p:sp>
      <p:grpSp>
        <p:nvGrpSpPr>
          <p:cNvPr id="2" name="Gruppieren 1">
            <a:extLst>
              <a:ext uri="{FF2B5EF4-FFF2-40B4-BE49-F238E27FC236}">
                <a16:creationId xmlns:a16="http://schemas.microsoft.com/office/drawing/2014/main" id="{B973E5F8-759D-2C77-EF7B-1A3588FDFC57}"/>
              </a:ext>
            </a:extLst>
          </p:cNvPr>
          <p:cNvGrpSpPr/>
          <p:nvPr/>
        </p:nvGrpSpPr>
        <p:grpSpPr>
          <a:xfrm>
            <a:off x="277357" y="-900"/>
            <a:ext cx="8589286" cy="5145300"/>
            <a:chOff x="144199" y="-900"/>
            <a:chExt cx="8589286" cy="5145300"/>
          </a:xfrm>
        </p:grpSpPr>
        <p:pic>
          <p:nvPicPr>
            <p:cNvPr id="3" name="Grafik 2" descr="Ein Bild, das Text, Screenshot, Schwarzweiß, Quadrat enthält.&#10;&#10;Automatisch generierte Beschreibung">
              <a:extLst>
                <a:ext uri="{FF2B5EF4-FFF2-40B4-BE49-F238E27FC236}">
                  <a16:creationId xmlns:a16="http://schemas.microsoft.com/office/drawing/2014/main" id="{3498CB85-E88C-52FD-C9BF-DE20337513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4199" y="0"/>
              <a:ext cx="498644" cy="5144400"/>
            </a:xfrm>
            <a:prstGeom prst="rect">
              <a:avLst/>
            </a:prstGeom>
          </p:spPr>
        </p:pic>
        <p:pic>
          <p:nvPicPr>
            <p:cNvPr id="4" name="Grafik 3" descr="Ein Bild, das Text, Screenshot, Schwarzweiß, Quadrat enthält.&#10;&#10;Automatisch generierte Beschreibung">
              <a:extLst>
                <a:ext uri="{FF2B5EF4-FFF2-40B4-BE49-F238E27FC236}">
                  <a16:creationId xmlns:a16="http://schemas.microsoft.com/office/drawing/2014/main" id="{A69CD964-4707-FDFE-1714-1B09F6BAC6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7709" y="0"/>
              <a:ext cx="498644" cy="5144400"/>
            </a:xfrm>
            <a:prstGeom prst="rect">
              <a:avLst/>
            </a:prstGeom>
          </p:spPr>
        </p:pic>
        <p:pic>
          <p:nvPicPr>
            <p:cNvPr id="5" name="Grafik 4" descr="Ein Bild, das Text, Screenshot, Schwarzweiß, Quadrat enthält.&#10;&#10;Automatisch generierte Beschreibung">
              <a:extLst>
                <a:ext uri="{FF2B5EF4-FFF2-40B4-BE49-F238E27FC236}">
                  <a16:creationId xmlns:a16="http://schemas.microsoft.com/office/drawing/2014/main" id="{201C9549-28D1-91DF-58E2-ACA2F893D23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75404" y="0"/>
              <a:ext cx="498644" cy="5144400"/>
            </a:xfrm>
            <a:prstGeom prst="rect">
              <a:avLst/>
            </a:prstGeom>
          </p:spPr>
        </p:pic>
        <p:pic>
          <p:nvPicPr>
            <p:cNvPr id="11" name="Grafik 10" descr="Ein Bild, das Text, Screenshot, Schwarzweiß, Quadrat enthält.&#10;&#10;Automatisch generierte Beschreibung">
              <a:extLst>
                <a:ext uri="{FF2B5EF4-FFF2-40B4-BE49-F238E27FC236}">
                  <a16:creationId xmlns:a16="http://schemas.microsoft.com/office/drawing/2014/main" id="{7EAD8440-20E5-4D13-B3B1-2F0ED10C41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97485" y="0"/>
              <a:ext cx="498644" cy="5144400"/>
            </a:xfrm>
            <a:prstGeom prst="rect">
              <a:avLst/>
            </a:prstGeom>
          </p:spPr>
        </p:pic>
        <p:pic>
          <p:nvPicPr>
            <p:cNvPr id="15" name="Grafik 14" descr="Ein Bild, das Text, Screenshot, Schwarzweiß, Quadrat enthält.&#10;&#10;Automatisch generierte Beschreibung">
              <a:extLst>
                <a:ext uri="{FF2B5EF4-FFF2-40B4-BE49-F238E27FC236}">
                  <a16:creationId xmlns:a16="http://schemas.microsoft.com/office/drawing/2014/main" id="{501BE009-17BE-E7FE-C8CC-C2E2399DB9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625029" y="0"/>
              <a:ext cx="498644" cy="5144400"/>
            </a:xfrm>
            <a:prstGeom prst="rect">
              <a:avLst/>
            </a:prstGeom>
          </p:spPr>
        </p:pic>
        <p:pic>
          <p:nvPicPr>
            <p:cNvPr id="16" name="Grafik 15" descr="Ein Bild, das Text, Screenshot, Schwarzweiß, Quadrat enthält.&#10;&#10;Automatisch generierte Beschreibung">
              <a:extLst>
                <a:ext uri="{FF2B5EF4-FFF2-40B4-BE49-F238E27FC236}">
                  <a16:creationId xmlns:a16="http://schemas.microsoft.com/office/drawing/2014/main" id="{353D8717-F372-D448-306A-ECDFC67C75A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252573" y="0"/>
              <a:ext cx="498644" cy="5144400"/>
            </a:xfrm>
            <a:prstGeom prst="rect">
              <a:avLst/>
            </a:prstGeom>
          </p:spPr>
        </p:pic>
        <p:pic>
          <p:nvPicPr>
            <p:cNvPr id="17" name="Grafik 16" descr="Ein Bild, das Text, Screenshot, Schwarzweiß, Quadrat enthält.&#10;&#10;Automatisch generierte Beschreibung">
              <a:extLst>
                <a:ext uri="{FF2B5EF4-FFF2-40B4-BE49-F238E27FC236}">
                  <a16:creationId xmlns:a16="http://schemas.microsoft.com/office/drawing/2014/main" id="{1E69F463-10ED-EF01-4DD8-D3CAED5F1F3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874424" y="0"/>
              <a:ext cx="498644" cy="5144400"/>
            </a:xfrm>
            <a:prstGeom prst="rect">
              <a:avLst/>
            </a:prstGeom>
          </p:spPr>
        </p:pic>
        <p:pic>
          <p:nvPicPr>
            <p:cNvPr id="18" name="Grafik 17" descr="Ein Bild, das Text, Screenshot, Schwarzweiß, Quadrat enthält.&#10;&#10;Automatisch generierte Beschreibung">
              <a:extLst>
                <a:ext uri="{FF2B5EF4-FFF2-40B4-BE49-F238E27FC236}">
                  <a16:creationId xmlns:a16="http://schemas.microsoft.com/office/drawing/2014/main" id="{EF57D334-A189-D8B5-AB92-EB81B4E26BB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96275" y="0"/>
              <a:ext cx="498644" cy="5144400"/>
            </a:xfrm>
            <a:prstGeom prst="rect">
              <a:avLst/>
            </a:prstGeom>
          </p:spPr>
        </p:pic>
        <p:pic>
          <p:nvPicPr>
            <p:cNvPr id="19" name="Grafik 18" descr="Ein Bild, das Text, Screenshot, Schwarzweiß, Quadrat enthält.&#10;&#10;Automatisch generierte Beschreibung">
              <a:extLst>
                <a:ext uri="{FF2B5EF4-FFF2-40B4-BE49-F238E27FC236}">
                  <a16:creationId xmlns:a16="http://schemas.microsoft.com/office/drawing/2014/main" id="{33E9B0D3-4CC8-F5CE-B6AE-0C37A12808D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3768" r="-3768"/>
            <a:stretch/>
          </p:blipFill>
          <p:spPr>
            <a:xfrm>
              <a:off x="5118126" y="0"/>
              <a:ext cx="498644" cy="5144400"/>
            </a:xfrm>
            <a:prstGeom prst="rect">
              <a:avLst/>
            </a:prstGeom>
          </p:spPr>
        </p:pic>
        <p:pic>
          <p:nvPicPr>
            <p:cNvPr id="20" name="Grafik 19" descr="Ein Bild, das Text, Screenshot, Schwarzweiß, Quadrat enthält.&#10;&#10;Automatisch generierte Beschreibung">
              <a:extLst>
                <a:ext uri="{FF2B5EF4-FFF2-40B4-BE49-F238E27FC236}">
                  <a16:creationId xmlns:a16="http://schemas.microsoft.com/office/drawing/2014/main" id="{CDCBAA80-A4DC-A98E-A1A3-F0702EE35D0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739977" y="-900"/>
              <a:ext cx="498644" cy="5144400"/>
            </a:xfrm>
            <a:prstGeom prst="rect">
              <a:avLst/>
            </a:prstGeom>
          </p:spPr>
        </p:pic>
        <p:pic>
          <p:nvPicPr>
            <p:cNvPr id="21" name="Grafik 20" descr="Ein Bild, das Text, Screenshot, Schwarzweiß, Quadrat enthält.&#10;&#10;Automatisch generierte Beschreibung">
              <a:extLst>
                <a:ext uri="{FF2B5EF4-FFF2-40B4-BE49-F238E27FC236}">
                  <a16:creationId xmlns:a16="http://schemas.microsoft.com/office/drawing/2014/main" id="{FFB348C8-89B2-3D70-9CF7-A69577F07CA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361828" y="0"/>
              <a:ext cx="498644" cy="5144400"/>
            </a:xfrm>
            <a:prstGeom prst="rect">
              <a:avLst/>
            </a:prstGeom>
          </p:spPr>
        </p:pic>
        <p:pic>
          <p:nvPicPr>
            <p:cNvPr id="22" name="Grafik 21" descr="Ein Bild, das Text, Screenshot, Schwarzweiß, Quadrat enthält.&#10;&#10;Automatisch generierte Beschreibung">
              <a:extLst>
                <a:ext uri="{FF2B5EF4-FFF2-40B4-BE49-F238E27FC236}">
                  <a16:creationId xmlns:a16="http://schemas.microsoft.com/office/drawing/2014/main" id="{C8581FF3-22F9-7E21-DD23-759D2A7C0BD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987468" y="-900"/>
              <a:ext cx="498644" cy="5144400"/>
            </a:xfrm>
            <a:prstGeom prst="rect">
              <a:avLst/>
            </a:prstGeom>
          </p:spPr>
        </p:pic>
        <p:pic>
          <p:nvPicPr>
            <p:cNvPr id="23" name="Grafik 22" descr="Ein Bild, das Text, Screenshot, Schwarzweiß, Quadrat enthält.&#10;&#10;Automatisch generierte Beschreibung">
              <a:extLst>
                <a:ext uri="{FF2B5EF4-FFF2-40B4-BE49-F238E27FC236}">
                  <a16:creationId xmlns:a16="http://schemas.microsoft.com/office/drawing/2014/main" id="{FB4CED25-58D4-6FFF-5EDD-703C3DDC910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611223" y="0"/>
              <a:ext cx="498644" cy="5144400"/>
            </a:xfrm>
            <a:prstGeom prst="rect">
              <a:avLst/>
            </a:prstGeom>
          </p:spPr>
        </p:pic>
        <p:pic>
          <p:nvPicPr>
            <p:cNvPr id="24" name="Grafik 23" descr="Ein Bild, das Text, Screenshot, Schwarzweiß, Quadrat enthält.&#10;&#10;Automatisch generierte Beschreibung">
              <a:extLst>
                <a:ext uri="{FF2B5EF4-FFF2-40B4-BE49-F238E27FC236}">
                  <a16:creationId xmlns:a16="http://schemas.microsoft.com/office/drawing/2014/main" id="{FB04780D-278F-6144-E8C8-012C967EE246}"/>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234841" y="-900"/>
              <a:ext cx="498644" cy="5144400"/>
            </a:xfrm>
            <a:prstGeom prst="rect">
              <a:avLst/>
            </a:prstGeom>
          </p:spPr>
        </p:pic>
      </p:grpSp>
    </p:spTree>
    <p:extLst>
      <p:ext uri="{BB962C8B-B14F-4D97-AF65-F5344CB8AC3E}">
        <p14:creationId xmlns:p14="http://schemas.microsoft.com/office/powerpoint/2010/main" val="8563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C839C91-6557-EEC2-4B72-BDC1EF88DA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5" name="Gruppieren 4">
            <a:extLst>
              <a:ext uri="{FF2B5EF4-FFF2-40B4-BE49-F238E27FC236}">
                <a16:creationId xmlns:a16="http://schemas.microsoft.com/office/drawing/2014/main" id="{27F7E713-BF0B-B7A1-9525-E14FEFB3E5BF}"/>
              </a:ext>
            </a:extLst>
          </p:cNvPr>
          <p:cNvGrpSpPr/>
          <p:nvPr/>
        </p:nvGrpSpPr>
        <p:grpSpPr>
          <a:xfrm>
            <a:off x="0" y="0"/>
            <a:ext cx="9144000" cy="5143500"/>
            <a:chOff x="0" y="0"/>
            <a:chExt cx="9144000" cy="5143500"/>
          </a:xfrm>
        </p:grpSpPr>
        <p:sp>
          <p:nvSpPr>
            <p:cNvPr id="6" name="Rechteck 5">
              <a:extLst>
                <a:ext uri="{FF2B5EF4-FFF2-40B4-BE49-F238E27FC236}">
                  <a16:creationId xmlns:a16="http://schemas.microsoft.com/office/drawing/2014/main" id="{A4DE444E-BC22-8DE0-B5BA-60EC5A33B7CD}"/>
                </a:ext>
              </a:extLst>
            </p:cNvPr>
            <p:cNvSpPr/>
            <p:nvPr/>
          </p:nvSpPr>
          <p:spPr>
            <a:xfrm>
              <a:off x="0" y="1617785"/>
              <a:ext cx="9144000" cy="3525715"/>
            </a:xfrm>
            <a:prstGeom prst="rect">
              <a:avLst/>
            </a:prstGeom>
            <a:gradFill>
              <a:gsLst>
                <a:gs pos="0">
                  <a:schemeClr val="tx1">
                    <a:alpha val="5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BAD3129-2CB0-DCFF-015D-976B3EADA3EB}"/>
                </a:ext>
              </a:extLst>
            </p:cNvPr>
            <p:cNvSpPr/>
            <p:nvPr/>
          </p:nvSpPr>
          <p:spPr>
            <a:xfrm rot="5400000">
              <a:off x="-412750" y="412750"/>
              <a:ext cx="5143500" cy="4318000"/>
            </a:xfrm>
            <a:prstGeom prst="rect">
              <a:avLst/>
            </a:prstGeom>
            <a:gradFill>
              <a:gsLst>
                <a:gs pos="0">
                  <a:schemeClr val="tx1">
                    <a:alpha val="25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2</a:t>
            </a:fld>
            <a:endParaRPr lang="de-DE">
              <a:solidFill>
                <a:srgbClr val="606A73"/>
              </a:solidFill>
            </a:endParaRPr>
          </a:p>
        </p:txBody>
      </p:sp>
      <p:sp>
        <p:nvSpPr>
          <p:cNvPr id="17" name="Fußzeilenplatzhalter 6">
            <a:extLst>
              <a:ext uri="{FF2B5EF4-FFF2-40B4-BE49-F238E27FC236}">
                <a16:creationId xmlns:a16="http://schemas.microsoft.com/office/drawing/2014/main" id="{58FCF534-2892-1346-A458-703C62FB888A}"/>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
        <p:nvSpPr>
          <p:cNvPr id="9" name="Inhaltsplatzhalter 3">
            <a:extLst>
              <a:ext uri="{FF2B5EF4-FFF2-40B4-BE49-F238E27FC236}">
                <a16:creationId xmlns:a16="http://schemas.microsoft.com/office/drawing/2014/main" id="{A691BFCA-8ADA-BA4F-FDBA-A64111FE24BE}"/>
              </a:ext>
            </a:extLst>
          </p:cNvPr>
          <p:cNvSpPr txBox="1">
            <a:spLocks/>
          </p:cNvSpPr>
          <p:nvPr/>
        </p:nvSpPr>
        <p:spPr>
          <a:xfrm>
            <a:off x="540000" y="3366242"/>
            <a:ext cx="3512578" cy="769441"/>
          </a:xfrm>
          <a:prstGeom prst="rect">
            <a:avLst/>
          </a:prstGeom>
        </p:spPr>
        <p:txBody>
          <a:bodyPr wrap="square" lIns="0" tIns="0" rIns="0" bIns="0">
            <a:noAutofit/>
          </a:bodyPr>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buFont typeface="Arial"/>
              <a:buNone/>
            </a:pPr>
            <a:r>
              <a:rPr lang="de-DE" sz="1000" dirty="0">
                <a:solidFill>
                  <a:schemeClr val="bg1"/>
                </a:solidFill>
                <a:latin typeface="Avenir LT Std 45 Book" panose="020B0502020203020204" pitchFamily="34" charset="77"/>
              </a:rPr>
              <a:t>Modern buildings meet these criteria – the M&amp;P Group explains how! With innovative engineering solutions for energy and building technology, with concepts for the digitisation of buildings and their operation, and with sustainable energy concepts.</a:t>
            </a:r>
          </a:p>
          <a:p>
            <a:pPr marL="0" indent="0">
              <a:buFont typeface="Arial"/>
              <a:buNone/>
            </a:pPr>
            <a:r>
              <a:rPr lang="de-DE" sz="1000" dirty="0">
                <a:solidFill>
                  <a:schemeClr val="bg1"/>
                </a:solidFill>
                <a:latin typeface="Avenir LT Std 45 Book" panose="020B0502020203020204" pitchFamily="34" charset="77"/>
              </a:rPr>
              <a:t>Added value for your real estate!</a:t>
            </a:r>
          </a:p>
        </p:txBody>
      </p:sp>
      <p:sp>
        <p:nvSpPr>
          <p:cNvPr id="10" name="Titel 2">
            <a:extLst>
              <a:ext uri="{FF2B5EF4-FFF2-40B4-BE49-F238E27FC236}">
                <a16:creationId xmlns:a16="http://schemas.microsoft.com/office/drawing/2014/main" id="{3C70630A-29AC-1A50-AC06-C37FCF7304F4}"/>
              </a:ext>
            </a:extLst>
          </p:cNvPr>
          <p:cNvSpPr>
            <a:spLocks noGrp="1"/>
          </p:cNvSpPr>
          <p:nvPr>
            <p:ph type="title"/>
          </p:nvPr>
        </p:nvSpPr>
        <p:spPr>
          <a:xfrm>
            <a:off x="540000" y="1500837"/>
            <a:ext cx="7025054" cy="1767196"/>
          </a:xfrm>
          <a:prstGeom prst="rect">
            <a:avLst/>
          </a:prstGeom>
        </p:spPr>
        <p:txBody>
          <a:bodyPr/>
          <a:lstStyle/>
          <a:p>
            <a:r>
              <a:rPr lang="de-DE" sz="3600" b="0" dirty="0">
                <a:solidFill>
                  <a:schemeClr val="bg1"/>
                </a:solidFill>
                <a:latin typeface="Avenir LT Std 35 Light" panose="020B0402020203020204" pitchFamily="34" charset="77"/>
              </a:rPr>
              <a:t>Innovativ -</a:t>
            </a:r>
            <a:br>
              <a:rPr lang="de-DE" sz="3600" b="0" dirty="0">
                <a:solidFill>
                  <a:schemeClr val="bg1"/>
                </a:solidFill>
                <a:latin typeface="Avenir LT Std 35 Light" panose="020B0402020203020204" pitchFamily="34" charset="77"/>
              </a:rPr>
            </a:br>
            <a:r>
              <a:rPr lang="de-DE" sz="3600" b="0" dirty="0">
                <a:solidFill>
                  <a:schemeClr val="bg1"/>
                </a:solidFill>
                <a:latin typeface="Avenir LT Std 35 Light" panose="020B0402020203020204" pitchFamily="34" charset="77"/>
              </a:rPr>
              <a:t>Digital -</a:t>
            </a:r>
            <a:br>
              <a:rPr lang="de-DE" sz="3600" b="0" dirty="0">
                <a:solidFill>
                  <a:schemeClr val="bg1"/>
                </a:solidFill>
                <a:latin typeface="Avenir LT Std 35 Light" panose="020B0402020203020204" pitchFamily="34" charset="77"/>
              </a:rPr>
            </a:br>
            <a:r>
              <a:rPr lang="de-DE" sz="3600" b="0" dirty="0">
                <a:solidFill>
                  <a:schemeClr val="bg1"/>
                </a:solidFill>
                <a:latin typeface="Avenir LT Std 35 Light" panose="020B0402020203020204" pitchFamily="34" charset="77"/>
              </a:rPr>
              <a:t>Sustainable</a:t>
            </a:r>
          </a:p>
        </p:txBody>
      </p:sp>
    </p:spTree>
    <p:extLst>
      <p:ext uri="{BB962C8B-B14F-4D97-AF65-F5344CB8AC3E}">
        <p14:creationId xmlns:p14="http://schemas.microsoft.com/office/powerpoint/2010/main" val="9331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p:txBody>
          <a:bodyPr/>
          <a:lstStyle/>
          <a:p>
            <a:r>
              <a:rPr lang="en-US" dirty="0"/>
              <a:t>Charts with text content in the note field for personal presentation</a:t>
            </a:r>
            <a:endParaRPr lang="de-DE" dirty="0"/>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20</a:t>
            </a:fld>
            <a:endParaRPr lang="de-DE">
              <a:solidFill>
                <a:srgbClr val="606A73"/>
              </a:solidFill>
            </a:endParaRPr>
          </a:p>
        </p:txBody>
      </p:sp>
    </p:spTree>
    <p:extLst>
      <p:ext uri="{BB962C8B-B14F-4D97-AF65-F5344CB8AC3E}">
        <p14:creationId xmlns:p14="http://schemas.microsoft.com/office/powerpoint/2010/main" val="6484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Ein Bild, das Kleidung, Person, Im Haus, Industrie enthält.&#10;&#10;Automatisch generierte Beschreibung">
            <a:extLst>
              <a:ext uri="{FF2B5EF4-FFF2-40B4-BE49-F238E27FC236}">
                <a16:creationId xmlns:a16="http://schemas.microsoft.com/office/drawing/2014/main" id="{1905F890-9EBF-70E3-9BC6-9C1AABA43B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3" name="Inhaltsplatzhalter 12">
            <a:extLst>
              <a:ext uri="{FF2B5EF4-FFF2-40B4-BE49-F238E27FC236}">
                <a16:creationId xmlns:a16="http://schemas.microsoft.com/office/drawing/2014/main" id="{DCD04D3E-613F-4125-24D5-BBEB46F77678}"/>
              </a:ext>
            </a:extLst>
          </p:cNvPr>
          <p:cNvSpPr txBox="1">
            <a:spLocks/>
          </p:cNvSpPr>
          <p:nvPr/>
        </p:nvSpPr>
        <p:spPr>
          <a:xfrm>
            <a:off x="365744" y="3294600"/>
            <a:ext cx="107411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Font typeface="Lucida Grande"/>
              <a:buNone/>
            </a:pPr>
            <a:r>
              <a:rPr lang="de-DE" sz="700" dirty="0">
                <a:latin typeface="Avenir LT Std 45 Book" panose="020B0502020203020204" pitchFamily="34" charset="77"/>
              </a:rPr>
              <a:t>BSE general planning</a:t>
            </a:r>
          </a:p>
        </p:txBody>
      </p:sp>
      <p:sp>
        <p:nvSpPr>
          <p:cNvPr id="4" name="Inhaltsplatzhalter 12">
            <a:extLst>
              <a:ext uri="{FF2B5EF4-FFF2-40B4-BE49-F238E27FC236}">
                <a16:creationId xmlns:a16="http://schemas.microsoft.com/office/drawing/2014/main" id="{8DDC1DC1-0808-3E81-4C56-1D32D6959E3A}"/>
              </a:ext>
            </a:extLst>
          </p:cNvPr>
          <p:cNvSpPr txBox="1">
            <a:spLocks/>
          </p:cNvSpPr>
          <p:nvPr/>
        </p:nvSpPr>
        <p:spPr>
          <a:xfrm>
            <a:off x="367200" y="3546412"/>
            <a:ext cx="120075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and digital planning</a:t>
            </a:r>
          </a:p>
        </p:txBody>
      </p:sp>
      <p:sp>
        <p:nvSpPr>
          <p:cNvPr id="5" name="Inhaltsplatzhalter 12">
            <a:extLst>
              <a:ext uri="{FF2B5EF4-FFF2-40B4-BE49-F238E27FC236}">
                <a16:creationId xmlns:a16="http://schemas.microsoft.com/office/drawing/2014/main" id="{FB5D90AE-B265-8E0A-4E01-8D8CDBF24DC0}"/>
              </a:ext>
            </a:extLst>
          </p:cNvPr>
          <p:cNvSpPr txBox="1">
            <a:spLocks/>
          </p:cNvSpPr>
          <p:nvPr/>
        </p:nvSpPr>
        <p:spPr>
          <a:xfrm>
            <a:off x="367200" y="3798224"/>
            <a:ext cx="131937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Lean project management</a:t>
            </a:r>
          </a:p>
        </p:txBody>
      </p:sp>
      <p:sp>
        <p:nvSpPr>
          <p:cNvPr id="6" name="Inhaltsplatzhalter 12">
            <a:extLst>
              <a:ext uri="{FF2B5EF4-FFF2-40B4-BE49-F238E27FC236}">
                <a16:creationId xmlns:a16="http://schemas.microsoft.com/office/drawing/2014/main" id="{80FA700B-B631-AB2E-C384-C6BCED78F8D1}"/>
              </a:ext>
            </a:extLst>
          </p:cNvPr>
          <p:cNvSpPr txBox="1">
            <a:spLocks/>
          </p:cNvSpPr>
          <p:nvPr/>
        </p:nvSpPr>
        <p:spPr>
          <a:xfrm>
            <a:off x="367200" y="4050036"/>
            <a:ext cx="86572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Master planning</a:t>
            </a:r>
          </a:p>
        </p:txBody>
      </p:sp>
      <p:sp>
        <p:nvSpPr>
          <p:cNvPr id="7" name="Inhaltsplatzhalter 12">
            <a:extLst>
              <a:ext uri="{FF2B5EF4-FFF2-40B4-BE49-F238E27FC236}">
                <a16:creationId xmlns:a16="http://schemas.microsoft.com/office/drawing/2014/main" id="{8BCA4D39-811E-A239-7B32-50D8D0AA27AA}"/>
              </a:ext>
            </a:extLst>
          </p:cNvPr>
          <p:cNvSpPr txBox="1">
            <a:spLocks/>
          </p:cNvSpPr>
          <p:nvPr/>
        </p:nvSpPr>
        <p:spPr>
          <a:xfrm>
            <a:off x="365744" y="4301848"/>
            <a:ext cx="11350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Green-Building-Design</a:t>
            </a:r>
          </a:p>
        </p:txBody>
      </p:sp>
      <p:sp>
        <p:nvSpPr>
          <p:cNvPr id="14" name="Inhaltsplatzhalter 12">
            <a:extLst>
              <a:ext uri="{FF2B5EF4-FFF2-40B4-BE49-F238E27FC236}">
                <a16:creationId xmlns:a16="http://schemas.microsoft.com/office/drawing/2014/main" id="{3BAF26B4-1411-99CD-DFAB-6450AFF15682}"/>
              </a:ext>
            </a:extLst>
          </p:cNvPr>
          <p:cNvSpPr txBox="1">
            <a:spLocks/>
          </p:cNvSpPr>
          <p:nvPr/>
        </p:nvSpPr>
        <p:spPr>
          <a:xfrm>
            <a:off x="367200" y="4553659"/>
            <a:ext cx="10115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System engineering</a:t>
            </a:r>
          </a:p>
        </p:txBody>
      </p:sp>
      <p:sp>
        <p:nvSpPr>
          <p:cNvPr id="16" name="Inhaltsplatzhalter 12">
            <a:extLst>
              <a:ext uri="{FF2B5EF4-FFF2-40B4-BE49-F238E27FC236}">
                <a16:creationId xmlns:a16="http://schemas.microsoft.com/office/drawing/2014/main" id="{4B812381-022C-B1BF-322E-8F832426BE1C}"/>
              </a:ext>
            </a:extLst>
          </p:cNvPr>
          <p:cNvSpPr txBox="1">
            <a:spLocks/>
          </p:cNvSpPr>
          <p:nvPr/>
        </p:nvSpPr>
        <p:spPr>
          <a:xfrm>
            <a:off x="1477734" y="3294600"/>
            <a:ext cx="168485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Special engineering and prototyping</a:t>
            </a:r>
          </a:p>
        </p:txBody>
      </p:sp>
      <p:sp>
        <p:nvSpPr>
          <p:cNvPr id="22" name="Inhaltsplatzhalter 12">
            <a:extLst>
              <a:ext uri="{FF2B5EF4-FFF2-40B4-BE49-F238E27FC236}">
                <a16:creationId xmlns:a16="http://schemas.microsoft.com/office/drawing/2014/main" id="{B413651E-9102-88AF-95B8-33824A6B3F2A}"/>
              </a:ext>
            </a:extLst>
          </p:cNvPr>
          <p:cNvSpPr txBox="1">
            <a:spLocks/>
          </p:cNvSpPr>
          <p:nvPr/>
        </p:nvSpPr>
        <p:spPr>
          <a:xfrm>
            <a:off x="1605828" y="3546412"/>
            <a:ext cx="10115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Building digitisation</a:t>
            </a:r>
          </a:p>
        </p:txBody>
      </p:sp>
      <p:sp>
        <p:nvSpPr>
          <p:cNvPr id="23" name="Inhaltsplatzhalter 12">
            <a:extLst>
              <a:ext uri="{FF2B5EF4-FFF2-40B4-BE49-F238E27FC236}">
                <a16:creationId xmlns:a16="http://schemas.microsoft.com/office/drawing/2014/main" id="{997034CD-8393-4791-4580-4E132E819675}"/>
              </a:ext>
            </a:extLst>
          </p:cNvPr>
          <p:cNvSpPr txBox="1">
            <a:spLocks/>
          </p:cNvSpPr>
          <p:nvPr/>
        </p:nvSpPr>
        <p:spPr>
          <a:xfrm>
            <a:off x="1270800" y="4050035"/>
            <a:ext cx="9234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Quality assurance</a:t>
            </a:r>
          </a:p>
        </p:txBody>
      </p:sp>
      <p:sp>
        <p:nvSpPr>
          <p:cNvPr id="24" name="Inhaltsplatzhalter 12">
            <a:extLst>
              <a:ext uri="{FF2B5EF4-FFF2-40B4-BE49-F238E27FC236}">
                <a16:creationId xmlns:a16="http://schemas.microsoft.com/office/drawing/2014/main" id="{F2307373-91FD-E825-A1F5-7CCA31F1CCAC}"/>
              </a:ext>
            </a:extLst>
          </p:cNvPr>
          <p:cNvSpPr txBox="1">
            <a:spLocks/>
          </p:cNvSpPr>
          <p:nvPr/>
        </p:nvSpPr>
        <p:spPr>
          <a:xfrm>
            <a:off x="1543724" y="4302227"/>
            <a:ext cx="14043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Commisioning and simulation</a:t>
            </a:r>
          </a:p>
        </p:txBody>
      </p:sp>
      <p:sp>
        <p:nvSpPr>
          <p:cNvPr id="25" name="Inhaltsplatzhalter 12">
            <a:extLst>
              <a:ext uri="{FF2B5EF4-FFF2-40B4-BE49-F238E27FC236}">
                <a16:creationId xmlns:a16="http://schemas.microsoft.com/office/drawing/2014/main" id="{71E549B4-64C0-3568-B835-747B741F12C3}"/>
              </a:ext>
            </a:extLst>
          </p:cNvPr>
          <p:cNvSpPr txBox="1">
            <a:spLocks/>
          </p:cNvSpPr>
          <p:nvPr/>
        </p:nvSpPr>
        <p:spPr>
          <a:xfrm>
            <a:off x="1724450" y="3798224"/>
            <a:ext cx="7647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Cybersecurity</a:t>
            </a:r>
          </a:p>
        </p:txBody>
      </p:sp>
      <p:sp>
        <p:nvSpPr>
          <p:cNvPr id="9" name="Rechteck 8">
            <a:extLst>
              <a:ext uri="{FF2B5EF4-FFF2-40B4-BE49-F238E27FC236}">
                <a16:creationId xmlns:a16="http://schemas.microsoft.com/office/drawing/2014/main" id="{F9D37C33-2E57-1748-BB92-30DDE20D898B}"/>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8634BC71-AFB1-2F7A-FB7D-D10B0403D213}"/>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21</a:t>
            </a:fld>
            <a:endParaRPr lang="de-DE">
              <a:solidFill>
                <a:srgbClr val="606A73"/>
              </a:solidFill>
            </a:endParaRPr>
          </a:p>
        </p:txBody>
      </p:sp>
      <p:sp>
        <p:nvSpPr>
          <p:cNvPr id="12" name="Titel 2">
            <a:extLst>
              <a:ext uri="{FF2B5EF4-FFF2-40B4-BE49-F238E27FC236}">
                <a16:creationId xmlns:a16="http://schemas.microsoft.com/office/drawing/2014/main" id="{C6FC7F0C-D888-FCD5-723A-F301B2879C6C}"/>
              </a:ext>
            </a:extLst>
          </p:cNvPr>
          <p:cNvSpPr txBox="1">
            <a:spLocks/>
          </p:cNvSpPr>
          <p:nvPr/>
        </p:nvSpPr>
        <p:spPr>
          <a:xfrm>
            <a:off x="5064368" y="2338125"/>
            <a:ext cx="3599797"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We plan systems for energy and building technology according to the latest standards and create innovative technical solutions with the highest standards in terms of functionality, safety and sustainability.</a:t>
            </a: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13" name="Inhaltsplatzhalter 12">
            <a:extLst>
              <a:ext uri="{FF2B5EF4-FFF2-40B4-BE49-F238E27FC236}">
                <a16:creationId xmlns:a16="http://schemas.microsoft.com/office/drawing/2014/main" id="{44113D44-B309-451A-3D68-5A019023C740}"/>
              </a:ext>
            </a:extLst>
          </p:cNvPr>
          <p:cNvSpPr txBox="1">
            <a:spLocks/>
          </p:cNvSpPr>
          <p:nvPr/>
        </p:nvSpPr>
        <p:spPr>
          <a:xfrm>
            <a:off x="4571998" y="169159"/>
            <a:ext cx="846487" cy="216776"/>
          </a:xfrm>
          <a:prstGeom prst="rect">
            <a:avLst/>
          </a:prstGeom>
          <a:solidFill>
            <a:schemeClr val="accent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ENGINEERING</a:t>
            </a:r>
          </a:p>
        </p:txBody>
      </p:sp>
      <p:sp>
        <p:nvSpPr>
          <p:cNvPr id="35" name="Fußzeilenplatzhalter 6">
            <a:extLst>
              <a:ext uri="{FF2B5EF4-FFF2-40B4-BE49-F238E27FC236}">
                <a16:creationId xmlns:a16="http://schemas.microsoft.com/office/drawing/2014/main" id="{81E394CA-EB8B-E349-A174-B6D8704F1433}"/>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
        <p:nvSpPr>
          <p:cNvPr id="28" name="Titel 2">
            <a:extLst>
              <a:ext uri="{FF2B5EF4-FFF2-40B4-BE49-F238E27FC236}">
                <a16:creationId xmlns:a16="http://schemas.microsoft.com/office/drawing/2014/main" id="{ABE02199-0509-A634-F140-032E0F42C4EB}"/>
              </a:ext>
            </a:extLst>
          </p:cNvPr>
          <p:cNvSpPr txBox="1">
            <a:spLocks/>
          </p:cNvSpPr>
          <p:nvPr/>
        </p:nvSpPr>
        <p:spPr>
          <a:xfrm>
            <a:off x="5064369" y="1022612"/>
            <a:ext cx="4027269" cy="1096091"/>
          </a:xfrm>
          <a:prstGeom prst="rect">
            <a:avLst/>
          </a:prstGeom>
        </p:spPr>
        <p:txBody>
          <a:bodyPr lIns="0" tIns="0" rIns="0" bIns="0"/>
          <a:lstStyle>
            <a:lvl1pPr algn="l" defTabSz="171384" rtl="0" eaLnBrk="1" latinLnBrk="0" hangingPunct="1">
              <a:spcBef>
                <a:spcPct val="0"/>
              </a:spcBef>
              <a:buNone/>
              <a:defRPr sz="1900" b="1" i="0" kern="1200">
                <a:solidFill>
                  <a:schemeClr val="bg1"/>
                </a:solidFill>
                <a:latin typeface="Avenir LT Std 65 Medium" panose="020B0503020203020204" pitchFamily="34" charset="77"/>
                <a:ea typeface="+mj-ea"/>
                <a:cs typeface="Avenir LT Std 65 Medium" panose="020B0503020203020204" pitchFamily="34" charset="77"/>
              </a:defRPr>
            </a:lvl1pPr>
          </a:lstStyle>
          <a:p>
            <a:pPr>
              <a:lnSpc>
                <a:spcPts val="2800"/>
              </a:lnSpc>
            </a:pPr>
            <a:r>
              <a:rPr lang="de-DE" sz="2500" b="0" dirty="0">
                <a:latin typeface="Avenir LT Std 35 Light" panose="020B0402020203020204" pitchFamily="34" charset="77"/>
              </a:rPr>
              <a:t>Using digital expertise</a:t>
            </a:r>
            <a:br>
              <a:rPr lang="de-DE" sz="2500" b="0" dirty="0">
                <a:latin typeface="Avenir LT Std 35 Light" panose="020B0402020203020204" pitchFamily="34" charset="77"/>
              </a:rPr>
            </a:br>
            <a:r>
              <a:rPr lang="de-DE" sz="2500" b="0" dirty="0">
                <a:latin typeface="Avenir LT Std 35 Light" panose="020B0402020203020204" pitchFamily="34" charset="77"/>
              </a:rPr>
              <a:t>to create </a:t>
            </a:r>
            <a:r>
              <a:rPr lang="de-DE" sz="2500" dirty="0">
                <a:solidFill>
                  <a:schemeClr val="accent1"/>
                </a:solidFill>
                <a:latin typeface="Avenir LT Std 55 Roman" panose="020B0503020203020204" pitchFamily="34" charset="77"/>
              </a:rPr>
              <a:t>innovative infrastructures</a:t>
            </a:r>
          </a:p>
        </p:txBody>
      </p:sp>
    </p:spTree>
    <p:extLst>
      <p:ext uri="{BB962C8B-B14F-4D97-AF65-F5344CB8AC3E}">
        <p14:creationId xmlns:p14="http://schemas.microsoft.com/office/powerpoint/2010/main" val="397848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60C241A-E7BC-323F-05E1-F2E09A24C465}"/>
              </a:ext>
            </a:extLst>
          </p:cNvPr>
          <p:cNvPicPr>
            <a:picLocks noChangeAspect="1"/>
          </p:cNvPicPr>
          <p:nvPr/>
        </p:nvPicPr>
        <p:blipFill rotWithShape="1">
          <a:blip r:embed="rId3"/>
          <a:srcRect l="19465" r="4577"/>
          <a:stretch/>
        </p:blipFill>
        <p:spPr>
          <a:xfrm>
            <a:off x="-1" y="0"/>
            <a:ext cx="6938873" cy="5143500"/>
          </a:xfrm>
          <a:prstGeom prst="rect">
            <a:avLst/>
          </a:prstGeom>
        </p:spPr>
      </p:pic>
      <p:sp>
        <p:nvSpPr>
          <p:cNvPr id="3" name="Inhaltsplatzhalter 12">
            <a:extLst>
              <a:ext uri="{FF2B5EF4-FFF2-40B4-BE49-F238E27FC236}">
                <a16:creationId xmlns:a16="http://schemas.microsoft.com/office/drawing/2014/main" id="{B3204BF5-B8FD-D67E-F44E-AE7193307BBB}"/>
              </a:ext>
            </a:extLst>
          </p:cNvPr>
          <p:cNvSpPr txBox="1">
            <a:spLocks/>
          </p:cNvSpPr>
          <p:nvPr/>
        </p:nvSpPr>
        <p:spPr>
          <a:xfrm>
            <a:off x="1612290" y="3292724"/>
            <a:ext cx="123120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Performance engineering</a:t>
            </a:r>
          </a:p>
        </p:txBody>
      </p:sp>
      <p:sp>
        <p:nvSpPr>
          <p:cNvPr id="4" name="Inhaltsplatzhalter 12">
            <a:extLst>
              <a:ext uri="{FF2B5EF4-FFF2-40B4-BE49-F238E27FC236}">
                <a16:creationId xmlns:a16="http://schemas.microsoft.com/office/drawing/2014/main" id="{48E3C044-6AAB-75EF-7F1A-A6B6F623197C}"/>
              </a:ext>
            </a:extLst>
          </p:cNvPr>
          <p:cNvSpPr txBox="1">
            <a:spLocks/>
          </p:cNvSpPr>
          <p:nvPr/>
        </p:nvSpPr>
        <p:spPr>
          <a:xfrm>
            <a:off x="794656" y="3546286"/>
            <a:ext cx="10388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360° potential check</a:t>
            </a:r>
          </a:p>
        </p:txBody>
      </p:sp>
      <p:sp>
        <p:nvSpPr>
          <p:cNvPr id="5" name="Inhaltsplatzhalter 12">
            <a:extLst>
              <a:ext uri="{FF2B5EF4-FFF2-40B4-BE49-F238E27FC236}">
                <a16:creationId xmlns:a16="http://schemas.microsoft.com/office/drawing/2014/main" id="{66F059F6-DDE6-E5FA-6906-F40CF3D23A45}"/>
              </a:ext>
            </a:extLst>
          </p:cNvPr>
          <p:cNvSpPr txBox="1">
            <a:spLocks/>
          </p:cNvSpPr>
          <p:nvPr/>
        </p:nvSpPr>
        <p:spPr>
          <a:xfrm>
            <a:off x="1187494" y="4051836"/>
            <a:ext cx="105648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management</a:t>
            </a:r>
          </a:p>
        </p:txBody>
      </p:sp>
      <p:sp>
        <p:nvSpPr>
          <p:cNvPr id="6" name="Inhaltsplatzhalter 12">
            <a:extLst>
              <a:ext uri="{FF2B5EF4-FFF2-40B4-BE49-F238E27FC236}">
                <a16:creationId xmlns:a16="http://schemas.microsoft.com/office/drawing/2014/main" id="{6289A13E-1F29-9A5D-C55D-23836CB1AAE9}"/>
              </a:ext>
            </a:extLst>
          </p:cNvPr>
          <p:cNvSpPr txBox="1">
            <a:spLocks/>
          </p:cNvSpPr>
          <p:nvPr/>
        </p:nvSpPr>
        <p:spPr>
          <a:xfrm>
            <a:off x="1162336" y="3801726"/>
            <a:ext cx="138990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management</a:t>
            </a:r>
          </a:p>
        </p:txBody>
      </p:sp>
      <p:sp>
        <p:nvSpPr>
          <p:cNvPr id="13" name="Inhaltsplatzhalter 12">
            <a:extLst>
              <a:ext uri="{FF2B5EF4-FFF2-40B4-BE49-F238E27FC236}">
                <a16:creationId xmlns:a16="http://schemas.microsoft.com/office/drawing/2014/main" id="{3639B88C-D31B-46AB-17DC-D6B923200676}"/>
              </a:ext>
            </a:extLst>
          </p:cNvPr>
          <p:cNvSpPr txBox="1">
            <a:spLocks/>
          </p:cNvSpPr>
          <p:nvPr/>
        </p:nvSpPr>
        <p:spPr>
          <a:xfrm>
            <a:off x="1589849" y="4300179"/>
            <a:ext cx="88656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 inspections</a:t>
            </a:r>
          </a:p>
        </p:txBody>
      </p:sp>
      <p:sp>
        <p:nvSpPr>
          <p:cNvPr id="14" name="Inhaltsplatzhalter 12">
            <a:extLst>
              <a:ext uri="{FF2B5EF4-FFF2-40B4-BE49-F238E27FC236}">
                <a16:creationId xmlns:a16="http://schemas.microsoft.com/office/drawing/2014/main" id="{2FCB6570-6699-131A-E859-867DE999235B}"/>
              </a:ext>
            </a:extLst>
          </p:cNvPr>
          <p:cNvSpPr txBox="1">
            <a:spLocks/>
          </p:cNvSpPr>
          <p:nvPr/>
        </p:nvSpPr>
        <p:spPr>
          <a:xfrm>
            <a:off x="367200" y="3292724"/>
            <a:ext cx="121036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Transformation concepts</a:t>
            </a:r>
          </a:p>
        </p:txBody>
      </p:sp>
      <p:sp>
        <p:nvSpPr>
          <p:cNvPr id="15" name="Inhaltsplatzhalter 12">
            <a:extLst>
              <a:ext uri="{FF2B5EF4-FFF2-40B4-BE49-F238E27FC236}">
                <a16:creationId xmlns:a16="http://schemas.microsoft.com/office/drawing/2014/main" id="{49EACDA7-4F69-6984-5806-1FD1E5A9E374}"/>
              </a:ext>
            </a:extLst>
          </p:cNvPr>
          <p:cNvSpPr txBox="1">
            <a:spLocks/>
          </p:cNvSpPr>
          <p:nvPr/>
        </p:nvSpPr>
        <p:spPr>
          <a:xfrm>
            <a:off x="367200" y="3548163"/>
            <a:ext cx="3912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ESG</a:t>
            </a:r>
          </a:p>
        </p:txBody>
      </p:sp>
      <p:sp>
        <p:nvSpPr>
          <p:cNvPr id="16" name="Inhaltsplatzhalter 12">
            <a:extLst>
              <a:ext uri="{FF2B5EF4-FFF2-40B4-BE49-F238E27FC236}">
                <a16:creationId xmlns:a16="http://schemas.microsoft.com/office/drawing/2014/main" id="{F846BC54-3A45-EAD6-2DA8-90846DF14B7D}"/>
              </a:ext>
            </a:extLst>
          </p:cNvPr>
          <p:cNvSpPr txBox="1">
            <a:spLocks/>
          </p:cNvSpPr>
          <p:nvPr/>
        </p:nvSpPr>
        <p:spPr>
          <a:xfrm>
            <a:off x="367200" y="3801726"/>
            <a:ext cx="76473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audits</a:t>
            </a:r>
          </a:p>
        </p:txBody>
      </p:sp>
      <p:sp>
        <p:nvSpPr>
          <p:cNvPr id="17" name="Inhaltsplatzhalter 12">
            <a:extLst>
              <a:ext uri="{FF2B5EF4-FFF2-40B4-BE49-F238E27FC236}">
                <a16:creationId xmlns:a16="http://schemas.microsoft.com/office/drawing/2014/main" id="{EABD01C9-EF3C-82E4-3F90-62F4BDE6F58E}"/>
              </a:ext>
            </a:extLst>
          </p:cNvPr>
          <p:cNvSpPr txBox="1">
            <a:spLocks/>
          </p:cNvSpPr>
          <p:nvPr/>
        </p:nvSpPr>
        <p:spPr>
          <a:xfrm>
            <a:off x="367200" y="4304474"/>
            <a:ext cx="11879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Implementation support</a:t>
            </a:r>
          </a:p>
        </p:txBody>
      </p:sp>
      <p:sp>
        <p:nvSpPr>
          <p:cNvPr id="18" name="Inhaltsplatzhalter 12">
            <a:extLst>
              <a:ext uri="{FF2B5EF4-FFF2-40B4-BE49-F238E27FC236}">
                <a16:creationId xmlns:a16="http://schemas.microsoft.com/office/drawing/2014/main" id="{E15D2828-E42E-2A0F-B591-5A5E4FBD5AC3}"/>
              </a:ext>
            </a:extLst>
          </p:cNvPr>
          <p:cNvSpPr txBox="1">
            <a:spLocks/>
          </p:cNvSpPr>
          <p:nvPr/>
        </p:nvSpPr>
        <p:spPr>
          <a:xfrm>
            <a:off x="367200" y="4553659"/>
            <a:ext cx="54672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Funding</a:t>
            </a:r>
          </a:p>
        </p:txBody>
      </p:sp>
      <p:sp>
        <p:nvSpPr>
          <p:cNvPr id="19" name="Inhaltsplatzhalter 12">
            <a:extLst>
              <a:ext uri="{FF2B5EF4-FFF2-40B4-BE49-F238E27FC236}">
                <a16:creationId xmlns:a16="http://schemas.microsoft.com/office/drawing/2014/main" id="{129477FB-4257-9407-7EE6-29223831D541}"/>
              </a:ext>
            </a:extLst>
          </p:cNvPr>
          <p:cNvSpPr txBox="1">
            <a:spLocks/>
          </p:cNvSpPr>
          <p:nvPr/>
        </p:nvSpPr>
        <p:spPr>
          <a:xfrm>
            <a:off x="367200" y="4055289"/>
            <a:ext cx="78557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supply</a:t>
            </a:r>
          </a:p>
        </p:txBody>
      </p:sp>
      <p:sp>
        <p:nvSpPr>
          <p:cNvPr id="20" name="Inhaltsplatzhalter 12">
            <a:extLst>
              <a:ext uri="{FF2B5EF4-FFF2-40B4-BE49-F238E27FC236}">
                <a16:creationId xmlns:a16="http://schemas.microsoft.com/office/drawing/2014/main" id="{049752A0-4272-05CD-FC94-452A572B2754}"/>
              </a:ext>
            </a:extLst>
          </p:cNvPr>
          <p:cNvSpPr txBox="1">
            <a:spLocks/>
          </p:cNvSpPr>
          <p:nvPr/>
        </p:nvSpPr>
        <p:spPr>
          <a:xfrm>
            <a:off x="948647" y="4553659"/>
            <a:ext cx="8785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District solutions</a:t>
            </a:r>
          </a:p>
        </p:txBody>
      </p:sp>
      <p:sp>
        <p:nvSpPr>
          <p:cNvPr id="8" name="Rechteck 7">
            <a:extLst>
              <a:ext uri="{FF2B5EF4-FFF2-40B4-BE49-F238E27FC236}">
                <a16:creationId xmlns:a16="http://schemas.microsoft.com/office/drawing/2014/main" id="{A5A05E94-924C-6C53-478F-02D06E6B83A0}"/>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oliennummernplatzhalter 1">
            <a:extLst>
              <a:ext uri="{FF2B5EF4-FFF2-40B4-BE49-F238E27FC236}">
                <a16:creationId xmlns:a16="http://schemas.microsoft.com/office/drawing/2014/main" id="{C39329B4-424B-05B9-D44E-055AA6E43156}"/>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22</a:t>
            </a:fld>
            <a:endParaRPr lang="de-DE">
              <a:solidFill>
                <a:srgbClr val="606A73"/>
              </a:solidFill>
            </a:endParaRPr>
          </a:p>
        </p:txBody>
      </p:sp>
      <p:sp>
        <p:nvSpPr>
          <p:cNvPr id="11" name="Titel 2">
            <a:extLst>
              <a:ext uri="{FF2B5EF4-FFF2-40B4-BE49-F238E27FC236}">
                <a16:creationId xmlns:a16="http://schemas.microsoft.com/office/drawing/2014/main" id="{C8C20273-AEE9-9581-8AA8-AA19C9EFD374}"/>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We develop solutions to provide efficient energy supply to real estate and have a positive impact in terms of resource conservation and CO</a:t>
            </a:r>
            <a:r>
              <a:rPr lang="de-DE" sz="1000" b="0" baseline="-25000" dirty="0">
                <a:solidFill>
                  <a:schemeClr val="bg1"/>
                </a:solidFill>
                <a:latin typeface="Avenir LT Std 45 Book" panose="020B0502020203020204" pitchFamily="34" charset="77"/>
              </a:rPr>
              <a:t>2</a:t>
            </a:r>
            <a:r>
              <a:rPr lang="de-DE" sz="1000" b="0" dirty="0">
                <a:solidFill>
                  <a:schemeClr val="bg1"/>
                </a:solidFill>
                <a:latin typeface="Avenir LT Std 45 Book" panose="020B0502020203020204" pitchFamily="34" charset="77"/>
              </a:rPr>
              <a:t> reduction.</a:t>
            </a: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12" name="Inhaltsplatzhalter 12">
            <a:extLst>
              <a:ext uri="{FF2B5EF4-FFF2-40B4-BE49-F238E27FC236}">
                <a16:creationId xmlns:a16="http://schemas.microsoft.com/office/drawing/2014/main" id="{1121817C-F1DB-4BA6-8F51-7FC2CA118F67}"/>
              </a:ext>
            </a:extLst>
          </p:cNvPr>
          <p:cNvSpPr txBox="1">
            <a:spLocks/>
          </p:cNvSpPr>
          <p:nvPr/>
        </p:nvSpPr>
        <p:spPr>
          <a:xfrm>
            <a:off x="4572000" y="177666"/>
            <a:ext cx="581992" cy="216776"/>
          </a:xfrm>
          <a:prstGeom prst="rect">
            <a:avLst/>
          </a:prstGeom>
          <a:solidFill>
            <a:schemeClr val="bg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ENERGY</a:t>
            </a:r>
          </a:p>
        </p:txBody>
      </p:sp>
      <p:sp>
        <p:nvSpPr>
          <p:cNvPr id="40" name="Fußzeilenplatzhalter 6">
            <a:extLst>
              <a:ext uri="{FF2B5EF4-FFF2-40B4-BE49-F238E27FC236}">
                <a16:creationId xmlns:a16="http://schemas.microsoft.com/office/drawing/2014/main" id="{658CBB95-89C3-77F5-9B5D-4D14F048BD29}"/>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
        <p:nvSpPr>
          <p:cNvPr id="23" name="Titel 2">
            <a:extLst>
              <a:ext uri="{FF2B5EF4-FFF2-40B4-BE49-F238E27FC236}">
                <a16:creationId xmlns:a16="http://schemas.microsoft.com/office/drawing/2014/main" id="{09D12E51-396A-C952-A903-14F01B47302F}"/>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b="0" dirty="0">
                <a:latin typeface="Avenir LT Std 35 Light" panose="020B0402020203020204" pitchFamily="34" charset="77"/>
              </a:rPr>
              <a:t>Bringing </a:t>
            </a:r>
            <a:r>
              <a:rPr lang="de-DE" sz="2500" dirty="0">
                <a:solidFill>
                  <a:schemeClr val="bg2"/>
                </a:solidFill>
                <a:latin typeface="Avenir LT Std 55 Roman" panose="020B0503020203020204" pitchFamily="34" charset="77"/>
              </a:rPr>
              <a:t>energy</a:t>
            </a:r>
            <a:br>
              <a:rPr lang="de-DE" sz="2500" b="0" dirty="0">
                <a:latin typeface="Avenir LT Std 35 Light" panose="020B0402020203020204" pitchFamily="34" charset="77"/>
              </a:rPr>
            </a:br>
            <a:r>
              <a:rPr lang="de-DE" sz="2500" b="0" dirty="0">
                <a:latin typeface="Avenir LT Std 35 Light" panose="020B0402020203020204" pitchFamily="34" charset="77"/>
              </a:rPr>
              <a:t>and </a:t>
            </a:r>
            <a:r>
              <a:rPr lang="de-DE" sz="2500" dirty="0">
                <a:solidFill>
                  <a:schemeClr val="bg2"/>
                </a:solidFill>
                <a:latin typeface="Avenir LT Std 55 Roman" panose="020B0503020203020204" pitchFamily="34" charset="77"/>
              </a:rPr>
              <a:t>efficiency</a:t>
            </a:r>
            <a:r>
              <a:rPr lang="de-DE" sz="2500" b="0" dirty="0">
                <a:latin typeface="Avenir LT Std 35 Light" panose="020B0402020203020204" pitchFamily="34" charset="77"/>
              </a:rPr>
              <a:t> into harmony</a:t>
            </a:r>
            <a:endParaRPr lang="de-DE" sz="2500" dirty="0">
              <a:solidFill>
                <a:schemeClr val="accent1"/>
              </a:solidFill>
              <a:latin typeface="Avenir LT Std 55 Roman" panose="020B0503020203020204" pitchFamily="34" charset="77"/>
            </a:endParaRPr>
          </a:p>
        </p:txBody>
      </p:sp>
    </p:spTree>
    <p:extLst>
      <p:ext uri="{BB962C8B-B14F-4D97-AF65-F5344CB8AC3E}">
        <p14:creationId xmlns:p14="http://schemas.microsoft.com/office/powerpoint/2010/main" val="239234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BB77943-0E92-9B91-49C2-9C2357D6F0BC}"/>
              </a:ext>
            </a:extLst>
          </p:cNvPr>
          <p:cNvPicPr>
            <a:picLocks noChangeAspect="1"/>
          </p:cNvPicPr>
          <p:nvPr/>
        </p:nvPicPr>
        <p:blipFill rotWithShape="1">
          <a:blip r:embed="rId3"/>
          <a:srcRect l="32125" r="909"/>
          <a:stretch/>
        </p:blipFill>
        <p:spPr>
          <a:xfrm>
            <a:off x="-1" y="-2"/>
            <a:ext cx="6117497" cy="5143501"/>
          </a:xfrm>
          <a:prstGeom prst="rect">
            <a:avLst/>
          </a:prstGeom>
        </p:spPr>
      </p:pic>
      <p:sp>
        <p:nvSpPr>
          <p:cNvPr id="3" name="Inhaltsplatzhalter 12">
            <a:extLst>
              <a:ext uri="{FF2B5EF4-FFF2-40B4-BE49-F238E27FC236}">
                <a16:creationId xmlns:a16="http://schemas.microsoft.com/office/drawing/2014/main" id="{714262E7-6AEF-A041-790F-FD372292062E}"/>
              </a:ext>
            </a:extLst>
          </p:cNvPr>
          <p:cNvSpPr txBox="1">
            <a:spLocks/>
          </p:cNvSpPr>
          <p:nvPr/>
        </p:nvSpPr>
        <p:spPr>
          <a:xfrm>
            <a:off x="367200" y="3780462"/>
            <a:ext cx="58038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BIM@FM</a:t>
            </a:r>
          </a:p>
        </p:txBody>
      </p:sp>
      <p:sp>
        <p:nvSpPr>
          <p:cNvPr id="7" name="Inhaltsplatzhalter 12">
            <a:extLst>
              <a:ext uri="{FF2B5EF4-FFF2-40B4-BE49-F238E27FC236}">
                <a16:creationId xmlns:a16="http://schemas.microsoft.com/office/drawing/2014/main" id="{394677C5-90BB-5FC8-C6A2-65ADD2551C5E}"/>
              </a:ext>
            </a:extLst>
          </p:cNvPr>
          <p:cNvSpPr txBox="1">
            <a:spLocks/>
          </p:cNvSpPr>
          <p:nvPr/>
        </p:nvSpPr>
        <p:spPr>
          <a:xfrm>
            <a:off x="367200" y="4036187"/>
            <a:ext cx="112861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Service provider portal</a:t>
            </a:r>
          </a:p>
        </p:txBody>
      </p:sp>
      <p:sp>
        <p:nvSpPr>
          <p:cNvPr id="8" name="Inhaltsplatzhalter 12">
            <a:extLst>
              <a:ext uri="{FF2B5EF4-FFF2-40B4-BE49-F238E27FC236}">
                <a16:creationId xmlns:a16="http://schemas.microsoft.com/office/drawing/2014/main" id="{F01DD699-2F93-41C9-E82E-072A44AB5973}"/>
              </a:ext>
            </a:extLst>
          </p:cNvPr>
          <p:cNvSpPr txBox="1">
            <a:spLocks/>
          </p:cNvSpPr>
          <p:nvPr/>
        </p:nvSpPr>
        <p:spPr>
          <a:xfrm>
            <a:off x="367200" y="4293783"/>
            <a:ext cx="9282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for real estate</a:t>
            </a:r>
          </a:p>
        </p:txBody>
      </p:sp>
      <p:sp>
        <p:nvSpPr>
          <p:cNvPr id="9" name="Inhaltsplatzhalter 12">
            <a:extLst>
              <a:ext uri="{FF2B5EF4-FFF2-40B4-BE49-F238E27FC236}">
                <a16:creationId xmlns:a16="http://schemas.microsoft.com/office/drawing/2014/main" id="{66FE5577-DFE8-DC84-2B06-06A9C0E331BC}"/>
              </a:ext>
            </a:extLst>
          </p:cNvPr>
          <p:cNvSpPr txBox="1">
            <a:spLocks/>
          </p:cNvSpPr>
          <p:nvPr/>
        </p:nvSpPr>
        <p:spPr>
          <a:xfrm>
            <a:off x="367200" y="4552690"/>
            <a:ext cx="137227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Construction cost controlling</a:t>
            </a:r>
          </a:p>
        </p:txBody>
      </p:sp>
      <p:sp>
        <p:nvSpPr>
          <p:cNvPr id="10" name="Inhaltsplatzhalter 12">
            <a:extLst>
              <a:ext uri="{FF2B5EF4-FFF2-40B4-BE49-F238E27FC236}">
                <a16:creationId xmlns:a16="http://schemas.microsoft.com/office/drawing/2014/main" id="{0424D435-2803-8C4E-A4AC-73A4CE68ECAF}"/>
              </a:ext>
            </a:extLst>
          </p:cNvPr>
          <p:cNvSpPr txBox="1">
            <a:spLocks/>
          </p:cNvSpPr>
          <p:nvPr/>
        </p:nvSpPr>
        <p:spPr>
          <a:xfrm>
            <a:off x="988097" y="3780462"/>
            <a:ext cx="7599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Ticket system</a:t>
            </a:r>
          </a:p>
        </p:txBody>
      </p:sp>
      <p:sp>
        <p:nvSpPr>
          <p:cNvPr id="11" name="Inhaltsplatzhalter 12">
            <a:extLst>
              <a:ext uri="{FF2B5EF4-FFF2-40B4-BE49-F238E27FC236}">
                <a16:creationId xmlns:a16="http://schemas.microsoft.com/office/drawing/2014/main" id="{4765079C-B90E-9EA4-4476-FDAF9ACABADA}"/>
              </a:ext>
            </a:extLst>
          </p:cNvPr>
          <p:cNvSpPr txBox="1">
            <a:spLocks/>
          </p:cNvSpPr>
          <p:nvPr/>
        </p:nvSpPr>
        <p:spPr>
          <a:xfrm>
            <a:off x="1335949" y="4293783"/>
            <a:ext cx="114144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maintenance 4.0</a:t>
            </a:r>
          </a:p>
        </p:txBody>
      </p:sp>
      <p:sp>
        <p:nvSpPr>
          <p:cNvPr id="12" name="Inhaltsplatzhalter 12">
            <a:extLst>
              <a:ext uri="{FF2B5EF4-FFF2-40B4-BE49-F238E27FC236}">
                <a16:creationId xmlns:a16="http://schemas.microsoft.com/office/drawing/2014/main" id="{E269B9CC-9BF7-DA2F-0F6A-F433813F50D8}"/>
              </a:ext>
            </a:extLst>
          </p:cNvPr>
          <p:cNvSpPr txBox="1">
            <a:spLocks/>
          </p:cNvSpPr>
          <p:nvPr/>
        </p:nvSpPr>
        <p:spPr>
          <a:xfrm>
            <a:off x="1532552" y="4035532"/>
            <a:ext cx="106128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Service management</a:t>
            </a:r>
          </a:p>
        </p:txBody>
      </p:sp>
      <p:sp>
        <p:nvSpPr>
          <p:cNvPr id="31" name="Inhaltsplatzhalter 12">
            <a:extLst>
              <a:ext uri="{FF2B5EF4-FFF2-40B4-BE49-F238E27FC236}">
                <a16:creationId xmlns:a16="http://schemas.microsoft.com/office/drawing/2014/main" id="{B1224093-C624-4A78-678A-F76693950A7B}"/>
              </a:ext>
            </a:extLst>
          </p:cNvPr>
          <p:cNvSpPr txBox="1">
            <a:spLocks/>
          </p:cNvSpPr>
          <p:nvPr/>
        </p:nvSpPr>
        <p:spPr>
          <a:xfrm>
            <a:off x="1779980" y="4552690"/>
            <a:ext cx="68778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Data model</a:t>
            </a:r>
          </a:p>
        </p:txBody>
      </p:sp>
      <p:sp>
        <p:nvSpPr>
          <p:cNvPr id="5" name="Rechteck 4">
            <a:extLst>
              <a:ext uri="{FF2B5EF4-FFF2-40B4-BE49-F238E27FC236}">
                <a16:creationId xmlns:a16="http://schemas.microsoft.com/office/drawing/2014/main" id="{CF9D1E70-B8F0-F249-FC54-7C8401FC3FDF}"/>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Foliennummernplatzhalter 1">
            <a:extLst>
              <a:ext uri="{FF2B5EF4-FFF2-40B4-BE49-F238E27FC236}">
                <a16:creationId xmlns:a16="http://schemas.microsoft.com/office/drawing/2014/main" id="{B438A1B4-EBBE-61A9-AA1B-7A94F5449D1A}"/>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23</a:t>
            </a:fld>
            <a:endParaRPr lang="de-DE">
              <a:solidFill>
                <a:srgbClr val="606A73"/>
              </a:solidFill>
            </a:endParaRPr>
          </a:p>
        </p:txBody>
      </p:sp>
      <p:sp>
        <p:nvSpPr>
          <p:cNvPr id="13" name="Titel 2">
            <a:extLst>
              <a:ext uri="{FF2B5EF4-FFF2-40B4-BE49-F238E27FC236}">
                <a16:creationId xmlns:a16="http://schemas.microsoft.com/office/drawing/2014/main" id="{5E8AC17F-5404-31F6-F5EF-0A143CD4869B}"/>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b="0" dirty="0">
                <a:latin typeface="Avenir LT Std 35 Light" panose="020B0402020203020204" pitchFamily="34" charset="77"/>
              </a:rPr>
              <a:t>Lead</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digital</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transformation</a:t>
            </a:r>
            <a:endParaRPr lang="de-DE" sz="2500" b="0" dirty="0">
              <a:latin typeface="Avenir LT Std 35 Light" panose="020B0402020203020204" pitchFamily="34" charset="77"/>
            </a:endParaRPr>
          </a:p>
        </p:txBody>
      </p:sp>
      <p:sp>
        <p:nvSpPr>
          <p:cNvPr id="14" name="Titel 2">
            <a:extLst>
              <a:ext uri="{FF2B5EF4-FFF2-40B4-BE49-F238E27FC236}">
                <a16:creationId xmlns:a16="http://schemas.microsoft.com/office/drawing/2014/main" id="{3B1C620E-0294-DCBE-00C9-CC58F7D93C08}"/>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We design IT solutions for the construction and operation of real estate in the belief that digitisation creates added value.</a:t>
            </a: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15" name="Inhaltsplatzhalter 12">
            <a:extLst>
              <a:ext uri="{FF2B5EF4-FFF2-40B4-BE49-F238E27FC236}">
                <a16:creationId xmlns:a16="http://schemas.microsoft.com/office/drawing/2014/main" id="{C852DC34-2749-9F0B-9605-91C57E7EE3ED}"/>
              </a:ext>
            </a:extLst>
          </p:cNvPr>
          <p:cNvSpPr txBox="1">
            <a:spLocks/>
          </p:cNvSpPr>
          <p:nvPr/>
        </p:nvSpPr>
        <p:spPr>
          <a:xfrm>
            <a:off x="4572000" y="177666"/>
            <a:ext cx="835266" cy="216776"/>
          </a:xfrm>
          <a:prstGeom prst="rect">
            <a:avLst/>
          </a:prstGeom>
          <a:solidFill>
            <a:schemeClr val="accent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IT SOLUTIONS</a:t>
            </a:r>
          </a:p>
        </p:txBody>
      </p:sp>
      <p:sp>
        <p:nvSpPr>
          <p:cNvPr id="40" name="Fußzeilenplatzhalter 6">
            <a:extLst>
              <a:ext uri="{FF2B5EF4-FFF2-40B4-BE49-F238E27FC236}">
                <a16:creationId xmlns:a16="http://schemas.microsoft.com/office/drawing/2014/main" id="{658CBB95-89C3-77F5-9B5D-4D14F048BD29}"/>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25743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381C882-CA3A-8188-B03E-4ED55B342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12" y="0"/>
            <a:ext cx="5151511" cy="5143500"/>
          </a:xfrm>
          <a:prstGeom prst="rect">
            <a:avLst/>
          </a:prstGeom>
        </p:spPr>
      </p:pic>
      <p:sp>
        <p:nvSpPr>
          <p:cNvPr id="3" name="Inhaltsplatzhalter 12">
            <a:extLst>
              <a:ext uri="{FF2B5EF4-FFF2-40B4-BE49-F238E27FC236}">
                <a16:creationId xmlns:a16="http://schemas.microsoft.com/office/drawing/2014/main" id="{0651CD51-CCD6-244F-BB71-D79166B1458E}"/>
              </a:ext>
            </a:extLst>
          </p:cNvPr>
          <p:cNvSpPr txBox="1">
            <a:spLocks/>
          </p:cNvSpPr>
          <p:nvPr/>
        </p:nvSpPr>
        <p:spPr>
          <a:xfrm>
            <a:off x="367200" y="3786930"/>
            <a:ext cx="8705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Save-to-Perform</a:t>
            </a:r>
          </a:p>
        </p:txBody>
      </p:sp>
      <p:sp>
        <p:nvSpPr>
          <p:cNvPr id="4" name="Inhaltsplatzhalter 12">
            <a:extLst>
              <a:ext uri="{FF2B5EF4-FFF2-40B4-BE49-F238E27FC236}">
                <a16:creationId xmlns:a16="http://schemas.microsoft.com/office/drawing/2014/main" id="{E5635181-CCA9-FE2A-5C0D-DB922F596382}"/>
              </a:ext>
            </a:extLst>
          </p:cNvPr>
          <p:cNvSpPr txBox="1">
            <a:spLocks/>
          </p:cNvSpPr>
          <p:nvPr/>
        </p:nvSpPr>
        <p:spPr>
          <a:xfrm>
            <a:off x="367200" y="4042183"/>
            <a:ext cx="101800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Operating concepts</a:t>
            </a:r>
          </a:p>
        </p:txBody>
      </p:sp>
      <p:sp>
        <p:nvSpPr>
          <p:cNvPr id="5" name="Inhaltsplatzhalter 12">
            <a:extLst>
              <a:ext uri="{FF2B5EF4-FFF2-40B4-BE49-F238E27FC236}">
                <a16:creationId xmlns:a16="http://schemas.microsoft.com/office/drawing/2014/main" id="{C80B6C36-7D9A-B0D8-CBCD-D32145C7F245}"/>
              </a:ext>
            </a:extLst>
          </p:cNvPr>
          <p:cNvSpPr txBox="1">
            <a:spLocks/>
          </p:cNvSpPr>
          <p:nvPr/>
        </p:nvSpPr>
        <p:spPr>
          <a:xfrm>
            <a:off x="367200" y="4297639"/>
            <a:ext cx="67656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tenders</a:t>
            </a:r>
          </a:p>
        </p:txBody>
      </p:sp>
      <p:sp>
        <p:nvSpPr>
          <p:cNvPr id="6" name="Inhaltsplatzhalter 12">
            <a:extLst>
              <a:ext uri="{FF2B5EF4-FFF2-40B4-BE49-F238E27FC236}">
                <a16:creationId xmlns:a16="http://schemas.microsoft.com/office/drawing/2014/main" id="{408AE103-B12B-07BE-B7A2-3E413D0C1FAF}"/>
              </a:ext>
            </a:extLst>
          </p:cNvPr>
          <p:cNvSpPr txBox="1">
            <a:spLocks/>
          </p:cNvSpPr>
          <p:nvPr/>
        </p:nvSpPr>
        <p:spPr>
          <a:xfrm>
            <a:off x="367200" y="4552690"/>
            <a:ext cx="83045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Risk prevention</a:t>
            </a:r>
          </a:p>
        </p:txBody>
      </p:sp>
      <p:sp>
        <p:nvSpPr>
          <p:cNvPr id="13" name="Inhaltsplatzhalter 12">
            <a:extLst>
              <a:ext uri="{FF2B5EF4-FFF2-40B4-BE49-F238E27FC236}">
                <a16:creationId xmlns:a16="http://schemas.microsoft.com/office/drawing/2014/main" id="{A8BA5B13-C0F0-7FDC-6369-3B6DDF3D25BA}"/>
              </a:ext>
            </a:extLst>
          </p:cNvPr>
          <p:cNvSpPr txBox="1">
            <a:spLocks/>
          </p:cNvSpPr>
          <p:nvPr/>
        </p:nvSpPr>
        <p:spPr>
          <a:xfrm>
            <a:off x="1281722" y="3786727"/>
            <a:ext cx="110617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Digitisation consulting</a:t>
            </a:r>
          </a:p>
        </p:txBody>
      </p:sp>
      <p:sp>
        <p:nvSpPr>
          <p:cNvPr id="16" name="Inhaltsplatzhalter 12">
            <a:extLst>
              <a:ext uri="{FF2B5EF4-FFF2-40B4-BE49-F238E27FC236}">
                <a16:creationId xmlns:a16="http://schemas.microsoft.com/office/drawing/2014/main" id="{7633BE6A-F6CF-CE7D-447F-B6D6CBF02DCA}"/>
              </a:ext>
            </a:extLst>
          </p:cNvPr>
          <p:cNvSpPr txBox="1">
            <a:spLocks/>
          </p:cNvSpPr>
          <p:nvPr/>
        </p:nvSpPr>
        <p:spPr>
          <a:xfrm>
            <a:off x="1425717" y="4042183"/>
            <a:ext cx="8144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consulting</a:t>
            </a:r>
          </a:p>
        </p:txBody>
      </p:sp>
      <p:sp>
        <p:nvSpPr>
          <p:cNvPr id="18" name="Inhaltsplatzhalter 12">
            <a:extLst>
              <a:ext uri="{FF2B5EF4-FFF2-40B4-BE49-F238E27FC236}">
                <a16:creationId xmlns:a16="http://schemas.microsoft.com/office/drawing/2014/main" id="{55F0D466-9312-8655-E204-FDBB963526FF}"/>
              </a:ext>
            </a:extLst>
          </p:cNvPr>
          <p:cNvSpPr txBox="1">
            <a:spLocks/>
          </p:cNvSpPr>
          <p:nvPr/>
        </p:nvSpPr>
        <p:spPr>
          <a:xfrm>
            <a:off x="1085549" y="4296027"/>
            <a:ext cx="1239884" cy="216776"/>
          </a:xfrm>
          <a:prstGeom prst="rect">
            <a:avLst/>
          </a:prstGeom>
          <a:solidFill>
            <a:schemeClr val="bg1"/>
          </a:solidFill>
          <a:ln w="6350">
            <a:noFill/>
          </a:ln>
        </p:spPr>
        <p:txBody>
          <a:bodyPr wrap="squar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Smart building consulting</a:t>
            </a:r>
          </a:p>
        </p:txBody>
      </p:sp>
      <p:sp>
        <p:nvSpPr>
          <p:cNvPr id="19" name="Inhaltsplatzhalter 12">
            <a:extLst>
              <a:ext uri="{FF2B5EF4-FFF2-40B4-BE49-F238E27FC236}">
                <a16:creationId xmlns:a16="http://schemas.microsoft.com/office/drawing/2014/main" id="{245828C1-6633-1330-0AE7-2FBCB2F32FCD}"/>
              </a:ext>
            </a:extLst>
          </p:cNvPr>
          <p:cNvSpPr txBox="1">
            <a:spLocks/>
          </p:cNvSpPr>
          <p:nvPr/>
        </p:nvSpPr>
        <p:spPr>
          <a:xfrm>
            <a:off x="1238165" y="4549871"/>
            <a:ext cx="11943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Technical-Due-Diligence</a:t>
            </a:r>
          </a:p>
        </p:txBody>
      </p:sp>
      <p:sp>
        <p:nvSpPr>
          <p:cNvPr id="22" name="Inhaltsplatzhalter 12">
            <a:extLst>
              <a:ext uri="{FF2B5EF4-FFF2-40B4-BE49-F238E27FC236}">
                <a16:creationId xmlns:a16="http://schemas.microsoft.com/office/drawing/2014/main" id="{5CE1D4CB-81B8-BAAB-4E3F-F78031274B0C}"/>
              </a:ext>
            </a:extLst>
          </p:cNvPr>
          <p:cNvSpPr txBox="1">
            <a:spLocks/>
          </p:cNvSpPr>
          <p:nvPr/>
        </p:nvSpPr>
        <p:spPr>
          <a:xfrm>
            <a:off x="367200" y="3531474"/>
            <a:ext cx="123761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Organisational consulting</a:t>
            </a:r>
          </a:p>
        </p:txBody>
      </p:sp>
      <p:sp>
        <p:nvSpPr>
          <p:cNvPr id="23" name="Inhaltsplatzhalter 12">
            <a:extLst>
              <a:ext uri="{FF2B5EF4-FFF2-40B4-BE49-F238E27FC236}">
                <a16:creationId xmlns:a16="http://schemas.microsoft.com/office/drawing/2014/main" id="{39047213-1AA5-2E07-4C6B-E8321CF1C55A}"/>
              </a:ext>
            </a:extLst>
          </p:cNvPr>
          <p:cNvSpPr txBox="1">
            <a:spLocks/>
          </p:cNvSpPr>
          <p:nvPr/>
        </p:nvSpPr>
        <p:spPr>
          <a:xfrm>
            <a:off x="1645328" y="3530064"/>
            <a:ext cx="13850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management</a:t>
            </a:r>
          </a:p>
        </p:txBody>
      </p:sp>
      <p:sp>
        <p:nvSpPr>
          <p:cNvPr id="24" name="Inhaltsplatzhalter 12">
            <a:extLst>
              <a:ext uri="{FF2B5EF4-FFF2-40B4-BE49-F238E27FC236}">
                <a16:creationId xmlns:a16="http://schemas.microsoft.com/office/drawing/2014/main" id="{2DE57498-EC00-786F-B2EF-41B84652B318}"/>
              </a:ext>
            </a:extLst>
          </p:cNvPr>
          <p:cNvSpPr txBox="1">
            <a:spLocks/>
          </p:cNvSpPr>
          <p:nvPr/>
        </p:nvSpPr>
        <p:spPr>
          <a:xfrm>
            <a:off x="367200" y="3276120"/>
            <a:ext cx="8785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Business models</a:t>
            </a:r>
          </a:p>
        </p:txBody>
      </p:sp>
      <p:sp>
        <p:nvSpPr>
          <p:cNvPr id="25" name="Inhaltsplatzhalter 12">
            <a:extLst>
              <a:ext uri="{FF2B5EF4-FFF2-40B4-BE49-F238E27FC236}">
                <a16:creationId xmlns:a16="http://schemas.microsoft.com/office/drawing/2014/main" id="{D94FB8AB-8919-F6A7-BCB9-F4EFEB3636A8}"/>
              </a:ext>
            </a:extLst>
          </p:cNvPr>
          <p:cNvSpPr txBox="1">
            <a:spLocks/>
          </p:cNvSpPr>
          <p:nvPr/>
        </p:nvSpPr>
        <p:spPr>
          <a:xfrm>
            <a:off x="1284028" y="3276120"/>
            <a:ext cx="1053274" cy="216776"/>
          </a:xfrm>
          <a:prstGeom prst="rect">
            <a:avLst/>
          </a:prstGeom>
          <a:solidFill>
            <a:schemeClr val="bg1"/>
          </a:solidFill>
          <a:ln w="6350">
            <a:noFill/>
          </a:ln>
        </p:spPr>
        <p:txBody>
          <a:bodyPr wrap="squar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Project management</a:t>
            </a:r>
          </a:p>
        </p:txBody>
      </p:sp>
      <p:sp>
        <p:nvSpPr>
          <p:cNvPr id="8" name="Rechteck 7">
            <a:extLst>
              <a:ext uri="{FF2B5EF4-FFF2-40B4-BE49-F238E27FC236}">
                <a16:creationId xmlns:a16="http://schemas.microsoft.com/office/drawing/2014/main" id="{B230BA9F-C449-0531-6A0F-E1F7657CF801}"/>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oliennummernplatzhalter 1">
            <a:extLst>
              <a:ext uri="{FF2B5EF4-FFF2-40B4-BE49-F238E27FC236}">
                <a16:creationId xmlns:a16="http://schemas.microsoft.com/office/drawing/2014/main" id="{8BC59FA7-CDEB-1A8A-70CA-13FB6690E89E}"/>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24</a:t>
            </a:fld>
            <a:endParaRPr lang="de-DE">
              <a:solidFill>
                <a:srgbClr val="606A73"/>
              </a:solidFill>
            </a:endParaRPr>
          </a:p>
        </p:txBody>
      </p:sp>
      <p:sp>
        <p:nvSpPr>
          <p:cNvPr id="10" name="Titel 2">
            <a:extLst>
              <a:ext uri="{FF2B5EF4-FFF2-40B4-BE49-F238E27FC236}">
                <a16:creationId xmlns:a16="http://schemas.microsoft.com/office/drawing/2014/main" id="{BD64D04C-0178-EDC8-EE7F-D72D94CE9149}"/>
              </a:ext>
            </a:extLst>
          </p:cNvPr>
          <p:cNvSpPr>
            <a:spLocks noGrp="1"/>
          </p:cNvSpPr>
          <p:nvPr>
            <p:ph type="title"/>
          </p:nvPr>
        </p:nvSpPr>
        <p:spPr>
          <a:xfrm>
            <a:off x="5064369" y="1022612"/>
            <a:ext cx="3904194" cy="1096091"/>
          </a:xfrm>
          <a:prstGeom prst="rect">
            <a:avLst/>
          </a:prstGeom>
        </p:spPr>
        <p:txBody>
          <a:bodyPr/>
          <a:lstStyle/>
          <a:p>
            <a:pPr>
              <a:lnSpc>
                <a:spcPts val="2800"/>
              </a:lnSpc>
            </a:pPr>
            <a:r>
              <a:rPr lang="de-DE" sz="2500" dirty="0">
                <a:solidFill>
                  <a:schemeClr val="tx2"/>
                </a:solidFill>
                <a:latin typeface="Avenir LT Std 55 Roman" panose="020B0503020203020204" pitchFamily="34" charset="77"/>
              </a:rPr>
              <a:t>Providing holistic consulting </a:t>
            </a:r>
            <a:r>
              <a:rPr lang="de-DE" sz="2500" b="0" dirty="0">
                <a:latin typeface="Avenir LT Std 35 Light" panose="020B0402020203020204" pitchFamily="34" charset="77"/>
              </a:rPr>
              <a:t>to create</a:t>
            </a:r>
            <a:br>
              <a:rPr lang="de-DE" sz="2500" b="0" dirty="0">
                <a:latin typeface="Avenir LT Std 35 Light" panose="020B0402020203020204" pitchFamily="34" charset="77"/>
              </a:rPr>
            </a:br>
            <a:r>
              <a:rPr lang="de-DE" sz="2500" b="0" dirty="0">
                <a:latin typeface="Avenir LT Std 35 Light" panose="020B0402020203020204" pitchFamily="34" charset="77"/>
              </a:rPr>
              <a:t>scope for action</a:t>
            </a:r>
          </a:p>
        </p:txBody>
      </p:sp>
      <p:sp>
        <p:nvSpPr>
          <p:cNvPr id="11" name="Titel 2">
            <a:extLst>
              <a:ext uri="{FF2B5EF4-FFF2-40B4-BE49-F238E27FC236}">
                <a16:creationId xmlns:a16="http://schemas.microsoft.com/office/drawing/2014/main" id="{0CC808C2-164C-15D4-2F39-21C21B310790}"/>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450"/>
              </a:lnSpc>
              <a:spcBef>
                <a:spcPts val="0"/>
              </a:spcBef>
              <a:defRPr/>
            </a:pPr>
            <a:r>
              <a:rPr lang="de-DE" sz="1000" b="0" dirty="0">
                <a:solidFill>
                  <a:schemeClr val="bg1"/>
                </a:solidFill>
                <a:latin typeface="Avenir LT Std 45 Book" panose="020B0502020203020204" pitchFamily="34" charset="77"/>
              </a:rPr>
              <a:t>We see consulting as the expertise to shape changes and create future-oriented solutions for the construction and real estate industry.</a:t>
            </a:r>
          </a:p>
          <a:p>
            <a:pPr lvl="0">
              <a:lnSpc>
                <a:spcPts val="1450"/>
              </a:lnSpc>
              <a:spcBef>
                <a:spcPts val="0"/>
              </a:spcBef>
              <a:defRPr/>
            </a:pPr>
            <a:endParaRPr lang="de-DE" sz="1000" b="0" dirty="0">
              <a:solidFill>
                <a:schemeClr val="bg1"/>
              </a:solidFill>
              <a:latin typeface="Avenir LT Std 45 Book" panose="020B0502020203020204" pitchFamily="34" charset="77"/>
            </a:endParaRPr>
          </a:p>
        </p:txBody>
      </p:sp>
      <p:sp>
        <p:nvSpPr>
          <p:cNvPr id="12" name="Inhaltsplatzhalter 12">
            <a:extLst>
              <a:ext uri="{FF2B5EF4-FFF2-40B4-BE49-F238E27FC236}">
                <a16:creationId xmlns:a16="http://schemas.microsoft.com/office/drawing/2014/main" id="{3AC8EB12-FE57-E8BE-1F66-EE70D6856DDA}"/>
              </a:ext>
            </a:extLst>
          </p:cNvPr>
          <p:cNvSpPr txBox="1">
            <a:spLocks/>
          </p:cNvSpPr>
          <p:nvPr/>
        </p:nvSpPr>
        <p:spPr>
          <a:xfrm>
            <a:off x="4572000" y="183189"/>
            <a:ext cx="808014" cy="216776"/>
          </a:xfrm>
          <a:prstGeom prst="rect">
            <a:avLst/>
          </a:prstGeom>
          <a:solidFill>
            <a:schemeClr val="tx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CONSULTING</a:t>
            </a:r>
          </a:p>
        </p:txBody>
      </p:sp>
      <p:sp>
        <p:nvSpPr>
          <p:cNvPr id="31" name="Fußzeilenplatzhalter 6">
            <a:extLst>
              <a:ext uri="{FF2B5EF4-FFF2-40B4-BE49-F238E27FC236}">
                <a16:creationId xmlns:a16="http://schemas.microsoft.com/office/drawing/2014/main" id="{50441E62-E689-E94C-0A7F-029F5F8725B7}"/>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40275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25</a:t>
            </a:fld>
            <a:endParaRPr lang="de-DE">
              <a:solidFill>
                <a:srgbClr val="606A73"/>
              </a:solidFill>
            </a:endParaRPr>
          </a:p>
        </p:txBody>
      </p:sp>
      <p:sp>
        <p:nvSpPr>
          <p:cNvPr id="13" name="Titel 2">
            <a:extLst>
              <a:ext uri="{FF2B5EF4-FFF2-40B4-BE49-F238E27FC236}">
                <a16:creationId xmlns:a16="http://schemas.microsoft.com/office/drawing/2014/main" id="{B012D897-BD79-9A46-8E62-C7855D9E17B5}"/>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latin typeface="Avenir LT Std 35 Light" panose="020B0402020203020204" pitchFamily="34" charset="77"/>
              </a:rPr>
              <a:t>TGA general planning</a:t>
            </a:r>
            <a:br>
              <a:rPr lang="de-DE" sz="2800" b="0" dirty="0">
                <a:latin typeface="Avenir LT Std 35 Light" panose="020B0402020203020204" pitchFamily="34" charset="77"/>
              </a:rPr>
            </a:br>
            <a:r>
              <a:rPr lang="de-DE" sz="900" dirty="0">
                <a:latin typeface="Avenir LT Std 55 Roman" panose="020B0503020203020204" pitchFamily="34" charset="77"/>
              </a:rPr>
              <a:t>Comprehensive planning expertise from a single source.</a:t>
            </a:r>
          </a:p>
        </p:txBody>
      </p:sp>
      <p:sp>
        <p:nvSpPr>
          <p:cNvPr id="97" name="Rechteck 96">
            <a:extLst>
              <a:ext uri="{FF2B5EF4-FFF2-40B4-BE49-F238E27FC236}">
                <a16:creationId xmlns:a16="http://schemas.microsoft.com/office/drawing/2014/main" id="{D46C285F-D627-4742-8F01-44BC0A5C056C}"/>
              </a:ext>
            </a:extLst>
          </p:cNvPr>
          <p:cNvSpPr/>
          <p:nvPr/>
        </p:nvSpPr>
        <p:spPr>
          <a:xfrm>
            <a:off x="3005631" y="4443560"/>
            <a:ext cx="3132737"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BIM design method + Lean project management method</a:t>
            </a:r>
            <a:endParaRPr lang="de-DE" sz="900">
              <a:solidFill>
                <a:schemeClr val="bg1"/>
              </a:solidFill>
              <a:latin typeface="Avenir LT Std 45 Book" panose="020B0502020203020204" pitchFamily="34" charset="77"/>
            </a:endParaRPr>
          </a:p>
        </p:txBody>
      </p:sp>
      <p:grpSp>
        <p:nvGrpSpPr>
          <p:cNvPr id="106" name="Gruppieren 105">
            <a:extLst>
              <a:ext uri="{FF2B5EF4-FFF2-40B4-BE49-F238E27FC236}">
                <a16:creationId xmlns:a16="http://schemas.microsoft.com/office/drawing/2014/main" id="{626CF846-AAD7-9149-BB3C-2B64A1A12527}"/>
              </a:ext>
            </a:extLst>
          </p:cNvPr>
          <p:cNvGrpSpPr/>
          <p:nvPr/>
        </p:nvGrpSpPr>
        <p:grpSpPr>
          <a:xfrm>
            <a:off x="529059" y="4138753"/>
            <a:ext cx="8085882" cy="304800"/>
            <a:chOff x="529059" y="4243251"/>
            <a:chExt cx="8085882" cy="304800"/>
          </a:xfrm>
        </p:grpSpPr>
        <p:cxnSp>
          <p:nvCxnSpPr>
            <p:cNvPr id="99" name="Gerade Verbindung 98">
              <a:extLst>
                <a:ext uri="{FF2B5EF4-FFF2-40B4-BE49-F238E27FC236}">
                  <a16:creationId xmlns:a16="http://schemas.microsoft.com/office/drawing/2014/main" id="{EE9FC511-B5F4-3241-8C42-1DE39A870BAF}"/>
                </a:ext>
              </a:extLst>
            </p:cNvPr>
            <p:cNvCxnSpPr>
              <a:cxnSpLocks/>
            </p:cNvCxnSpPr>
            <p:nvPr/>
          </p:nvCxnSpPr>
          <p:spPr>
            <a:xfrm>
              <a:off x="529059" y="4395651"/>
              <a:ext cx="8081528"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534C8629-9920-4541-A546-0319E5BCE69E}"/>
                </a:ext>
              </a:extLst>
            </p:cNvPr>
            <p:cNvCxnSpPr>
              <a:cxnSpLocks/>
            </p:cNvCxnSpPr>
            <p:nvPr/>
          </p:nvCxnSpPr>
          <p:spPr>
            <a:xfrm flipV="1">
              <a:off x="4572000" y="43956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Gerade Verbindung 102">
              <a:extLst>
                <a:ext uri="{FF2B5EF4-FFF2-40B4-BE49-F238E27FC236}">
                  <a16:creationId xmlns:a16="http://schemas.microsoft.com/office/drawing/2014/main" id="{E78385C6-8D40-6249-BE89-B522FF73FA79}"/>
                </a:ext>
              </a:extLst>
            </p:cNvPr>
            <p:cNvCxnSpPr>
              <a:cxnSpLocks/>
            </p:cNvCxnSpPr>
            <p:nvPr/>
          </p:nvCxnSpPr>
          <p:spPr>
            <a:xfrm flipV="1">
              <a:off x="8614941"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Gerade Verbindung 103">
              <a:extLst>
                <a:ext uri="{FF2B5EF4-FFF2-40B4-BE49-F238E27FC236}">
                  <a16:creationId xmlns:a16="http://schemas.microsoft.com/office/drawing/2014/main" id="{6EF2C1DA-06F4-4445-AD19-FE4CCA479C0E}"/>
                </a:ext>
              </a:extLst>
            </p:cNvPr>
            <p:cNvCxnSpPr>
              <a:cxnSpLocks/>
            </p:cNvCxnSpPr>
            <p:nvPr/>
          </p:nvCxnSpPr>
          <p:spPr>
            <a:xfrm flipV="1">
              <a:off x="529059"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 name="Gruppieren 2">
            <a:extLst>
              <a:ext uri="{FF2B5EF4-FFF2-40B4-BE49-F238E27FC236}">
                <a16:creationId xmlns:a16="http://schemas.microsoft.com/office/drawing/2014/main" id="{C26E5A17-0967-AD4E-9317-F57F00B9DAF5}"/>
              </a:ext>
            </a:extLst>
          </p:cNvPr>
          <p:cNvGrpSpPr/>
          <p:nvPr/>
        </p:nvGrpSpPr>
        <p:grpSpPr>
          <a:xfrm>
            <a:off x="669056" y="1666058"/>
            <a:ext cx="7805889" cy="2348817"/>
            <a:chOff x="458122" y="1666058"/>
            <a:chExt cx="7805889" cy="2348817"/>
          </a:xfrm>
        </p:grpSpPr>
        <p:sp>
          <p:nvSpPr>
            <p:cNvPr id="38" name="Rechteck 37">
              <a:extLst>
                <a:ext uri="{FF2B5EF4-FFF2-40B4-BE49-F238E27FC236}">
                  <a16:creationId xmlns:a16="http://schemas.microsoft.com/office/drawing/2014/main" id="{528BBD1F-D90B-6148-86AF-6D2EAA598D8C}"/>
                </a:ext>
              </a:extLst>
            </p:cNvPr>
            <p:cNvSpPr/>
            <p:nvPr/>
          </p:nvSpPr>
          <p:spPr>
            <a:xfrm>
              <a:off x="483770" y="2220241"/>
              <a:ext cx="1241194"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Sanitary engineering</a:t>
              </a:r>
            </a:p>
          </p:txBody>
        </p:sp>
        <p:sp>
          <p:nvSpPr>
            <p:cNvPr id="41" name="Rechteck 40">
              <a:extLst>
                <a:ext uri="{FF2B5EF4-FFF2-40B4-BE49-F238E27FC236}">
                  <a16:creationId xmlns:a16="http://schemas.microsoft.com/office/drawing/2014/main" id="{F9FD4248-A7E8-3A44-AE53-BB3F8A2AC7CB}"/>
                </a:ext>
              </a:extLst>
            </p:cNvPr>
            <p:cNvSpPr/>
            <p:nvPr/>
          </p:nvSpPr>
          <p:spPr>
            <a:xfrm>
              <a:off x="1934246" y="2220923"/>
              <a:ext cx="960669"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Heating supply</a:t>
              </a:r>
            </a:p>
          </p:txBody>
        </p:sp>
        <p:sp>
          <p:nvSpPr>
            <p:cNvPr id="44" name="Rechteck 43">
              <a:extLst>
                <a:ext uri="{FF2B5EF4-FFF2-40B4-BE49-F238E27FC236}">
                  <a16:creationId xmlns:a16="http://schemas.microsoft.com/office/drawing/2014/main" id="{5D08EE22-5897-774D-9F8E-1B1FEFF8F6C3}"/>
                </a:ext>
              </a:extLst>
            </p:cNvPr>
            <p:cNvSpPr/>
            <p:nvPr/>
          </p:nvSpPr>
          <p:spPr>
            <a:xfrm>
              <a:off x="3052902" y="2220923"/>
              <a:ext cx="1343786"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Ventilation technology</a:t>
              </a:r>
            </a:p>
          </p:txBody>
        </p:sp>
        <p:sp>
          <p:nvSpPr>
            <p:cNvPr id="62" name="Rechteck 61">
              <a:extLst>
                <a:ext uri="{FF2B5EF4-FFF2-40B4-BE49-F238E27FC236}">
                  <a16:creationId xmlns:a16="http://schemas.microsoft.com/office/drawing/2014/main" id="{AA827CF9-7E73-774F-A02C-A707B546AFEC}"/>
                </a:ext>
              </a:extLst>
            </p:cNvPr>
            <p:cNvSpPr/>
            <p:nvPr/>
          </p:nvSpPr>
          <p:spPr>
            <a:xfrm>
              <a:off x="3236446" y="3509952"/>
              <a:ext cx="976699" cy="504923"/>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Fire protection </a:t>
              </a:r>
              <a:br>
                <a:rPr lang="de-DE" sz="900" dirty="0">
                  <a:solidFill>
                    <a:schemeClr val="bg1"/>
                  </a:solidFill>
                  <a:latin typeface="Avenir LT Std 45 Book" panose="020B0502020203020204" pitchFamily="34" charset="77"/>
                </a:rPr>
              </a:br>
              <a:r>
                <a:rPr lang="de-DE" sz="900" dirty="0">
                  <a:solidFill>
                    <a:schemeClr val="bg1"/>
                  </a:solidFill>
                  <a:latin typeface="Avenir LT Std 45 Book" panose="020B0502020203020204" pitchFamily="34" charset="77"/>
                </a:rPr>
                <a:t>technology</a:t>
              </a:r>
            </a:p>
          </p:txBody>
        </p:sp>
        <p:sp>
          <p:nvSpPr>
            <p:cNvPr id="65" name="Rechteck 64">
              <a:extLst>
                <a:ext uri="{FF2B5EF4-FFF2-40B4-BE49-F238E27FC236}">
                  <a16:creationId xmlns:a16="http://schemas.microsoft.com/office/drawing/2014/main" id="{A24A363F-DC81-9C4F-8FA8-815FE33E281F}"/>
                </a:ext>
              </a:extLst>
            </p:cNvPr>
            <p:cNvSpPr/>
            <p:nvPr/>
          </p:nvSpPr>
          <p:spPr>
            <a:xfrm>
              <a:off x="4422426" y="3509952"/>
              <a:ext cx="1225164" cy="504923"/>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Building automation</a:t>
              </a:r>
              <a:br>
                <a:rPr lang="de-DE" sz="900" dirty="0">
                  <a:solidFill>
                    <a:schemeClr val="bg1"/>
                  </a:solidFill>
                  <a:latin typeface="Avenir LT Std 45 Book" panose="020B0502020203020204" pitchFamily="34" charset="77"/>
                </a:rPr>
              </a:br>
              <a:r>
                <a:rPr lang="de-DE" sz="900" dirty="0">
                  <a:solidFill>
                    <a:schemeClr val="bg1"/>
                  </a:solidFill>
                  <a:latin typeface="Avenir LT Std 45 Book" panose="020B0502020203020204" pitchFamily="34" charset="77"/>
                </a:rPr>
                <a:t>and digitisation</a:t>
              </a:r>
            </a:p>
          </p:txBody>
        </p:sp>
        <p:sp>
          <p:nvSpPr>
            <p:cNvPr id="68" name="Rechteck 67">
              <a:extLst>
                <a:ext uri="{FF2B5EF4-FFF2-40B4-BE49-F238E27FC236}">
                  <a16:creationId xmlns:a16="http://schemas.microsoft.com/office/drawing/2014/main" id="{352C8D7F-F514-2247-800B-A49932C2DB31}"/>
                </a:ext>
              </a:extLst>
            </p:cNvPr>
            <p:cNvSpPr/>
            <p:nvPr/>
          </p:nvSpPr>
          <p:spPr>
            <a:xfrm>
              <a:off x="5755884" y="3509952"/>
              <a:ext cx="1178676" cy="504923"/>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System integration</a:t>
              </a:r>
              <a:br>
                <a:rPr lang="de-DE" sz="900" dirty="0">
                  <a:solidFill>
                    <a:schemeClr val="bg1"/>
                  </a:solidFill>
                  <a:latin typeface="Avenir LT Std 45 Book" panose="020B0502020203020204" pitchFamily="34" charset="77"/>
                </a:rPr>
              </a:br>
              <a:r>
                <a:rPr lang="de-DE" sz="900" dirty="0">
                  <a:solidFill>
                    <a:schemeClr val="bg1"/>
                  </a:solidFill>
                  <a:latin typeface="Avenir LT Std 45 Book" panose="020B0502020203020204" pitchFamily="34" charset="77"/>
                </a:rPr>
                <a:t>and commissioning</a:t>
              </a:r>
            </a:p>
          </p:txBody>
        </p:sp>
        <p:sp>
          <p:nvSpPr>
            <p:cNvPr id="71" name="Rechteck 70">
              <a:extLst>
                <a:ext uri="{FF2B5EF4-FFF2-40B4-BE49-F238E27FC236}">
                  <a16:creationId xmlns:a16="http://schemas.microsoft.com/office/drawing/2014/main" id="{C0988FEF-1F36-154E-BD63-0522AB3600D1}"/>
                </a:ext>
              </a:extLst>
            </p:cNvPr>
            <p:cNvSpPr/>
            <p:nvPr/>
          </p:nvSpPr>
          <p:spPr>
            <a:xfrm>
              <a:off x="7062892" y="3509952"/>
              <a:ext cx="1185088"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Dynamic simulation</a:t>
              </a:r>
            </a:p>
          </p:txBody>
        </p:sp>
        <p:sp>
          <p:nvSpPr>
            <p:cNvPr id="47" name="Rechteck 46">
              <a:extLst>
                <a:ext uri="{FF2B5EF4-FFF2-40B4-BE49-F238E27FC236}">
                  <a16:creationId xmlns:a16="http://schemas.microsoft.com/office/drawing/2014/main" id="{E170066F-0EA5-B147-872F-3B1EFE86ABAC}"/>
                </a:ext>
              </a:extLst>
            </p:cNvPr>
            <p:cNvSpPr/>
            <p:nvPr/>
          </p:nvSpPr>
          <p:spPr>
            <a:xfrm>
              <a:off x="4553873" y="2219798"/>
              <a:ext cx="962271"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Cooling supply</a:t>
              </a:r>
            </a:p>
          </p:txBody>
        </p:sp>
        <p:sp>
          <p:nvSpPr>
            <p:cNvPr id="50" name="Rechteck 49">
              <a:extLst>
                <a:ext uri="{FF2B5EF4-FFF2-40B4-BE49-F238E27FC236}">
                  <a16:creationId xmlns:a16="http://schemas.microsoft.com/office/drawing/2014/main" id="{51F18FF5-F517-B240-9E82-B1B4AEFB6462}"/>
                </a:ext>
              </a:extLst>
            </p:cNvPr>
            <p:cNvSpPr/>
            <p:nvPr/>
          </p:nvSpPr>
          <p:spPr>
            <a:xfrm>
              <a:off x="5696573" y="2219798"/>
              <a:ext cx="1297298"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Electrical engineering</a:t>
              </a:r>
            </a:p>
          </p:txBody>
        </p:sp>
        <p:sp>
          <p:nvSpPr>
            <p:cNvPr id="53" name="Rechteck 52">
              <a:extLst>
                <a:ext uri="{FF2B5EF4-FFF2-40B4-BE49-F238E27FC236}">
                  <a16:creationId xmlns:a16="http://schemas.microsoft.com/office/drawing/2014/main" id="{E210C27E-C932-4746-96D0-5EAB9AEECC70}"/>
                </a:ext>
              </a:extLst>
            </p:cNvPr>
            <p:cNvSpPr/>
            <p:nvPr/>
          </p:nvSpPr>
          <p:spPr>
            <a:xfrm>
              <a:off x="7046862" y="2219798"/>
              <a:ext cx="1217149" cy="781922"/>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Information and</a:t>
              </a:r>
              <a:br>
                <a:rPr lang="de-DE" sz="900" dirty="0">
                  <a:solidFill>
                    <a:schemeClr val="bg1"/>
                  </a:solidFill>
                  <a:latin typeface="Avenir LT Std 45 Book" panose="020B0502020203020204" pitchFamily="34" charset="77"/>
                </a:rPr>
              </a:br>
              <a:r>
                <a:rPr lang="de-DE" sz="900" dirty="0">
                  <a:solidFill>
                    <a:schemeClr val="bg1"/>
                  </a:solidFill>
                  <a:latin typeface="Avenir LT Std 45 Book" panose="020B0502020203020204" pitchFamily="34" charset="77"/>
                </a:rPr>
                <a:t>telecommunications</a:t>
              </a:r>
              <a:br>
                <a:rPr lang="de-DE" sz="900" dirty="0">
                  <a:solidFill>
                    <a:schemeClr val="bg1"/>
                  </a:solidFill>
                  <a:latin typeface="Avenir LT Std 45 Book" panose="020B0502020203020204" pitchFamily="34" charset="77"/>
                </a:rPr>
              </a:br>
              <a:r>
                <a:rPr lang="de-DE" sz="900" dirty="0">
                  <a:solidFill>
                    <a:schemeClr val="bg1"/>
                  </a:solidFill>
                  <a:latin typeface="Avenir LT Std 45 Book" panose="020B0502020203020204" pitchFamily="34" charset="77"/>
                </a:rPr>
                <a:t>technology</a:t>
              </a:r>
            </a:p>
            <a:p>
              <a:pPr algn="ctr"/>
              <a:endParaRPr lang="de-DE" sz="900" dirty="0">
                <a:solidFill>
                  <a:schemeClr val="bg1"/>
                </a:solidFill>
                <a:latin typeface="Avenir LT Std 45 Book" panose="020B0502020203020204" pitchFamily="34" charset="77"/>
              </a:endParaRPr>
            </a:p>
          </p:txBody>
        </p:sp>
        <p:sp>
          <p:nvSpPr>
            <p:cNvPr id="56" name="Rechteck 55">
              <a:extLst>
                <a:ext uri="{FF2B5EF4-FFF2-40B4-BE49-F238E27FC236}">
                  <a16:creationId xmlns:a16="http://schemas.microsoft.com/office/drawing/2014/main" id="{B424592A-4F5A-F047-A562-125AA7DC1937}"/>
                </a:ext>
              </a:extLst>
            </p:cNvPr>
            <p:cNvSpPr/>
            <p:nvPr/>
          </p:nvSpPr>
          <p:spPr>
            <a:xfrm>
              <a:off x="458122" y="3509952"/>
              <a:ext cx="1292490"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Conveyor technology</a:t>
              </a:r>
            </a:p>
          </p:txBody>
        </p:sp>
        <p:sp>
          <p:nvSpPr>
            <p:cNvPr id="59" name="Rechteck 58">
              <a:extLst>
                <a:ext uri="{FF2B5EF4-FFF2-40B4-BE49-F238E27FC236}">
                  <a16:creationId xmlns:a16="http://schemas.microsoft.com/office/drawing/2014/main" id="{C103C8F6-978B-B448-98BA-7BE81E4C4BA7}"/>
                </a:ext>
              </a:extLst>
            </p:cNvPr>
            <p:cNvSpPr/>
            <p:nvPr/>
          </p:nvSpPr>
          <p:spPr>
            <a:xfrm>
              <a:off x="1839668" y="3509952"/>
              <a:ext cx="1149822" cy="366424"/>
            </a:xfrm>
            <a:prstGeom prst="rect">
              <a:avLst/>
            </a:prstGeom>
          </p:spPr>
          <p:txBody>
            <a:bodyPr wrap="none" tIns="180000" rIns="90000">
              <a:spAutoFit/>
            </a:bodyPr>
            <a:lstStyle/>
            <a:p>
              <a:pPr algn="ctr"/>
              <a:r>
                <a:rPr lang="de-DE" sz="900" dirty="0">
                  <a:solidFill>
                    <a:schemeClr val="bg1"/>
                  </a:solidFill>
                  <a:latin typeface="Avenir LT Std 45 Book" panose="020B0502020203020204" pitchFamily="34" charset="77"/>
                </a:rPr>
                <a:t>Kitchen appliances</a:t>
              </a:r>
            </a:p>
          </p:txBody>
        </p:sp>
        <p:pic>
          <p:nvPicPr>
            <p:cNvPr id="74" name="Grafik 73">
              <a:extLst>
                <a:ext uri="{FF2B5EF4-FFF2-40B4-BE49-F238E27FC236}">
                  <a16:creationId xmlns:a16="http://schemas.microsoft.com/office/drawing/2014/main" id="{84A10813-8154-094A-8855-B895AD9D5790}"/>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3391491" y="1666058"/>
              <a:ext cx="660400" cy="660400"/>
            </a:xfrm>
            <a:prstGeom prst="rect">
              <a:avLst/>
            </a:prstGeom>
          </p:spPr>
        </p:pic>
        <p:pic>
          <p:nvPicPr>
            <p:cNvPr id="80" name="Grafik 79">
              <a:extLst>
                <a:ext uri="{FF2B5EF4-FFF2-40B4-BE49-F238E27FC236}">
                  <a16:creationId xmlns:a16="http://schemas.microsoft.com/office/drawing/2014/main" id="{E9F70913-E1C0-5C46-954B-195E2B9FA63A}"/>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4698878" y="1666058"/>
              <a:ext cx="660400" cy="660400"/>
            </a:xfrm>
            <a:prstGeom prst="rect">
              <a:avLst/>
            </a:prstGeom>
          </p:spPr>
        </p:pic>
        <p:pic>
          <p:nvPicPr>
            <p:cNvPr id="82" name="Grafik 81">
              <a:extLst>
                <a:ext uri="{FF2B5EF4-FFF2-40B4-BE49-F238E27FC236}">
                  <a16:creationId xmlns:a16="http://schemas.microsoft.com/office/drawing/2014/main" id="{36543AD8-AC63-844B-9E04-877D18616FD5}"/>
                </a:ext>
              </a:extLst>
            </p:cNvPr>
            <p:cNvPicPr>
              <a:picLocks noChangeAspect="1"/>
            </p:cNvPicPr>
            <p:nvPr/>
          </p:nvPicPr>
          <p:blipFill>
            <a:blip r:embed="rId7">
              <a:lum bright="70000" contrast="-70000"/>
              <a:extLst>
                <a:ext uri="{96DAC541-7B7A-43D3-8B79-37D633B846F1}">
                  <asvg:svgBlip xmlns:asvg="http://schemas.microsoft.com/office/drawing/2016/SVG/main" r:embed="rId8"/>
                </a:ext>
              </a:extLst>
            </a:blip>
            <a:stretch>
              <a:fillRect/>
            </a:stretch>
          </p:blipFill>
          <p:spPr>
            <a:xfrm>
              <a:off x="5993524" y="1666058"/>
              <a:ext cx="660400" cy="660400"/>
            </a:xfrm>
            <a:prstGeom prst="rect">
              <a:avLst/>
            </a:prstGeom>
          </p:spPr>
        </p:pic>
        <p:pic>
          <p:nvPicPr>
            <p:cNvPr id="84" name="Grafik 83">
              <a:extLst>
                <a:ext uri="{FF2B5EF4-FFF2-40B4-BE49-F238E27FC236}">
                  <a16:creationId xmlns:a16="http://schemas.microsoft.com/office/drawing/2014/main" id="{9A12CEE5-62EA-2C4A-B791-315A3E86B595}"/>
                </a:ext>
              </a:extLst>
            </p:cNvPr>
            <p:cNvPicPr>
              <a:picLocks noChangeAspect="1"/>
            </p:cNvPicPr>
            <p:nvPr/>
          </p:nvPicPr>
          <p:blipFill>
            <a:blip r:embed="rId9">
              <a:lum bright="70000" contrast="-70000"/>
              <a:extLst>
                <a:ext uri="{96DAC541-7B7A-43D3-8B79-37D633B846F1}">
                  <asvg:svgBlip xmlns:asvg="http://schemas.microsoft.com/office/drawing/2016/SVG/main" r:embed="rId10"/>
                </a:ext>
              </a:extLst>
            </a:blip>
            <a:stretch>
              <a:fillRect/>
            </a:stretch>
          </p:blipFill>
          <p:spPr>
            <a:xfrm>
              <a:off x="7301232" y="1666058"/>
              <a:ext cx="660400" cy="660400"/>
            </a:xfrm>
            <a:prstGeom prst="rect">
              <a:avLst/>
            </a:prstGeom>
          </p:spPr>
        </p:pic>
        <p:pic>
          <p:nvPicPr>
            <p:cNvPr id="86" name="Grafik 85">
              <a:extLst>
                <a:ext uri="{FF2B5EF4-FFF2-40B4-BE49-F238E27FC236}">
                  <a16:creationId xmlns:a16="http://schemas.microsoft.com/office/drawing/2014/main" id="{85AD05D1-19A8-804C-BF4E-102A40408201}"/>
                </a:ext>
              </a:extLst>
            </p:cNvPr>
            <p:cNvPicPr>
              <a:picLocks noChangeAspect="1"/>
            </p:cNvPicPr>
            <p:nvPr/>
          </p:nvPicPr>
          <p:blipFill>
            <a:blip r:embed="rId11">
              <a:lum bright="70000" contrast="-70000"/>
              <a:extLst>
                <a:ext uri="{96DAC541-7B7A-43D3-8B79-37D633B846F1}">
                  <asvg:svgBlip xmlns:asvg="http://schemas.microsoft.com/office/drawing/2016/SVG/main" r:embed="rId12"/>
                </a:ext>
              </a:extLst>
            </a:blip>
            <a:stretch>
              <a:fillRect/>
            </a:stretch>
          </p:blipFill>
          <p:spPr>
            <a:xfrm>
              <a:off x="753266" y="2927928"/>
              <a:ext cx="660400" cy="660400"/>
            </a:xfrm>
            <a:prstGeom prst="rect">
              <a:avLst/>
            </a:prstGeom>
          </p:spPr>
        </p:pic>
        <p:pic>
          <p:nvPicPr>
            <p:cNvPr id="88" name="Grafik 87">
              <a:extLst>
                <a:ext uri="{FF2B5EF4-FFF2-40B4-BE49-F238E27FC236}">
                  <a16:creationId xmlns:a16="http://schemas.microsoft.com/office/drawing/2014/main" id="{0EB1BE39-E939-EB4E-9083-82E4C6B56B6E}"/>
                </a:ext>
              </a:extLst>
            </p:cNvPr>
            <p:cNvPicPr>
              <a:picLocks noChangeAspect="1"/>
            </p:cNvPicPr>
            <p:nvPr/>
          </p:nvPicPr>
          <p:blipFill>
            <a:blip r:embed="rId13">
              <a:lum bright="70000" contrast="-70000"/>
              <a:extLst>
                <a:ext uri="{96DAC541-7B7A-43D3-8B79-37D633B846F1}">
                  <asvg:svgBlip xmlns:asvg="http://schemas.microsoft.com/office/drawing/2016/SVG/main" r:embed="rId14"/>
                </a:ext>
              </a:extLst>
            </a:blip>
            <a:stretch>
              <a:fillRect/>
            </a:stretch>
          </p:blipFill>
          <p:spPr>
            <a:xfrm>
              <a:off x="2071821" y="2927381"/>
              <a:ext cx="660400" cy="660400"/>
            </a:xfrm>
            <a:prstGeom prst="rect">
              <a:avLst/>
            </a:prstGeom>
          </p:spPr>
        </p:pic>
        <p:pic>
          <p:nvPicPr>
            <p:cNvPr id="90" name="Grafik 89">
              <a:extLst>
                <a:ext uri="{FF2B5EF4-FFF2-40B4-BE49-F238E27FC236}">
                  <a16:creationId xmlns:a16="http://schemas.microsoft.com/office/drawing/2014/main" id="{AE00D423-18D6-614A-A625-91EBB9B546D0}"/>
                </a:ext>
              </a:extLst>
            </p:cNvPr>
            <p:cNvPicPr>
              <a:picLocks noChangeAspect="1"/>
            </p:cNvPicPr>
            <p:nvPr/>
          </p:nvPicPr>
          <p:blipFill>
            <a:blip r:embed="rId15">
              <a:lum bright="70000" contrast="-70000"/>
              <a:extLst>
                <a:ext uri="{96DAC541-7B7A-43D3-8B79-37D633B846F1}">
                  <asvg:svgBlip xmlns:asvg="http://schemas.microsoft.com/office/drawing/2016/SVG/main" r:embed="rId16"/>
                </a:ext>
              </a:extLst>
            </a:blip>
            <a:stretch>
              <a:fillRect/>
            </a:stretch>
          </p:blipFill>
          <p:spPr>
            <a:xfrm>
              <a:off x="3370690" y="2933149"/>
              <a:ext cx="660400" cy="660400"/>
            </a:xfrm>
            <a:prstGeom prst="rect">
              <a:avLst/>
            </a:prstGeom>
          </p:spPr>
        </p:pic>
        <p:pic>
          <p:nvPicPr>
            <p:cNvPr id="92" name="Grafik 91">
              <a:extLst>
                <a:ext uri="{FF2B5EF4-FFF2-40B4-BE49-F238E27FC236}">
                  <a16:creationId xmlns:a16="http://schemas.microsoft.com/office/drawing/2014/main" id="{B3065FE8-2EA9-BD46-8F72-555D0F9E4AD5}"/>
                </a:ext>
              </a:extLst>
            </p:cNvPr>
            <p:cNvPicPr>
              <a:picLocks noChangeAspect="1"/>
            </p:cNvPicPr>
            <p:nvPr/>
          </p:nvPicPr>
          <p:blipFill>
            <a:blip r:embed="rId17">
              <a:lum bright="70000" contrast="-70000"/>
              <a:extLst>
                <a:ext uri="{96DAC541-7B7A-43D3-8B79-37D633B846F1}">
                  <asvg:svgBlip xmlns:asvg="http://schemas.microsoft.com/office/drawing/2016/SVG/main" r:embed="rId18"/>
                </a:ext>
              </a:extLst>
            </a:blip>
            <a:stretch>
              <a:fillRect/>
            </a:stretch>
          </p:blipFill>
          <p:spPr>
            <a:xfrm>
              <a:off x="4704076" y="2921138"/>
              <a:ext cx="660400" cy="660400"/>
            </a:xfrm>
            <a:prstGeom prst="rect">
              <a:avLst/>
            </a:prstGeom>
          </p:spPr>
        </p:pic>
        <p:pic>
          <p:nvPicPr>
            <p:cNvPr id="94" name="Grafik 93">
              <a:extLst>
                <a:ext uri="{FF2B5EF4-FFF2-40B4-BE49-F238E27FC236}">
                  <a16:creationId xmlns:a16="http://schemas.microsoft.com/office/drawing/2014/main" id="{0B119A95-0AA5-C74F-AB0F-4406DC791248}"/>
                </a:ext>
              </a:extLst>
            </p:cNvPr>
            <p:cNvPicPr>
              <a:picLocks noChangeAspect="1"/>
            </p:cNvPicPr>
            <p:nvPr/>
          </p:nvPicPr>
          <p:blipFill>
            <a:blip r:embed="rId19">
              <a:lum bright="70000" contrast="-70000"/>
              <a:extLst>
                <a:ext uri="{96DAC541-7B7A-43D3-8B79-37D633B846F1}">
                  <asvg:svgBlip xmlns:asvg="http://schemas.microsoft.com/office/drawing/2016/SVG/main" r:embed="rId20"/>
                </a:ext>
              </a:extLst>
            </a:blip>
            <a:stretch>
              <a:fillRect/>
            </a:stretch>
          </p:blipFill>
          <p:spPr>
            <a:xfrm>
              <a:off x="6014006" y="2927928"/>
              <a:ext cx="660400" cy="660400"/>
            </a:xfrm>
            <a:prstGeom prst="rect">
              <a:avLst/>
            </a:prstGeom>
          </p:spPr>
        </p:pic>
        <p:pic>
          <p:nvPicPr>
            <p:cNvPr id="96" name="Grafik 95">
              <a:extLst>
                <a:ext uri="{FF2B5EF4-FFF2-40B4-BE49-F238E27FC236}">
                  <a16:creationId xmlns:a16="http://schemas.microsoft.com/office/drawing/2014/main" id="{20699201-F7EA-684D-A38D-195AA6615414}"/>
                </a:ext>
              </a:extLst>
            </p:cNvPr>
            <p:cNvPicPr>
              <a:picLocks noChangeAspect="1"/>
            </p:cNvPicPr>
            <p:nvPr/>
          </p:nvPicPr>
          <p:blipFill>
            <a:blip r:embed="rId21">
              <a:lum bright="70000" contrast="-70000"/>
              <a:extLst>
                <a:ext uri="{96DAC541-7B7A-43D3-8B79-37D633B846F1}">
                  <asvg:svgBlip xmlns:asvg="http://schemas.microsoft.com/office/drawing/2016/SVG/main" r:embed="rId22"/>
                </a:ext>
              </a:extLst>
            </a:blip>
            <a:stretch>
              <a:fillRect/>
            </a:stretch>
          </p:blipFill>
          <p:spPr>
            <a:xfrm>
              <a:off x="7318814" y="2921138"/>
              <a:ext cx="660400" cy="660400"/>
            </a:xfrm>
            <a:prstGeom prst="rect">
              <a:avLst/>
            </a:prstGeom>
          </p:spPr>
        </p:pic>
        <p:pic>
          <p:nvPicPr>
            <p:cNvPr id="39" name="Grafik 38">
              <a:extLst>
                <a:ext uri="{FF2B5EF4-FFF2-40B4-BE49-F238E27FC236}">
                  <a16:creationId xmlns:a16="http://schemas.microsoft.com/office/drawing/2014/main" id="{1B6A3821-EFAD-DF4A-86F5-5FAFDFE774C3}"/>
                </a:ext>
              </a:extLst>
            </p:cNvPr>
            <p:cNvPicPr>
              <a:picLocks noChangeAspect="1"/>
            </p:cNvPicPr>
            <p:nvPr/>
          </p:nvPicPr>
          <p:blipFill>
            <a:blip r:embed="rId23">
              <a:lum bright="70000" contrast="-70000"/>
            </a:blip>
            <a:stretch>
              <a:fillRect/>
            </a:stretch>
          </p:blipFill>
          <p:spPr>
            <a:xfrm>
              <a:off x="742903" y="1679712"/>
              <a:ext cx="658800" cy="658800"/>
            </a:xfrm>
            <a:prstGeom prst="rect">
              <a:avLst/>
            </a:prstGeom>
          </p:spPr>
        </p:pic>
        <p:pic>
          <p:nvPicPr>
            <p:cNvPr id="42" name="Grafik 41">
              <a:extLst>
                <a:ext uri="{FF2B5EF4-FFF2-40B4-BE49-F238E27FC236}">
                  <a16:creationId xmlns:a16="http://schemas.microsoft.com/office/drawing/2014/main" id="{5A4BADB9-909B-F04F-B2FC-735242D91AF4}"/>
                </a:ext>
              </a:extLst>
            </p:cNvPr>
            <p:cNvPicPr>
              <a:picLocks noChangeAspect="1"/>
            </p:cNvPicPr>
            <p:nvPr/>
          </p:nvPicPr>
          <p:blipFill>
            <a:blip r:embed="rId24">
              <a:lum bright="70000" contrast="-70000"/>
            </a:blip>
            <a:stretch>
              <a:fillRect/>
            </a:stretch>
          </p:blipFill>
          <p:spPr>
            <a:xfrm>
              <a:off x="2074326" y="1666058"/>
              <a:ext cx="658800" cy="658800"/>
            </a:xfrm>
            <a:prstGeom prst="rect">
              <a:avLst/>
            </a:prstGeom>
          </p:spPr>
        </p:pic>
      </p:grpSp>
    </p:spTree>
    <p:extLst>
      <p:ext uri="{BB962C8B-B14F-4D97-AF65-F5344CB8AC3E}">
        <p14:creationId xmlns:p14="http://schemas.microsoft.com/office/powerpoint/2010/main" val="7418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6383AD-6675-4A48-8349-9FD3CF592FDA}"/>
              </a:ext>
            </a:extLst>
          </p:cNvPr>
          <p:cNvSpPr>
            <a:spLocks noGrp="1"/>
          </p:cNvSpPr>
          <p:nvPr>
            <p:ph type="title"/>
          </p:nvPr>
        </p:nvSpPr>
        <p:spPr>
          <a:xfrm>
            <a:off x="2222751" y="1927764"/>
            <a:ext cx="5848100" cy="1874568"/>
          </a:xfrm>
        </p:spPr>
        <p:txBody>
          <a:bodyPr>
            <a:normAutofit/>
          </a:bodyPr>
          <a:lstStyle/>
          <a:p>
            <a:r>
              <a:rPr lang="en-US" sz="4000" dirty="0"/>
              <a:t>Chapter slide </a:t>
            </a:r>
            <a:br>
              <a:rPr lang="en-US" sz="4000" dirty="0"/>
            </a:br>
            <a:br>
              <a:rPr lang="en-US" sz="4000" dirty="0"/>
            </a:br>
            <a:r>
              <a:rPr lang="en-US" sz="4000" dirty="0"/>
              <a:t>as a topic separator</a:t>
            </a:r>
            <a:endParaRPr lang="de-DE" sz="4000" dirty="0"/>
          </a:p>
        </p:txBody>
      </p:sp>
      <p:sp>
        <p:nvSpPr>
          <p:cNvPr id="4" name="Fußzeilenplatzhalter 3">
            <a:extLst>
              <a:ext uri="{FF2B5EF4-FFF2-40B4-BE49-F238E27FC236}">
                <a16:creationId xmlns:a16="http://schemas.microsoft.com/office/drawing/2014/main" id="{5A8B8D76-CA2F-744D-AD3D-45DAB3510791}"/>
              </a:ext>
            </a:extLst>
          </p:cNvPr>
          <p:cNvSpPr>
            <a:spLocks noGrp="1"/>
          </p:cNvSpPr>
          <p:nvPr>
            <p:ph type="ftr" sz="quarter" idx="4294967295"/>
          </p:nvPr>
        </p:nvSpPr>
        <p:spPr>
          <a:xfrm>
            <a:off x="404949" y="4860000"/>
            <a:ext cx="7273334" cy="273844"/>
          </a:xfrm>
          <a:prstGeom prst="rect">
            <a:avLst/>
          </a:prstGeom>
        </p:spPr>
        <p:txBody>
          <a:bodyPr/>
          <a:lstStyle/>
          <a:p>
            <a:r>
              <a:rPr lang="de-DE"/>
              <a:t>Die M&amp;P Gruppe stellt sich vor.</a:t>
            </a:r>
          </a:p>
        </p:txBody>
      </p:sp>
      <p:sp>
        <p:nvSpPr>
          <p:cNvPr id="5" name="Foliennummernplatzhalter 4">
            <a:extLst>
              <a:ext uri="{FF2B5EF4-FFF2-40B4-BE49-F238E27FC236}">
                <a16:creationId xmlns:a16="http://schemas.microsoft.com/office/drawing/2014/main" id="{A48111B2-5E2B-5345-B043-7AD07CE51756}"/>
              </a:ext>
            </a:extLst>
          </p:cNvPr>
          <p:cNvSpPr>
            <a:spLocks noGrp="1"/>
          </p:cNvSpPr>
          <p:nvPr>
            <p:ph type="sldNum" sz="quarter" idx="12"/>
          </p:nvPr>
        </p:nvSpPr>
        <p:spPr/>
        <p:txBody>
          <a:bodyPr/>
          <a:lstStyle/>
          <a:p>
            <a:fld id="{062264FA-5897-E448-9104-19C45CE6974D}" type="slidenum">
              <a:rPr lang="de-DE" smtClean="0">
                <a:solidFill>
                  <a:srgbClr val="606A73"/>
                </a:solidFill>
              </a:rPr>
              <a:pPr/>
              <a:t>26</a:t>
            </a:fld>
            <a:endParaRPr lang="de-DE">
              <a:solidFill>
                <a:srgbClr val="606A73"/>
              </a:solidFill>
            </a:endParaRPr>
          </a:p>
        </p:txBody>
      </p:sp>
    </p:spTree>
    <p:extLst>
      <p:ext uri="{BB962C8B-B14F-4D97-AF65-F5344CB8AC3E}">
        <p14:creationId xmlns:p14="http://schemas.microsoft.com/office/powerpoint/2010/main" val="312606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3</a:t>
            </a:fld>
            <a:endParaRPr lang="de-DE">
              <a:solidFill>
                <a:srgbClr val="606A73"/>
              </a:solidFill>
            </a:endParaRPr>
          </a:p>
        </p:txBody>
      </p:sp>
      <p:sp>
        <p:nvSpPr>
          <p:cNvPr id="20" name="Titel 2">
            <a:extLst>
              <a:ext uri="{FF2B5EF4-FFF2-40B4-BE49-F238E27FC236}">
                <a16:creationId xmlns:a16="http://schemas.microsoft.com/office/drawing/2014/main" id="{0187436B-83AB-D04F-A730-2B980611D72A}"/>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Our approach</a:t>
            </a:r>
            <a:endParaRPr lang="de-DE" sz="1000" dirty="0">
              <a:latin typeface="Avenir LT Std 55 Roman" panose="020B0503020203020204" pitchFamily="34" charset="77"/>
            </a:endParaRPr>
          </a:p>
        </p:txBody>
      </p:sp>
      <p:grpSp>
        <p:nvGrpSpPr>
          <p:cNvPr id="11" name="Gruppieren 10">
            <a:extLst>
              <a:ext uri="{FF2B5EF4-FFF2-40B4-BE49-F238E27FC236}">
                <a16:creationId xmlns:a16="http://schemas.microsoft.com/office/drawing/2014/main" id="{D0AFA129-13DC-1C95-346F-F2019DDB5897}"/>
              </a:ext>
            </a:extLst>
          </p:cNvPr>
          <p:cNvGrpSpPr/>
          <p:nvPr/>
        </p:nvGrpSpPr>
        <p:grpSpPr>
          <a:xfrm>
            <a:off x="5985244" y="1363605"/>
            <a:ext cx="2635232" cy="2620414"/>
            <a:chOff x="5393462" y="1158000"/>
            <a:chExt cx="3227014" cy="3208868"/>
          </a:xfrm>
        </p:grpSpPr>
        <p:pic>
          <p:nvPicPr>
            <p:cNvPr id="3" name="Grafik 2">
              <a:extLst>
                <a:ext uri="{FF2B5EF4-FFF2-40B4-BE49-F238E27FC236}">
                  <a16:creationId xmlns:a16="http://schemas.microsoft.com/office/drawing/2014/main" id="{E9C74982-844E-034D-ABD1-456985B8DB0D}"/>
                </a:ext>
              </a:extLst>
            </p:cNvPr>
            <p:cNvPicPr>
              <a:picLocks noChangeAspect="1"/>
            </p:cNvPicPr>
            <p:nvPr/>
          </p:nvPicPr>
          <p:blipFill>
            <a:blip r:embed="rId3">
              <a:lum bright="70000" contrast="-70000"/>
              <a:alphaModFix amt="50000"/>
            </a:blip>
            <a:stretch>
              <a:fillRect/>
            </a:stretch>
          </p:blipFill>
          <p:spPr>
            <a:xfrm>
              <a:off x="5573444" y="1808072"/>
              <a:ext cx="2874264" cy="2558796"/>
            </a:xfrm>
            <a:prstGeom prst="rect">
              <a:avLst/>
            </a:prstGeom>
            <a:noFill/>
            <a:ln>
              <a:noFill/>
            </a:ln>
          </p:spPr>
        </p:pic>
        <p:sp>
          <p:nvSpPr>
            <p:cNvPr id="21" name="Oval 20">
              <a:extLst>
                <a:ext uri="{FF2B5EF4-FFF2-40B4-BE49-F238E27FC236}">
                  <a16:creationId xmlns:a16="http://schemas.microsoft.com/office/drawing/2014/main" id="{060F2FB3-648C-0741-8107-6D64F623374F}"/>
                </a:ext>
              </a:extLst>
            </p:cNvPr>
            <p:cNvSpPr>
              <a:spLocks noChangeAspect="1"/>
            </p:cNvSpPr>
            <p:nvPr/>
          </p:nvSpPr>
          <p:spPr>
            <a:xfrm>
              <a:off x="5825276" y="1777544"/>
              <a:ext cx="2340000" cy="2340000"/>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5" name="Grafik 34">
              <a:extLst>
                <a:ext uri="{FF2B5EF4-FFF2-40B4-BE49-F238E27FC236}">
                  <a16:creationId xmlns:a16="http://schemas.microsoft.com/office/drawing/2014/main" id="{7F8B9985-27E8-C643-B57B-AD77FE6681D5}"/>
                </a:ext>
              </a:extLst>
            </p:cNvPr>
            <p:cNvPicPr>
              <a:picLocks noChangeAspect="1"/>
            </p:cNvPicPr>
            <p:nvPr/>
          </p:nvPicPr>
          <p:blipFill>
            <a:blip r:embed="rId4"/>
            <a:stretch>
              <a:fillRect/>
            </a:stretch>
          </p:blipFill>
          <p:spPr>
            <a:xfrm>
              <a:off x="6427914" y="2368751"/>
              <a:ext cx="1168400" cy="1168400"/>
            </a:xfrm>
            <a:prstGeom prst="rect">
              <a:avLst/>
            </a:prstGeom>
          </p:spPr>
        </p:pic>
        <p:pic>
          <p:nvPicPr>
            <p:cNvPr id="14" name="Grafik 13">
              <a:extLst>
                <a:ext uri="{FF2B5EF4-FFF2-40B4-BE49-F238E27FC236}">
                  <a16:creationId xmlns:a16="http://schemas.microsoft.com/office/drawing/2014/main" id="{132E2D6C-D91D-4D4F-ACB6-4F37117B63EF}"/>
                </a:ext>
              </a:extLst>
            </p:cNvPr>
            <p:cNvPicPr>
              <a:picLocks noChangeAspect="1"/>
            </p:cNvPicPr>
            <p:nvPr/>
          </p:nvPicPr>
          <p:blipFill>
            <a:blip r:embed="rId5"/>
            <a:stretch>
              <a:fillRect/>
            </a:stretch>
          </p:blipFill>
          <p:spPr>
            <a:xfrm>
              <a:off x="5393462" y="2908951"/>
              <a:ext cx="1256400" cy="1256400"/>
            </a:xfrm>
            <a:prstGeom prst="rect">
              <a:avLst/>
            </a:prstGeom>
            <a:effectLst>
              <a:outerShdw blurRad="50800" dist="50800" dir="8700000" algn="ctr" rotWithShape="0">
                <a:schemeClr val="tx1">
                  <a:alpha val="25000"/>
                </a:schemeClr>
              </a:outerShdw>
            </a:effectLst>
          </p:spPr>
        </p:pic>
        <p:pic>
          <p:nvPicPr>
            <p:cNvPr id="17" name="Grafik 16">
              <a:extLst>
                <a:ext uri="{FF2B5EF4-FFF2-40B4-BE49-F238E27FC236}">
                  <a16:creationId xmlns:a16="http://schemas.microsoft.com/office/drawing/2014/main" id="{749B9C4B-0F8A-8148-89CE-0C860474B044}"/>
                </a:ext>
              </a:extLst>
            </p:cNvPr>
            <p:cNvPicPr>
              <a:picLocks noChangeAspect="1"/>
            </p:cNvPicPr>
            <p:nvPr/>
          </p:nvPicPr>
          <p:blipFill>
            <a:blip r:embed="rId6"/>
            <a:stretch>
              <a:fillRect/>
            </a:stretch>
          </p:blipFill>
          <p:spPr>
            <a:xfrm>
              <a:off x="7364076" y="2892532"/>
              <a:ext cx="1256400" cy="1256400"/>
            </a:xfrm>
            <a:prstGeom prst="rect">
              <a:avLst/>
            </a:prstGeom>
            <a:effectLst>
              <a:outerShdw blurRad="50800" dist="50800" dir="8700000" algn="ctr" rotWithShape="0">
                <a:schemeClr val="tx1">
                  <a:alpha val="25000"/>
                </a:schemeClr>
              </a:outerShdw>
            </a:effectLst>
          </p:spPr>
        </p:pic>
        <p:pic>
          <p:nvPicPr>
            <p:cNvPr id="24" name="Grafik 23">
              <a:extLst>
                <a:ext uri="{FF2B5EF4-FFF2-40B4-BE49-F238E27FC236}">
                  <a16:creationId xmlns:a16="http://schemas.microsoft.com/office/drawing/2014/main" id="{95BE295A-A3F3-E448-9986-21E97E41272A}"/>
                </a:ext>
              </a:extLst>
            </p:cNvPr>
            <p:cNvPicPr>
              <a:picLocks noChangeAspect="1"/>
            </p:cNvPicPr>
            <p:nvPr/>
          </p:nvPicPr>
          <p:blipFill>
            <a:blip r:embed="rId7"/>
            <a:stretch>
              <a:fillRect/>
            </a:stretch>
          </p:blipFill>
          <p:spPr>
            <a:xfrm>
              <a:off x="6385647" y="1158000"/>
              <a:ext cx="1256400" cy="1256400"/>
            </a:xfrm>
            <a:prstGeom prst="rect">
              <a:avLst/>
            </a:prstGeom>
            <a:effectLst>
              <a:outerShdw blurRad="50800" dist="50800" dir="8700000" algn="ctr" rotWithShape="0">
                <a:schemeClr val="tx1">
                  <a:alpha val="25000"/>
                </a:schemeClr>
              </a:outerShdw>
            </a:effectLst>
          </p:spPr>
        </p:pic>
      </p:grpSp>
      <p:sp>
        <p:nvSpPr>
          <p:cNvPr id="27" name="Inhaltsplatzhalter 3">
            <a:extLst>
              <a:ext uri="{FF2B5EF4-FFF2-40B4-BE49-F238E27FC236}">
                <a16:creationId xmlns:a16="http://schemas.microsoft.com/office/drawing/2014/main" id="{89165A3D-E0D7-1EDC-6649-086F080C018D}"/>
              </a:ext>
            </a:extLst>
          </p:cNvPr>
          <p:cNvSpPr>
            <a:spLocks noGrp="1"/>
          </p:cNvSpPr>
          <p:nvPr>
            <p:ph sz="quarter" idx="13"/>
          </p:nvPr>
        </p:nvSpPr>
        <p:spPr>
          <a:xfrm>
            <a:off x="539999" y="1394849"/>
            <a:ext cx="5222593" cy="3105390"/>
          </a:xfrm>
          <a:prstGeom prst="rect">
            <a:avLst/>
          </a:prstGeom>
        </p:spPr>
        <p:txBody>
          <a:bodyPr lIns="0" tIns="0" rIns="0" bIns="0"/>
          <a:lstStyle/>
          <a:p>
            <a:pPr marL="0" indent="0">
              <a:lnSpc>
                <a:spcPts val="1200"/>
              </a:lnSpc>
              <a:buNone/>
            </a:pPr>
            <a:r>
              <a:rPr lang="de-DE" sz="1000" b="1" dirty="0">
                <a:solidFill>
                  <a:schemeClr val="bg1"/>
                </a:solidFill>
              </a:rPr>
              <a:t>Integrated systems ensure the greatest possible advantages for modern buildings. M&amp;P develops interdisciplinary concepts and sustainable solutions.</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The only way to achieve the highest levels of added value is to take a holistic view of a building and all its potential over its entire life cycle. Optimal technical, digital and organisational networking is our aim in every project.</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In this context, we at M&amp;P see ourselves as drivers of innovation for our clients, developing viable ideas and integrated concepts in important fields of innovation. This results in future-proof solutions for the construction and operation of your real estate.</a:t>
            </a:r>
          </a:p>
          <a:p>
            <a:pPr marL="0" indent="0">
              <a:lnSpc>
                <a:spcPts val="1200"/>
              </a:lnSpc>
              <a:buNone/>
            </a:pPr>
            <a:endParaRPr lang="de-DE" dirty="0">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Our experts work together in a cross-disciplinary manner to achieve this:</a:t>
            </a:r>
          </a:p>
          <a:p>
            <a:pPr>
              <a:lnSpc>
                <a:spcPts val="1200"/>
              </a:lnSpc>
            </a:pPr>
            <a:r>
              <a:rPr lang="de-DE" sz="1000" dirty="0">
                <a:solidFill>
                  <a:schemeClr val="bg1"/>
                </a:solidFill>
                <a:latin typeface="Avenir LT Std 45 Book" panose="020B0502020203020204" pitchFamily="34" charset="77"/>
              </a:rPr>
              <a:t>Engineers from all the energy and building technology trades develop innovative system solutions for building technology and building digitisation</a:t>
            </a:r>
          </a:p>
          <a:p>
            <a:pPr>
              <a:lnSpc>
                <a:spcPts val="1200"/>
              </a:lnSpc>
            </a:pPr>
            <a:r>
              <a:rPr lang="de-DE" sz="1000" dirty="0">
                <a:solidFill>
                  <a:schemeClr val="bg1"/>
                </a:solidFill>
                <a:latin typeface="Avenir LT Std 45 Book" panose="020B0502020203020204" pitchFamily="34" charset="77"/>
              </a:rPr>
              <a:t>Energy experts ensure the highest level of sustainability</a:t>
            </a:r>
          </a:p>
          <a:p>
            <a:pPr>
              <a:lnSpc>
                <a:spcPts val="1200"/>
              </a:lnSpc>
            </a:pPr>
            <a:r>
              <a:rPr lang="de-DE" sz="1000" dirty="0">
                <a:solidFill>
                  <a:schemeClr val="bg1"/>
                </a:solidFill>
                <a:latin typeface="Avenir LT Std 45 Book" panose="020B0502020203020204" pitchFamily="34" charset="77"/>
              </a:rPr>
              <a:t>Modern IT solutions digitise building operation</a:t>
            </a:r>
          </a:p>
          <a:p>
            <a:pPr>
              <a:lnSpc>
                <a:spcPts val="1200"/>
              </a:lnSpc>
            </a:pPr>
            <a:r>
              <a:rPr lang="de-DE" sz="1000" dirty="0">
                <a:solidFill>
                  <a:schemeClr val="bg1"/>
                </a:solidFill>
                <a:latin typeface="Avenir LT Std 45 Book" panose="020B0502020203020204" pitchFamily="34" charset="77"/>
              </a:rPr>
              <a:t>Consulting based on added value opens up potential for efficiency</a:t>
            </a:r>
          </a:p>
        </p:txBody>
      </p:sp>
    </p:spTree>
    <p:extLst>
      <p:ext uri="{BB962C8B-B14F-4D97-AF65-F5344CB8AC3E}">
        <p14:creationId xmlns:p14="http://schemas.microsoft.com/office/powerpoint/2010/main" val="26945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Kleidung, Person, Menschliches Gesicht, Mann enthält.&#10;&#10;Automatisch generierte Beschreibung">
            <a:extLst>
              <a:ext uri="{FF2B5EF4-FFF2-40B4-BE49-F238E27FC236}">
                <a16:creationId xmlns:a16="http://schemas.microsoft.com/office/drawing/2014/main" id="{BB080835-4651-A10B-8A64-2D916871981F}"/>
              </a:ext>
            </a:extLst>
          </p:cNvPr>
          <p:cNvPicPr>
            <a:picLocks noChangeAspect="1"/>
          </p:cNvPicPr>
          <p:nvPr/>
        </p:nvPicPr>
        <p:blipFill>
          <a:blip r:embed="rId2"/>
          <a:stretch>
            <a:fillRect/>
          </a:stretch>
        </p:blipFill>
        <p:spPr>
          <a:xfrm>
            <a:off x="0" y="0"/>
            <a:ext cx="9144000" cy="5143500"/>
          </a:xfrm>
          <a:prstGeom prst="rect">
            <a:avLst/>
          </a:prstGeom>
        </p:spPr>
      </p:pic>
      <p:sp>
        <p:nvSpPr>
          <p:cNvPr id="4" name="Rechteck 3">
            <a:extLst>
              <a:ext uri="{FF2B5EF4-FFF2-40B4-BE49-F238E27FC236}">
                <a16:creationId xmlns:a16="http://schemas.microsoft.com/office/drawing/2014/main" id="{0C0D2BF3-FE25-8D0D-05B8-BCE74B622E50}"/>
              </a:ext>
            </a:extLst>
          </p:cNvPr>
          <p:cNvSpPr/>
          <p:nvPr/>
        </p:nvSpPr>
        <p:spPr>
          <a:xfrm rot="5400000">
            <a:off x="-436291" y="436291"/>
            <a:ext cx="5143500" cy="4270917"/>
          </a:xfrm>
          <a:prstGeom prst="rect">
            <a:avLst/>
          </a:prstGeom>
          <a:gradFill>
            <a:gsLst>
              <a:gs pos="0">
                <a:schemeClr val="tx1">
                  <a:alpha val="6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Foliennummernplatzhalter 1">
            <a:extLst>
              <a:ext uri="{FF2B5EF4-FFF2-40B4-BE49-F238E27FC236}">
                <a16:creationId xmlns:a16="http://schemas.microsoft.com/office/drawing/2014/main" id="{44DA98B5-B2DD-B398-1054-DA554EEE3BBA}"/>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4</a:t>
            </a:fld>
            <a:endParaRPr lang="de-DE">
              <a:solidFill>
                <a:srgbClr val="606A73"/>
              </a:solidFill>
            </a:endParaRPr>
          </a:p>
        </p:txBody>
      </p:sp>
      <p:sp>
        <p:nvSpPr>
          <p:cNvPr id="2" name="Inhaltsplatzhalter 3">
            <a:extLst>
              <a:ext uri="{FF2B5EF4-FFF2-40B4-BE49-F238E27FC236}">
                <a16:creationId xmlns:a16="http://schemas.microsoft.com/office/drawing/2014/main" id="{CC8C251D-3933-B963-0A36-2E6B243E8A77}"/>
              </a:ext>
            </a:extLst>
          </p:cNvPr>
          <p:cNvSpPr txBox="1">
            <a:spLocks/>
          </p:cNvSpPr>
          <p:nvPr/>
        </p:nvSpPr>
        <p:spPr>
          <a:xfrm>
            <a:off x="539999" y="1620000"/>
            <a:ext cx="3815575" cy="1902951"/>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2500"/>
              </a:lnSpc>
              <a:buFont typeface="Arial"/>
              <a:buNone/>
            </a:pPr>
            <a:r>
              <a:rPr lang="de-DE" sz="2100" dirty="0">
                <a:solidFill>
                  <a:schemeClr val="bg1"/>
                </a:solidFill>
                <a:latin typeface="Avenir LT Std 45 Book" panose="020B0502020203020204" pitchFamily="34" charset="77"/>
              </a:rPr>
              <a:t>‘We are guided by the conviction that an optimal technical, digital and organisational solution provides the greatest added value for a sustainable real estate!’</a:t>
            </a:r>
          </a:p>
        </p:txBody>
      </p:sp>
      <p:sp>
        <p:nvSpPr>
          <p:cNvPr id="8" name="Inhaltsplatzhalter 3">
            <a:extLst>
              <a:ext uri="{FF2B5EF4-FFF2-40B4-BE49-F238E27FC236}">
                <a16:creationId xmlns:a16="http://schemas.microsoft.com/office/drawing/2014/main" id="{C84E84C2-8D03-10A6-DCB6-A4653552A7F2}"/>
              </a:ext>
            </a:extLst>
          </p:cNvPr>
          <p:cNvSpPr txBox="1">
            <a:spLocks/>
          </p:cNvSpPr>
          <p:nvPr/>
        </p:nvSpPr>
        <p:spPr>
          <a:xfrm>
            <a:off x="540000" y="3635298"/>
            <a:ext cx="2086112" cy="273205"/>
          </a:xfrm>
          <a:prstGeom prst="rect">
            <a:avLst/>
          </a:prstGeom>
        </p:spPr>
        <p:txBody>
          <a:bodyPr lIns="0" tIns="0" rIns="0" bIns="0"/>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200"/>
              </a:lnSpc>
              <a:buNone/>
            </a:pPr>
            <a:r>
              <a:rPr lang="de-DE" sz="900" b="1" dirty="0">
                <a:solidFill>
                  <a:schemeClr val="bg1"/>
                </a:solidFill>
              </a:rPr>
              <a:t>Olf Clausen</a:t>
            </a:r>
            <a:r>
              <a:rPr lang="de-DE" sz="900" b="1" dirty="0">
                <a:solidFill>
                  <a:schemeClr val="bg1"/>
                </a:solidFill>
                <a:latin typeface="Avenir LT Std 65 Medium" panose="020B0503020203020204" pitchFamily="34" charset="77"/>
              </a:rPr>
              <a:t>, </a:t>
            </a:r>
            <a:r>
              <a:rPr lang="de-DE" sz="900" dirty="0">
                <a:solidFill>
                  <a:schemeClr val="bg1"/>
                </a:solidFill>
                <a:latin typeface="Avenir LT Std 45 Book" panose="020B0502020203020204" pitchFamily="34" charset="77"/>
              </a:rPr>
              <a:t>CEO M&amp;P Group</a:t>
            </a:r>
          </a:p>
        </p:txBody>
      </p:sp>
      <p:sp>
        <p:nvSpPr>
          <p:cNvPr id="9" name="Fußzeilenplatzhalter 6">
            <a:extLst>
              <a:ext uri="{FF2B5EF4-FFF2-40B4-BE49-F238E27FC236}">
                <a16:creationId xmlns:a16="http://schemas.microsoft.com/office/drawing/2014/main" id="{D9DB4A26-A779-0ECE-A070-932062599F1C}"/>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37640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CCFF94-6B2A-B847-A5B3-1434DBF28BBA}"/>
              </a:ext>
            </a:extLst>
          </p:cNvPr>
          <p:cNvPicPr>
            <a:picLocks noChangeAspect="1"/>
          </p:cNvPicPr>
          <p:nvPr/>
        </p:nvPicPr>
        <p:blipFill>
          <a:blip r:embed="rId3">
            <a:lum bright="70000" contrast="-70000"/>
            <a:alphaModFix amt="50000"/>
          </a:blip>
          <a:stretch>
            <a:fillRect/>
          </a:stretch>
        </p:blipFill>
        <p:spPr>
          <a:xfrm>
            <a:off x="5187419" y="1309377"/>
            <a:ext cx="3041697" cy="2975859"/>
          </a:xfrm>
          <a:prstGeom prst="rect">
            <a:avLst/>
          </a:prstGeom>
        </p:spPr>
      </p:pic>
      <p:sp>
        <p:nvSpPr>
          <p:cNvPr id="33" name="Oval 32">
            <a:extLst>
              <a:ext uri="{FF2B5EF4-FFF2-40B4-BE49-F238E27FC236}">
                <a16:creationId xmlns:a16="http://schemas.microsoft.com/office/drawing/2014/main" id="{7482B4FA-4941-F74A-AE09-7CED66CE83E3}"/>
              </a:ext>
            </a:extLst>
          </p:cNvPr>
          <p:cNvSpPr>
            <a:spLocks noChangeAspect="1"/>
          </p:cNvSpPr>
          <p:nvPr/>
        </p:nvSpPr>
        <p:spPr>
          <a:xfrm>
            <a:off x="5446121" y="1425226"/>
            <a:ext cx="2553429" cy="2553429"/>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5</a:t>
            </a:fld>
            <a:endParaRPr lang="de-DE">
              <a:solidFill>
                <a:srgbClr val="606A73"/>
              </a:solidFill>
            </a:endParaRPr>
          </a:p>
        </p:txBody>
      </p:sp>
      <p:sp>
        <p:nvSpPr>
          <p:cNvPr id="17" name="Inhaltsplatzhalter 3">
            <a:extLst>
              <a:ext uri="{FF2B5EF4-FFF2-40B4-BE49-F238E27FC236}">
                <a16:creationId xmlns:a16="http://schemas.microsoft.com/office/drawing/2014/main" id="{6CFCB713-137D-0941-A1C1-C92F640CC7A1}"/>
              </a:ext>
            </a:extLst>
          </p:cNvPr>
          <p:cNvSpPr>
            <a:spLocks noGrp="1"/>
          </p:cNvSpPr>
          <p:nvPr>
            <p:ph sz="quarter" idx="4294967295"/>
          </p:nvPr>
        </p:nvSpPr>
        <p:spPr>
          <a:xfrm>
            <a:off x="540000" y="1440000"/>
            <a:ext cx="3976244" cy="3240000"/>
          </a:xfrm>
          <a:prstGeom prst="rect">
            <a:avLst/>
          </a:prstGeom>
        </p:spPr>
        <p:txBody>
          <a:bodyPr lIns="0" tIns="0" rIns="0" bIns="0"/>
          <a:lstStyle/>
          <a:p>
            <a:pPr marL="0" indent="0">
              <a:lnSpc>
                <a:spcPts val="1200"/>
              </a:lnSpc>
              <a:buNone/>
            </a:pPr>
            <a:r>
              <a:rPr lang="de-DE" sz="1000" b="1" dirty="0">
                <a:solidFill>
                  <a:schemeClr val="bg1"/>
                </a:solidFill>
                <a:latin typeface="Avenir LT Std 55 Roman" panose="020B0503020203020204" pitchFamily="34" charset="77"/>
              </a:rPr>
              <a:t>Our holistic solution expertise throughout the entire life cycle of a building makes us the people to get in touch with when it comes to real estate. Our clients include building owners, project developers and asset managers, engineers and architects, general contractors and facility service providers.</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More than three decades of successful work provide evidence of our high levels of performance and underline our position as a driver of innovation. We know the industry like the back of our hand. We know its requirements and challenges. Our industry-specific knowledge and holistic consulting create space for change and progress. In every phase of the life of a property. We know what we are doing. And what needs to be done to plan, set up and operate buildings in a future-proof manner.</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b="1" dirty="0">
                <a:solidFill>
                  <a:schemeClr val="bg1"/>
                </a:solidFill>
                <a:latin typeface="Avenir LT Std 55 Roman" panose="020B0503020203020204" pitchFamily="34" charset="77"/>
              </a:rPr>
              <a:t>Get on board with us and benefit from our expertise.</a:t>
            </a:r>
          </a:p>
        </p:txBody>
      </p:sp>
      <p:pic>
        <p:nvPicPr>
          <p:cNvPr id="25" name="Grafik 24">
            <a:extLst>
              <a:ext uri="{FF2B5EF4-FFF2-40B4-BE49-F238E27FC236}">
                <a16:creationId xmlns:a16="http://schemas.microsoft.com/office/drawing/2014/main" id="{A82A5DD8-222E-054A-A137-6664F2B48964}"/>
              </a:ext>
            </a:extLst>
          </p:cNvPr>
          <p:cNvPicPr>
            <a:picLocks noChangeAspect="1"/>
          </p:cNvPicPr>
          <p:nvPr/>
        </p:nvPicPr>
        <p:blipFill>
          <a:blip r:embed="rId4"/>
          <a:stretch>
            <a:fillRect/>
          </a:stretch>
        </p:blipFill>
        <p:spPr>
          <a:xfrm>
            <a:off x="6162075" y="2169682"/>
            <a:ext cx="1168400" cy="1168400"/>
          </a:xfrm>
          <a:prstGeom prst="rect">
            <a:avLst/>
          </a:prstGeom>
        </p:spPr>
      </p:pic>
      <p:pic>
        <p:nvPicPr>
          <p:cNvPr id="14" name="Grafik 13">
            <a:extLst>
              <a:ext uri="{FF2B5EF4-FFF2-40B4-BE49-F238E27FC236}">
                <a16:creationId xmlns:a16="http://schemas.microsoft.com/office/drawing/2014/main" id="{7AD2A211-448F-2F4C-9153-B104E04D74A3}"/>
              </a:ext>
            </a:extLst>
          </p:cNvPr>
          <p:cNvPicPr>
            <a:picLocks noChangeAspect="1"/>
          </p:cNvPicPr>
          <p:nvPr/>
        </p:nvPicPr>
        <p:blipFill>
          <a:blip r:embed="rId5"/>
          <a:stretch>
            <a:fillRect/>
          </a:stretch>
        </p:blipFill>
        <p:spPr>
          <a:xfrm>
            <a:off x="6152275" y="919510"/>
            <a:ext cx="1188000" cy="1188000"/>
          </a:xfrm>
          <a:prstGeom prst="rect">
            <a:avLst/>
          </a:prstGeom>
          <a:effectLst>
            <a:outerShdw blurRad="50800" dist="50800" dir="8700000" algn="ctr" rotWithShape="0">
              <a:schemeClr val="tx1">
                <a:alpha val="25000"/>
              </a:schemeClr>
            </a:outerShdw>
          </a:effectLst>
        </p:spPr>
      </p:pic>
      <p:pic>
        <p:nvPicPr>
          <p:cNvPr id="18" name="Grafik 17">
            <a:extLst>
              <a:ext uri="{FF2B5EF4-FFF2-40B4-BE49-F238E27FC236}">
                <a16:creationId xmlns:a16="http://schemas.microsoft.com/office/drawing/2014/main" id="{CEEB17F6-3031-A043-B35B-229D18EA7493}"/>
              </a:ext>
            </a:extLst>
          </p:cNvPr>
          <p:cNvPicPr>
            <a:picLocks noChangeAspect="1"/>
          </p:cNvPicPr>
          <p:nvPr/>
        </p:nvPicPr>
        <p:blipFill>
          <a:blip r:embed="rId6"/>
          <a:stretch>
            <a:fillRect/>
          </a:stretch>
        </p:blipFill>
        <p:spPr>
          <a:xfrm>
            <a:off x="7340275" y="1783254"/>
            <a:ext cx="1188000" cy="1188000"/>
          </a:xfrm>
          <a:prstGeom prst="rect">
            <a:avLst/>
          </a:prstGeom>
          <a:effectLst>
            <a:outerShdw blurRad="50800" dist="50800" dir="8700000" algn="ctr" rotWithShape="0">
              <a:schemeClr val="tx1">
                <a:alpha val="25000"/>
              </a:schemeClr>
            </a:outerShdw>
          </a:effectLst>
        </p:spPr>
      </p:pic>
      <p:pic>
        <p:nvPicPr>
          <p:cNvPr id="20" name="Grafik 19">
            <a:extLst>
              <a:ext uri="{FF2B5EF4-FFF2-40B4-BE49-F238E27FC236}">
                <a16:creationId xmlns:a16="http://schemas.microsoft.com/office/drawing/2014/main" id="{5667B64E-89AF-9347-9A9F-98D162F6EDDC}"/>
              </a:ext>
            </a:extLst>
          </p:cNvPr>
          <p:cNvPicPr>
            <a:picLocks noChangeAspect="1"/>
          </p:cNvPicPr>
          <p:nvPr/>
        </p:nvPicPr>
        <p:blipFill>
          <a:blip r:embed="rId7"/>
          <a:stretch>
            <a:fillRect/>
          </a:stretch>
        </p:blipFill>
        <p:spPr>
          <a:xfrm>
            <a:off x="6934173" y="3187549"/>
            <a:ext cx="1188000" cy="1188000"/>
          </a:xfrm>
          <a:prstGeom prst="rect">
            <a:avLst/>
          </a:prstGeom>
          <a:effectLst>
            <a:outerShdw blurRad="50800" dist="50800" dir="8700000" algn="ctr" rotWithShape="0">
              <a:schemeClr val="tx1">
                <a:alpha val="25000"/>
              </a:schemeClr>
            </a:outerShdw>
          </a:effectLst>
        </p:spPr>
      </p:pic>
      <p:pic>
        <p:nvPicPr>
          <p:cNvPr id="23" name="Grafik 22">
            <a:extLst>
              <a:ext uri="{FF2B5EF4-FFF2-40B4-BE49-F238E27FC236}">
                <a16:creationId xmlns:a16="http://schemas.microsoft.com/office/drawing/2014/main" id="{DA6FEF51-5B06-C249-8EAE-00AF0CBBB1B6}"/>
              </a:ext>
            </a:extLst>
          </p:cNvPr>
          <p:cNvPicPr>
            <a:picLocks noChangeAspect="1"/>
          </p:cNvPicPr>
          <p:nvPr/>
        </p:nvPicPr>
        <p:blipFill>
          <a:blip r:embed="rId8"/>
          <a:stretch>
            <a:fillRect/>
          </a:stretch>
        </p:blipFill>
        <p:spPr>
          <a:xfrm>
            <a:off x="5389024" y="3188341"/>
            <a:ext cx="1188000" cy="1188000"/>
          </a:xfrm>
          <a:prstGeom prst="rect">
            <a:avLst/>
          </a:prstGeom>
          <a:effectLst>
            <a:outerShdw blurRad="50800" dist="50800" dir="8700000" algn="ctr" rotWithShape="0">
              <a:schemeClr val="tx1">
                <a:alpha val="25000"/>
              </a:schemeClr>
            </a:outerShdw>
          </a:effectLst>
        </p:spPr>
      </p:pic>
      <p:pic>
        <p:nvPicPr>
          <p:cNvPr id="26" name="Grafik 25">
            <a:extLst>
              <a:ext uri="{FF2B5EF4-FFF2-40B4-BE49-F238E27FC236}">
                <a16:creationId xmlns:a16="http://schemas.microsoft.com/office/drawing/2014/main" id="{AE874B1C-411E-6143-8238-14CDA66C5F99}"/>
              </a:ext>
            </a:extLst>
          </p:cNvPr>
          <p:cNvPicPr>
            <a:picLocks noChangeAspect="1"/>
          </p:cNvPicPr>
          <p:nvPr/>
        </p:nvPicPr>
        <p:blipFill>
          <a:blip r:embed="rId9"/>
          <a:stretch>
            <a:fillRect/>
          </a:stretch>
        </p:blipFill>
        <p:spPr>
          <a:xfrm>
            <a:off x="4966163" y="1783254"/>
            <a:ext cx="1188000" cy="1188000"/>
          </a:xfrm>
          <a:prstGeom prst="rect">
            <a:avLst/>
          </a:prstGeom>
          <a:effectLst>
            <a:outerShdw blurRad="50800" dist="50800" dir="8700000" algn="ctr" rotWithShape="0">
              <a:schemeClr val="tx1">
                <a:alpha val="25000"/>
              </a:schemeClr>
            </a:outerShdw>
          </a:effectLst>
        </p:spPr>
      </p:pic>
    </p:spTree>
    <p:extLst>
      <p:ext uri="{BB962C8B-B14F-4D97-AF65-F5344CB8AC3E}">
        <p14:creationId xmlns:p14="http://schemas.microsoft.com/office/powerpoint/2010/main" val="38441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86A945-C756-2985-8958-5D92D1293D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flipV="1">
            <a:off x="-1" y="0"/>
            <a:ext cx="9144000" cy="5143500"/>
          </a:xfrm>
          <a:prstGeom prst="rect">
            <a:avLst/>
          </a:prstGeom>
        </p:spPr>
      </p:pic>
      <p:sp>
        <p:nvSpPr>
          <p:cNvPr id="5" name="Rechteck 4">
            <a:extLst>
              <a:ext uri="{FF2B5EF4-FFF2-40B4-BE49-F238E27FC236}">
                <a16:creationId xmlns:a16="http://schemas.microsoft.com/office/drawing/2014/main" id="{5DE14243-AF3A-E353-5AE5-85EBF97ABB37}"/>
              </a:ext>
            </a:extLst>
          </p:cNvPr>
          <p:cNvSpPr/>
          <p:nvPr/>
        </p:nvSpPr>
        <p:spPr>
          <a:xfrm rot="10800000">
            <a:off x="-7817" y="1900187"/>
            <a:ext cx="9151816" cy="3234624"/>
          </a:xfrm>
          <a:prstGeom prst="rect">
            <a:avLst/>
          </a:prstGeom>
          <a:gradFill>
            <a:gsLst>
              <a:gs pos="0">
                <a:schemeClr val="tx1">
                  <a:alpha val="0"/>
                </a:schemeClr>
              </a:gs>
              <a:gs pos="100000">
                <a:schemeClr val="tx1">
                  <a:alpha val="45388"/>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6</a:t>
            </a:fld>
            <a:endParaRPr lang="de-DE">
              <a:solidFill>
                <a:srgbClr val="606A73"/>
              </a:solidFill>
            </a:endParaRPr>
          </a:p>
        </p:txBody>
      </p:sp>
      <p:grpSp>
        <p:nvGrpSpPr>
          <p:cNvPr id="54" name="Gruppieren 53">
            <a:extLst>
              <a:ext uri="{FF2B5EF4-FFF2-40B4-BE49-F238E27FC236}">
                <a16:creationId xmlns:a16="http://schemas.microsoft.com/office/drawing/2014/main" id="{F7591755-B8B3-7A45-ADFE-4FB61BDFB975}"/>
              </a:ext>
            </a:extLst>
          </p:cNvPr>
          <p:cNvGrpSpPr/>
          <p:nvPr/>
        </p:nvGrpSpPr>
        <p:grpSpPr>
          <a:xfrm>
            <a:off x="4082369" y="3161872"/>
            <a:ext cx="2540604" cy="1675176"/>
            <a:chOff x="585367" y="491945"/>
            <a:chExt cx="2540604" cy="1675176"/>
          </a:xfrm>
        </p:grpSpPr>
        <p:sp>
          <p:nvSpPr>
            <p:cNvPr id="4" name="Textfeld 3">
              <a:extLst>
                <a:ext uri="{FF2B5EF4-FFF2-40B4-BE49-F238E27FC236}">
                  <a16:creationId xmlns:a16="http://schemas.microsoft.com/office/drawing/2014/main" id="{B15E0894-C3DA-4005-A503-F71B60A16EB5}"/>
                </a:ext>
              </a:extLst>
            </p:cNvPr>
            <p:cNvSpPr txBox="1"/>
            <p:nvPr/>
          </p:nvSpPr>
          <p:spPr>
            <a:xfrm>
              <a:off x="585367" y="491945"/>
              <a:ext cx="1805286" cy="1231106"/>
            </a:xfrm>
            <a:prstGeom prst="rect">
              <a:avLst/>
            </a:prstGeom>
            <a:noFill/>
          </p:spPr>
          <p:txBody>
            <a:bodyPr wrap="square" lIns="0" tIns="0" rIns="0" bIns="0" rtlCol="0">
              <a:spAutoFit/>
            </a:bodyPr>
            <a:lstStyle/>
            <a:p>
              <a:r>
                <a:rPr lang="de-DE" sz="8000" b="1" spc="-700" dirty="0">
                  <a:solidFill>
                    <a:schemeClr val="bg1"/>
                  </a:solidFill>
                  <a:latin typeface="Avenir LT Std 55 Roman" panose="020B0503020203020204" pitchFamily="34" charset="0"/>
                </a:rPr>
                <a:t>330</a:t>
              </a:r>
            </a:p>
          </p:txBody>
        </p:sp>
        <p:sp>
          <p:nvSpPr>
            <p:cNvPr id="21" name="Rechteck 20">
              <a:extLst>
                <a:ext uri="{FF2B5EF4-FFF2-40B4-BE49-F238E27FC236}">
                  <a16:creationId xmlns:a16="http://schemas.microsoft.com/office/drawing/2014/main" id="{0AB421B0-B754-9142-87CB-C02DA34F9E27}"/>
                </a:ext>
              </a:extLst>
            </p:cNvPr>
            <p:cNvSpPr/>
            <p:nvPr/>
          </p:nvSpPr>
          <p:spPr>
            <a:xfrm>
              <a:off x="2304079" y="1314671"/>
              <a:ext cx="742280" cy="169277"/>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Employees</a:t>
              </a:r>
              <a:endParaRPr lang="de-DE" sz="1100">
                <a:latin typeface="Avenir LT Std 45 Book" panose="020B0502020203020204" pitchFamily="34" charset="77"/>
              </a:endParaRPr>
            </a:p>
          </p:txBody>
        </p:sp>
        <p:pic>
          <p:nvPicPr>
            <p:cNvPr id="34" name="Grafik 33">
              <a:extLst>
                <a:ext uri="{FF2B5EF4-FFF2-40B4-BE49-F238E27FC236}">
                  <a16:creationId xmlns:a16="http://schemas.microsoft.com/office/drawing/2014/main" id="{53E69298-80CA-5049-8782-30CA9E66C2D3}"/>
                </a:ext>
              </a:extLst>
            </p:cNvPr>
            <p:cNvPicPr>
              <a:picLocks noChangeAspect="1"/>
            </p:cNvPicPr>
            <p:nvPr/>
          </p:nvPicPr>
          <p:blipFill>
            <a:blip r:embed="rId3"/>
            <a:stretch>
              <a:fillRect/>
            </a:stretch>
          </p:blipFill>
          <p:spPr>
            <a:xfrm>
              <a:off x="2434681" y="825458"/>
              <a:ext cx="417830" cy="417830"/>
            </a:xfrm>
            <a:prstGeom prst="rect">
              <a:avLst/>
            </a:prstGeom>
          </p:spPr>
        </p:pic>
        <p:sp>
          <p:nvSpPr>
            <p:cNvPr id="49" name="Inhaltsplatzhalter 3">
              <a:extLst>
                <a:ext uri="{FF2B5EF4-FFF2-40B4-BE49-F238E27FC236}">
                  <a16:creationId xmlns:a16="http://schemas.microsoft.com/office/drawing/2014/main" id="{7A3439CA-0FC2-694E-B244-09EF313A6766}"/>
                </a:ext>
              </a:extLst>
            </p:cNvPr>
            <p:cNvSpPr txBox="1">
              <a:spLocks/>
            </p:cNvSpPr>
            <p:nvPr/>
          </p:nvSpPr>
          <p:spPr>
            <a:xfrm>
              <a:off x="633722" y="1634912"/>
              <a:ext cx="2492249" cy="532209"/>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in the business fields of engineering, energy, IT solutions</a:t>
              </a:r>
              <a:br>
                <a:rPr lang="de-DE" sz="700" dirty="0">
                  <a:solidFill>
                    <a:schemeClr val="bg1"/>
                  </a:solidFill>
                  <a:latin typeface="Avenir LT Std 45 Book" panose="020B0502020203020204" pitchFamily="34" charset="77"/>
                </a:rPr>
              </a:br>
              <a:r>
                <a:rPr lang="de-DE" sz="700" dirty="0">
                  <a:solidFill>
                    <a:schemeClr val="bg1"/>
                  </a:solidFill>
                  <a:latin typeface="Avenir LT Std 45 Book" panose="020B0502020203020204" pitchFamily="34" charset="77"/>
                </a:rPr>
                <a:t>and Consulting ensure the success of our customers in interdisciplinary, agile and networked structures.</a:t>
              </a:r>
            </a:p>
          </p:txBody>
        </p:sp>
      </p:grpSp>
      <p:grpSp>
        <p:nvGrpSpPr>
          <p:cNvPr id="53" name="Gruppieren 52">
            <a:extLst>
              <a:ext uri="{FF2B5EF4-FFF2-40B4-BE49-F238E27FC236}">
                <a16:creationId xmlns:a16="http://schemas.microsoft.com/office/drawing/2014/main" id="{813CB868-6244-FB4A-B3AE-4F8CF35802B6}"/>
              </a:ext>
            </a:extLst>
          </p:cNvPr>
          <p:cNvGrpSpPr/>
          <p:nvPr/>
        </p:nvGrpSpPr>
        <p:grpSpPr>
          <a:xfrm>
            <a:off x="540000" y="3382383"/>
            <a:ext cx="2881968" cy="1347539"/>
            <a:chOff x="1440000" y="3371750"/>
            <a:chExt cx="2881968" cy="1347539"/>
          </a:xfrm>
        </p:grpSpPr>
        <p:sp>
          <p:nvSpPr>
            <p:cNvPr id="36" name="Textfeld 35">
              <a:extLst>
                <a:ext uri="{FF2B5EF4-FFF2-40B4-BE49-F238E27FC236}">
                  <a16:creationId xmlns:a16="http://schemas.microsoft.com/office/drawing/2014/main" id="{8636CEA8-DB87-B243-B414-D43BAD9B9CAB}"/>
                </a:ext>
              </a:extLst>
            </p:cNvPr>
            <p:cNvSpPr txBox="1"/>
            <p:nvPr/>
          </p:nvSpPr>
          <p:spPr>
            <a:xfrm>
              <a:off x="1440000" y="3371750"/>
              <a:ext cx="1805286" cy="923330"/>
            </a:xfrm>
            <a:prstGeom prst="rect">
              <a:avLst/>
            </a:prstGeom>
            <a:noFill/>
          </p:spPr>
          <p:txBody>
            <a:bodyPr wrap="square" lIns="0" tIns="0" rIns="0" bIns="0" rtlCol="0">
              <a:spAutoFit/>
            </a:bodyPr>
            <a:lstStyle/>
            <a:p>
              <a:r>
                <a:rPr lang="de-DE" sz="6000" b="1" spc="-300" dirty="0">
                  <a:solidFill>
                    <a:schemeClr val="bg1"/>
                  </a:solidFill>
                  <a:latin typeface="Avenir LT Std 55 Roman" panose="020B0503020203020204" pitchFamily="34" charset="0"/>
                </a:rPr>
                <a:t>73,5</a:t>
              </a:r>
            </a:p>
          </p:txBody>
        </p:sp>
        <p:sp>
          <p:nvSpPr>
            <p:cNvPr id="50" name="Rechteck 49">
              <a:extLst>
                <a:ext uri="{FF2B5EF4-FFF2-40B4-BE49-F238E27FC236}">
                  <a16:creationId xmlns:a16="http://schemas.microsoft.com/office/drawing/2014/main" id="{EB28A6B2-2ED5-F848-B603-63EBBD7C5C99}"/>
                </a:ext>
              </a:extLst>
            </p:cNvPr>
            <p:cNvSpPr/>
            <p:nvPr/>
          </p:nvSpPr>
          <p:spPr>
            <a:xfrm>
              <a:off x="3009761" y="3795601"/>
              <a:ext cx="778878" cy="338554"/>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Million Euro</a:t>
              </a:r>
            </a:p>
            <a:p>
              <a:r>
                <a:rPr lang="de-DE" sz="1100" dirty="0">
                  <a:solidFill>
                    <a:schemeClr val="bg1"/>
                  </a:solidFill>
                  <a:latin typeface="Avenir LT Std 45 Book" panose="020B0502020203020204" pitchFamily="34" charset="77"/>
                </a:rPr>
                <a:t>output</a:t>
              </a:r>
              <a:endParaRPr lang="de-DE" sz="1100">
                <a:latin typeface="Avenir LT Std 45 Book" panose="020B0502020203020204" pitchFamily="34" charset="77"/>
              </a:endParaRPr>
            </a:p>
          </p:txBody>
        </p:sp>
        <p:pic>
          <p:nvPicPr>
            <p:cNvPr id="51" name="Grafik 50">
              <a:extLst>
                <a:ext uri="{FF2B5EF4-FFF2-40B4-BE49-F238E27FC236}">
                  <a16:creationId xmlns:a16="http://schemas.microsoft.com/office/drawing/2014/main" id="{C87402E6-F33F-104E-8B95-F285FFBAF4E7}"/>
                </a:ext>
              </a:extLst>
            </p:cNvPr>
            <p:cNvPicPr>
              <a:picLocks noChangeAspect="1"/>
            </p:cNvPicPr>
            <p:nvPr/>
          </p:nvPicPr>
          <p:blipFill>
            <a:blip r:embed="rId4"/>
            <a:stretch>
              <a:fillRect/>
            </a:stretch>
          </p:blipFill>
          <p:spPr>
            <a:xfrm>
              <a:off x="3868578" y="3645205"/>
              <a:ext cx="453390" cy="488950"/>
            </a:xfrm>
            <a:prstGeom prst="rect">
              <a:avLst/>
            </a:prstGeom>
          </p:spPr>
        </p:pic>
        <p:sp>
          <p:nvSpPr>
            <p:cNvPr id="52" name="Inhaltsplatzhalter 3">
              <a:extLst>
                <a:ext uri="{FF2B5EF4-FFF2-40B4-BE49-F238E27FC236}">
                  <a16:creationId xmlns:a16="http://schemas.microsoft.com/office/drawing/2014/main" id="{AEF2C805-D970-8F47-A3FD-3FDC1EDD1422}"/>
                </a:ext>
              </a:extLst>
            </p:cNvPr>
            <p:cNvSpPr txBox="1">
              <a:spLocks/>
            </p:cNvSpPr>
            <p:nvPr/>
          </p:nvSpPr>
          <p:spPr>
            <a:xfrm>
              <a:off x="1488010" y="4303908"/>
              <a:ext cx="2602887" cy="415381"/>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In 2023, gross operating revenue of € 73.5 million was achieved.</a:t>
              </a:r>
            </a:p>
          </p:txBody>
        </p:sp>
      </p:grpSp>
      <p:grpSp>
        <p:nvGrpSpPr>
          <p:cNvPr id="62" name="Gruppieren 61">
            <a:extLst>
              <a:ext uri="{FF2B5EF4-FFF2-40B4-BE49-F238E27FC236}">
                <a16:creationId xmlns:a16="http://schemas.microsoft.com/office/drawing/2014/main" id="{0CCFE2E2-FBC5-CA43-A248-A9D5134D26CB}"/>
              </a:ext>
            </a:extLst>
          </p:cNvPr>
          <p:cNvGrpSpPr/>
          <p:nvPr/>
        </p:nvGrpSpPr>
        <p:grpSpPr>
          <a:xfrm>
            <a:off x="1443600" y="1612800"/>
            <a:ext cx="3492657" cy="1345840"/>
            <a:chOff x="4522880" y="3143151"/>
            <a:chExt cx="3492657" cy="1345840"/>
          </a:xfrm>
        </p:grpSpPr>
        <p:sp>
          <p:nvSpPr>
            <p:cNvPr id="57" name="Textfeld 56">
              <a:extLst>
                <a:ext uri="{FF2B5EF4-FFF2-40B4-BE49-F238E27FC236}">
                  <a16:creationId xmlns:a16="http://schemas.microsoft.com/office/drawing/2014/main" id="{16652C4D-A6F5-D04C-BD86-744ECC757929}"/>
                </a:ext>
              </a:extLst>
            </p:cNvPr>
            <p:cNvSpPr txBox="1"/>
            <p:nvPr/>
          </p:nvSpPr>
          <p:spPr>
            <a:xfrm>
              <a:off x="4522880" y="3143151"/>
              <a:ext cx="2059534" cy="1231106"/>
            </a:xfrm>
            <a:prstGeom prst="rect">
              <a:avLst/>
            </a:prstGeom>
            <a:noFill/>
          </p:spPr>
          <p:txBody>
            <a:bodyPr wrap="square" lIns="0" tIns="0" rIns="0" bIns="0" rtlCol="0">
              <a:spAutoFit/>
            </a:bodyPr>
            <a:lstStyle/>
            <a:p>
              <a:r>
                <a:rPr lang="de-DE" sz="8000" b="1" spc="-300" dirty="0">
                  <a:solidFill>
                    <a:schemeClr val="bg1"/>
                  </a:solidFill>
                  <a:latin typeface="Avenir LT Std 55 Roman" panose="020B0503020203020204" pitchFamily="34" charset="0"/>
                </a:rPr>
                <a:t>75,7</a:t>
              </a:r>
            </a:p>
          </p:txBody>
        </p:sp>
        <p:sp>
          <p:nvSpPr>
            <p:cNvPr id="58" name="Rechteck 57">
              <a:extLst>
                <a:ext uri="{FF2B5EF4-FFF2-40B4-BE49-F238E27FC236}">
                  <a16:creationId xmlns:a16="http://schemas.microsoft.com/office/drawing/2014/main" id="{0A32C6B9-93DC-3F40-A16B-A5DD066DF84E}"/>
                </a:ext>
              </a:extLst>
            </p:cNvPr>
            <p:cNvSpPr/>
            <p:nvPr/>
          </p:nvSpPr>
          <p:spPr>
            <a:xfrm>
              <a:off x="6539291" y="3806234"/>
              <a:ext cx="1476246" cy="338554"/>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Million Euro</a:t>
              </a:r>
              <a:br>
                <a:rPr lang="de-DE" sz="1100" dirty="0">
                  <a:solidFill>
                    <a:schemeClr val="bg1"/>
                  </a:solidFill>
                  <a:latin typeface="Avenir LT Std 45 Book" panose="020B0502020203020204" pitchFamily="34" charset="77"/>
                </a:rPr>
              </a:br>
              <a:r>
                <a:rPr lang="de-DE" sz="1100" dirty="0">
                  <a:solidFill>
                    <a:schemeClr val="bg1"/>
                  </a:solidFill>
                  <a:latin typeface="Avenir LT Std 45 Book" panose="020B0502020203020204" pitchFamily="34" charset="77"/>
                </a:rPr>
                <a:t>order backlog EOY</a:t>
              </a:r>
              <a:endParaRPr lang="de-DE" sz="1100">
                <a:latin typeface="Avenir LT Std 45 Book" panose="020B0502020203020204" pitchFamily="34" charset="77"/>
              </a:endParaRPr>
            </a:p>
          </p:txBody>
        </p:sp>
        <p:sp>
          <p:nvSpPr>
            <p:cNvPr id="60" name="Inhaltsplatzhalter 3">
              <a:extLst>
                <a:ext uri="{FF2B5EF4-FFF2-40B4-BE49-F238E27FC236}">
                  <a16:creationId xmlns:a16="http://schemas.microsoft.com/office/drawing/2014/main" id="{34B04BE7-4820-3747-89A3-5A0C25689A8D}"/>
                </a:ext>
              </a:extLst>
            </p:cNvPr>
            <p:cNvSpPr txBox="1">
              <a:spLocks/>
            </p:cNvSpPr>
            <p:nvPr/>
          </p:nvSpPr>
          <p:spPr>
            <a:xfrm>
              <a:off x="4568510" y="4311253"/>
              <a:ext cx="3285722" cy="177738"/>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The overall order backlog at the beginning of the financial year 2024.</a:t>
              </a:r>
            </a:p>
            <a:p>
              <a:pPr marL="0" indent="0">
                <a:lnSpc>
                  <a:spcPts val="1000"/>
                </a:lnSpc>
                <a:buNone/>
              </a:pPr>
              <a:endParaRPr lang="de-DE" sz="700" dirty="0">
                <a:solidFill>
                  <a:schemeClr val="bg1"/>
                </a:solidFill>
                <a:latin typeface="Avenir LT Std 45 Book" panose="020B0502020203020204" pitchFamily="34" charset="77"/>
              </a:endParaRPr>
            </a:p>
          </p:txBody>
        </p:sp>
        <p:pic>
          <p:nvPicPr>
            <p:cNvPr id="61" name="Grafik 60">
              <a:extLst>
                <a:ext uri="{FF2B5EF4-FFF2-40B4-BE49-F238E27FC236}">
                  <a16:creationId xmlns:a16="http://schemas.microsoft.com/office/drawing/2014/main" id="{1642A9EF-8807-C74A-8B91-82E22060A906}"/>
                </a:ext>
              </a:extLst>
            </p:cNvPr>
            <p:cNvPicPr>
              <a:picLocks noChangeAspect="1"/>
            </p:cNvPicPr>
            <p:nvPr/>
          </p:nvPicPr>
          <p:blipFill>
            <a:blip r:embed="rId5"/>
            <a:stretch>
              <a:fillRect/>
            </a:stretch>
          </p:blipFill>
          <p:spPr>
            <a:xfrm>
              <a:off x="7283217" y="3409786"/>
              <a:ext cx="488950" cy="453390"/>
            </a:xfrm>
            <a:prstGeom prst="rect">
              <a:avLst/>
            </a:prstGeom>
          </p:spPr>
        </p:pic>
      </p:grpSp>
      <p:grpSp>
        <p:nvGrpSpPr>
          <p:cNvPr id="70" name="Gruppieren 69">
            <a:extLst>
              <a:ext uri="{FF2B5EF4-FFF2-40B4-BE49-F238E27FC236}">
                <a16:creationId xmlns:a16="http://schemas.microsoft.com/office/drawing/2014/main" id="{F1A83279-AF1B-7D42-B393-C0DA6BF83136}"/>
              </a:ext>
            </a:extLst>
          </p:cNvPr>
          <p:cNvGrpSpPr/>
          <p:nvPr/>
        </p:nvGrpSpPr>
        <p:grpSpPr>
          <a:xfrm>
            <a:off x="5808551" y="582610"/>
            <a:ext cx="2776649" cy="1436171"/>
            <a:chOff x="6252891" y="648747"/>
            <a:chExt cx="2776649" cy="1436171"/>
          </a:xfrm>
        </p:grpSpPr>
        <p:sp>
          <p:nvSpPr>
            <p:cNvPr id="65" name="Textfeld 64">
              <a:extLst>
                <a:ext uri="{FF2B5EF4-FFF2-40B4-BE49-F238E27FC236}">
                  <a16:creationId xmlns:a16="http://schemas.microsoft.com/office/drawing/2014/main" id="{DE3D1B9E-372E-4647-AEF0-3DF8B524E759}"/>
                </a:ext>
              </a:extLst>
            </p:cNvPr>
            <p:cNvSpPr txBox="1"/>
            <p:nvPr/>
          </p:nvSpPr>
          <p:spPr>
            <a:xfrm>
              <a:off x="6252891" y="648747"/>
              <a:ext cx="945351" cy="923330"/>
            </a:xfrm>
            <a:prstGeom prst="rect">
              <a:avLst/>
            </a:prstGeom>
            <a:noFill/>
          </p:spPr>
          <p:txBody>
            <a:bodyPr wrap="square" lIns="0" tIns="0" rIns="0" bIns="0" rtlCol="0">
              <a:spAutoFit/>
            </a:bodyPr>
            <a:lstStyle/>
            <a:p>
              <a:r>
                <a:rPr lang="de-DE" sz="6000" b="1" spc="-300" dirty="0">
                  <a:solidFill>
                    <a:schemeClr val="bg1"/>
                  </a:solidFill>
                  <a:latin typeface="Avenir LT Std 55 Roman" panose="020B0503020203020204" pitchFamily="34" charset="0"/>
                </a:rPr>
                <a:t>14</a:t>
              </a:r>
            </a:p>
          </p:txBody>
        </p:sp>
        <p:sp>
          <p:nvSpPr>
            <p:cNvPr id="66" name="Rechteck 65">
              <a:extLst>
                <a:ext uri="{FF2B5EF4-FFF2-40B4-BE49-F238E27FC236}">
                  <a16:creationId xmlns:a16="http://schemas.microsoft.com/office/drawing/2014/main" id="{15897846-8B4B-3647-BEB0-BA34F61690DA}"/>
                </a:ext>
              </a:extLst>
            </p:cNvPr>
            <p:cNvSpPr/>
            <p:nvPr/>
          </p:nvSpPr>
          <p:spPr>
            <a:xfrm>
              <a:off x="7314505" y="1232324"/>
              <a:ext cx="520520" cy="169277"/>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Offices</a:t>
              </a:r>
              <a:endParaRPr lang="de-DE" sz="1100">
                <a:latin typeface="Avenir LT Std 45 Book" panose="020B0502020203020204" pitchFamily="34" charset="77"/>
              </a:endParaRPr>
            </a:p>
          </p:txBody>
        </p:sp>
        <p:sp>
          <p:nvSpPr>
            <p:cNvPr id="68" name="Inhaltsplatzhalter 3">
              <a:extLst>
                <a:ext uri="{FF2B5EF4-FFF2-40B4-BE49-F238E27FC236}">
                  <a16:creationId xmlns:a16="http://schemas.microsoft.com/office/drawing/2014/main" id="{3D075688-D9DF-C245-8444-8D18D3E42260}"/>
                </a:ext>
              </a:extLst>
            </p:cNvPr>
            <p:cNvSpPr txBox="1">
              <a:spLocks/>
            </p:cNvSpPr>
            <p:nvPr/>
          </p:nvSpPr>
          <p:spPr>
            <a:xfrm>
              <a:off x="6300901" y="1533062"/>
              <a:ext cx="2728639" cy="551856"/>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With 14 locations, we are represented throughout the entire German-speaking region - always in close proximity to our clients and their projects. Our innovative engineering solutions for energy and building technology, our pioneering ideas for the digitalisation of buildings and their operation and our sustainable energy concepts are just as seamless as our presence.</a:t>
              </a:r>
            </a:p>
          </p:txBody>
        </p:sp>
        <p:pic>
          <p:nvPicPr>
            <p:cNvPr id="69" name="Grafik 68">
              <a:extLst>
                <a:ext uri="{FF2B5EF4-FFF2-40B4-BE49-F238E27FC236}">
                  <a16:creationId xmlns:a16="http://schemas.microsoft.com/office/drawing/2014/main" id="{C545C191-085F-7E41-A2A9-2A828D733B5E}"/>
                </a:ext>
              </a:extLst>
            </p:cNvPr>
            <p:cNvPicPr>
              <a:picLocks noChangeAspect="1"/>
            </p:cNvPicPr>
            <p:nvPr/>
          </p:nvPicPr>
          <p:blipFill>
            <a:blip r:embed="rId6"/>
            <a:stretch>
              <a:fillRect/>
            </a:stretch>
          </p:blipFill>
          <p:spPr>
            <a:xfrm>
              <a:off x="7305010" y="763065"/>
              <a:ext cx="453390" cy="417830"/>
            </a:xfrm>
            <a:prstGeom prst="rect">
              <a:avLst/>
            </a:prstGeom>
          </p:spPr>
        </p:pic>
      </p:grpSp>
      <p:sp>
        <p:nvSpPr>
          <p:cNvPr id="30" name="Titel 2">
            <a:extLst>
              <a:ext uri="{FF2B5EF4-FFF2-40B4-BE49-F238E27FC236}">
                <a16:creationId xmlns:a16="http://schemas.microsoft.com/office/drawing/2014/main" id="{420F4866-B9A1-BA4D-A3C4-E97774340BED}"/>
              </a:ext>
            </a:extLst>
          </p:cNvPr>
          <p:cNvSpPr>
            <a:spLocks noGrp="1"/>
          </p:cNvSpPr>
          <p:nvPr>
            <p:ph type="title"/>
          </p:nvPr>
        </p:nvSpPr>
        <p:spPr>
          <a:xfrm>
            <a:off x="539999" y="828000"/>
            <a:ext cx="5391684" cy="508891"/>
          </a:xfrm>
          <a:prstGeom prst="rect">
            <a:avLst/>
          </a:prstGeom>
        </p:spPr>
        <p:txBody>
          <a:bodyPr/>
          <a:lstStyle/>
          <a:p>
            <a:pPr>
              <a:lnSpc>
                <a:spcPts val="3000"/>
              </a:lnSpc>
              <a:spcBef>
                <a:spcPts val="4800"/>
              </a:spcBef>
            </a:pPr>
            <a:r>
              <a:rPr lang="de-DE" sz="2800" b="0" dirty="0">
                <a:latin typeface="Avenir LT Std 35 Light" panose="020B0402020203020204" pitchFamily="34" charset="77"/>
              </a:rPr>
              <a:t>Facts &amp; figures 2024</a:t>
            </a:r>
            <a:endParaRPr lang="de-DE" sz="900" dirty="0">
              <a:solidFill>
                <a:schemeClr val="bg1"/>
              </a:solidFill>
            </a:endParaRPr>
          </a:p>
        </p:txBody>
      </p:sp>
      <p:sp>
        <p:nvSpPr>
          <p:cNvPr id="10" name="Oval 9">
            <a:extLst>
              <a:ext uri="{FF2B5EF4-FFF2-40B4-BE49-F238E27FC236}">
                <a16:creationId xmlns:a16="http://schemas.microsoft.com/office/drawing/2014/main" id="{4959AEBB-BFB8-D065-4F9D-CFA33D680C88}"/>
              </a:ext>
            </a:extLst>
          </p:cNvPr>
          <p:cNvSpPr/>
          <p:nvPr/>
        </p:nvSpPr>
        <p:spPr>
          <a:xfrm>
            <a:off x="7426585" y="3045452"/>
            <a:ext cx="52465" cy="5246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4" name="Gruppieren 22">
            <a:extLst>
              <a:ext uri="{FF2B5EF4-FFF2-40B4-BE49-F238E27FC236}">
                <a16:creationId xmlns:a16="http://schemas.microsoft.com/office/drawing/2014/main" id="{B6072A53-3D5D-3AED-B863-7CE46F6F2DAB}"/>
              </a:ext>
            </a:extLst>
          </p:cNvPr>
          <p:cNvGrpSpPr>
            <a:grpSpLocks/>
          </p:cNvGrpSpPr>
          <p:nvPr/>
        </p:nvGrpSpPr>
        <p:grpSpPr bwMode="auto">
          <a:xfrm>
            <a:off x="7015163" y="2476500"/>
            <a:ext cx="1570037" cy="1870075"/>
            <a:chOff x="7014685" y="2476933"/>
            <a:chExt cx="1570181" cy="1870226"/>
          </a:xfrm>
        </p:grpSpPr>
        <p:pic>
          <p:nvPicPr>
            <p:cNvPr id="25" name="Grafik 2">
              <a:extLst>
                <a:ext uri="{FF2B5EF4-FFF2-40B4-BE49-F238E27FC236}">
                  <a16:creationId xmlns:a16="http://schemas.microsoft.com/office/drawing/2014/main" id="{CB5EC4BE-AC94-BEF2-AAFB-8630948BB7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4685" y="2476933"/>
              <a:ext cx="1570181" cy="18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a:extLst>
                <a:ext uri="{FF2B5EF4-FFF2-40B4-BE49-F238E27FC236}">
                  <a16:creationId xmlns:a16="http://schemas.microsoft.com/office/drawing/2014/main" id="{3898DAFA-3935-5D86-493A-C562494D3407}"/>
                </a:ext>
              </a:extLst>
            </p:cNvPr>
            <p:cNvSpPr/>
            <p:nvPr/>
          </p:nvSpPr>
          <p:spPr>
            <a:xfrm>
              <a:off x="7579887" y="2727778"/>
              <a:ext cx="52392" cy="5397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28" name="Oval 27">
              <a:extLst>
                <a:ext uri="{FF2B5EF4-FFF2-40B4-BE49-F238E27FC236}">
                  <a16:creationId xmlns:a16="http://schemas.microsoft.com/office/drawing/2014/main" id="{B63D1658-0C3B-82BF-B57E-69A5E1673779}"/>
                </a:ext>
              </a:extLst>
            </p:cNvPr>
            <p:cNvSpPr/>
            <p:nvPr/>
          </p:nvSpPr>
          <p:spPr>
            <a:xfrm>
              <a:off x="8030778" y="2953221"/>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29" name="Oval 28">
              <a:extLst>
                <a:ext uri="{FF2B5EF4-FFF2-40B4-BE49-F238E27FC236}">
                  <a16:creationId xmlns:a16="http://schemas.microsoft.com/office/drawing/2014/main" id="{E41BA990-7F77-D9C8-3153-ABBAB0973F0C}"/>
                </a:ext>
              </a:extLst>
            </p:cNvPr>
            <p:cNvSpPr/>
            <p:nvPr/>
          </p:nvSpPr>
          <p:spPr>
            <a:xfrm>
              <a:off x="8006963" y="3207242"/>
              <a:ext cx="53980"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1" name="Oval 30">
              <a:extLst>
                <a:ext uri="{FF2B5EF4-FFF2-40B4-BE49-F238E27FC236}">
                  <a16:creationId xmlns:a16="http://schemas.microsoft.com/office/drawing/2014/main" id="{B5E44D96-620A-5012-16D9-D65131B66B19}"/>
                </a:ext>
              </a:extLst>
            </p:cNvPr>
            <p:cNvSpPr/>
            <p:nvPr/>
          </p:nvSpPr>
          <p:spPr>
            <a:xfrm>
              <a:off x="7891065" y="3115160"/>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2" name="Oval 31">
              <a:extLst>
                <a:ext uri="{FF2B5EF4-FFF2-40B4-BE49-F238E27FC236}">
                  <a16:creationId xmlns:a16="http://schemas.microsoft.com/office/drawing/2014/main" id="{9018D124-8955-EE91-BE9C-ABD1F030950B}"/>
                </a:ext>
              </a:extLst>
            </p:cNvPr>
            <p:cNvSpPr/>
            <p:nvPr/>
          </p:nvSpPr>
          <p:spPr>
            <a:xfrm>
              <a:off x="7746589" y="302466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3" name="Oval 32">
              <a:extLst>
                <a:ext uri="{FF2B5EF4-FFF2-40B4-BE49-F238E27FC236}">
                  <a16:creationId xmlns:a16="http://schemas.microsoft.com/office/drawing/2014/main" id="{76509924-CC1F-510F-2221-CFAAB0597811}"/>
                </a:ext>
              </a:extLst>
            </p:cNvPr>
            <p:cNvSpPr/>
            <p:nvPr/>
          </p:nvSpPr>
          <p:spPr>
            <a:xfrm>
              <a:off x="7683083" y="2927819"/>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5" name="Oval 34">
              <a:extLst>
                <a:ext uri="{FF2B5EF4-FFF2-40B4-BE49-F238E27FC236}">
                  <a16:creationId xmlns:a16="http://schemas.microsoft.com/office/drawing/2014/main" id="{0E67BF50-075A-4109-DB06-6E5F9682F3A4}"/>
                </a:ext>
              </a:extLst>
            </p:cNvPr>
            <p:cNvSpPr/>
            <p:nvPr/>
          </p:nvSpPr>
          <p:spPr>
            <a:xfrm>
              <a:off x="7838673" y="382165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7" name="Oval 36">
              <a:extLst>
                <a:ext uri="{FF2B5EF4-FFF2-40B4-BE49-F238E27FC236}">
                  <a16:creationId xmlns:a16="http://schemas.microsoft.com/office/drawing/2014/main" id="{B0C619D2-9E65-E58B-6036-DB8AD9E812BE}"/>
                </a:ext>
              </a:extLst>
            </p:cNvPr>
            <p:cNvSpPr/>
            <p:nvPr/>
          </p:nvSpPr>
          <p:spPr>
            <a:xfrm>
              <a:off x="7398895" y="4048685"/>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8" name="Oval 37">
              <a:extLst>
                <a:ext uri="{FF2B5EF4-FFF2-40B4-BE49-F238E27FC236}">
                  <a16:creationId xmlns:a16="http://schemas.microsoft.com/office/drawing/2014/main" id="{82B57118-1A93-961A-0A08-610F1AD2DACD}"/>
                </a:ext>
              </a:extLst>
            </p:cNvPr>
            <p:cNvSpPr/>
            <p:nvPr/>
          </p:nvSpPr>
          <p:spPr>
            <a:xfrm>
              <a:off x="7271884" y="4020108"/>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9" name="Oval 38">
              <a:extLst>
                <a:ext uri="{FF2B5EF4-FFF2-40B4-BE49-F238E27FC236}">
                  <a16:creationId xmlns:a16="http://schemas.microsoft.com/office/drawing/2014/main" id="{59426C08-5434-9C8F-BE7E-987BC4F2A2AC}"/>
                </a:ext>
              </a:extLst>
            </p:cNvPr>
            <p:cNvSpPr/>
            <p:nvPr/>
          </p:nvSpPr>
          <p:spPr>
            <a:xfrm>
              <a:off x="7521143" y="3704170"/>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40" name="Oval 39">
              <a:extLst>
                <a:ext uri="{FF2B5EF4-FFF2-40B4-BE49-F238E27FC236}">
                  <a16:creationId xmlns:a16="http://schemas.microsoft.com/office/drawing/2014/main" id="{39D0ADFB-4FEC-9A9C-3AEE-E0DE91022792}"/>
                </a:ext>
              </a:extLst>
            </p:cNvPr>
            <p:cNvSpPr/>
            <p:nvPr/>
          </p:nvSpPr>
          <p:spPr>
            <a:xfrm>
              <a:off x="7257594" y="3539057"/>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41" name="Oval 40">
              <a:extLst>
                <a:ext uri="{FF2B5EF4-FFF2-40B4-BE49-F238E27FC236}">
                  <a16:creationId xmlns:a16="http://schemas.microsoft.com/office/drawing/2014/main" id="{58F0814F-4D1A-DCD3-1E0D-70B2B436E461}"/>
                </a:ext>
              </a:extLst>
            </p:cNvPr>
            <p:cNvSpPr/>
            <p:nvPr/>
          </p:nvSpPr>
          <p:spPr>
            <a:xfrm>
              <a:off x="7219491" y="3308850"/>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42" name="Oval 41">
              <a:extLst>
                <a:ext uri="{FF2B5EF4-FFF2-40B4-BE49-F238E27FC236}">
                  <a16:creationId xmlns:a16="http://schemas.microsoft.com/office/drawing/2014/main" id="{44B27667-64C9-92D3-EB53-4731610307F7}"/>
                </a:ext>
              </a:extLst>
            </p:cNvPr>
            <p:cNvSpPr/>
            <p:nvPr/>
          </p:nvSpPr>
          <p:spPr>
            <a:xfrm>
              <a:off x="7205202" y="3135799"/>
              <a:ext cx="52392"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grpSp>
      <p:sp>
        <p:nvSpPr>
          <p:cNvPr id="6" name="Fußzeilenplatzhalter 6">
            <a:extLst>
              <a:ext uri="{FF2B5EF4-FFF2-40B4-BE49-F238E27FC236}">
                <a16:creationId xmlns:a16="http://schemas.microsoft.com/office/drawing/2014/main" id="{8B474123-AAF4-AFBA-FE6F-8C6C8A3A1E4A}"/>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3554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liennummernplatzhalter 1">
            <a:extLst>
              <a:ext uri="{FF2B5EF4-FFF2-40B4-BE49-F238E27FC236}">
                <a16:creationId xmlns:a16="http://schemas.microsoft.com/office/drawing/2014/main" id="{3EA9212D-82F1-164F-8FB9-D75024E262B4}"/>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7</a:t>
            </a:fld>
            <a:endParaRPr lang="de-DE" dirty="0">
              <a:solidFill>
                <a:srgbClr val="606A73"/>
              </a:solidFill>
            </a:endParaRPr>
          </a:p>
        </p:txBody>
      </p:sp>
      <p:sp>
        <p:nvSpPr>
          <p:cNvPr id="37" name="Titel 2">
            <a:extLst>
              <a:ext uri="{FF2B5EF4-FFF2-40B4-BE49-F238E27FC236}">
                <a16:creationId xmlns:a16="http://schemas.microsoft.com/office/drawing/2014/main" id="{7195CE1F-7D57-9B46-955D-DBE38A651B99}"/>
              </a:ext>
            </a:extLst>
          </p:cNvPr>
          <p:cNvSpPr>
            <a:spLocks noGrp="1"/>
          </p:cNvSpPr>
          <p:nvPr>
            <p:ph type="title"/>
          </p:nvPr>
        </p:nvSpPr>
        <p:spPr>
          <a:xfrm>
            <a:off x="540000" y="674990"/>
            <a:ext cx="7025053" cy="283350"/>
          </a:xfrm>
          <a:prstGeom prst="rect">
            <a:avLst/>
          </a:prstGeom>
        </p:spPr>
        <p:txBody>
          <a:bodyPr/>
          <a:lstStyle/>
          <a:p>
            <a:pPr>
              <a:lnSpc>
                <a:spcPts val="2000"/>
              </a:lnSpc>
            </a:pPr>
            <a:r>
              <a:rPr lang="de-DE" sz="2800" b="0" dirty="0">
                <a:latin typeface="Avenir LT Std 35 Light" panose="020B0402020203020204" pitchFamily="34" charset="77"/>
              </a:rPr>
              <a:t>References</a:t>
            </a:r>
            <a:endParaRPr lang="de-DE" sz="900" dirty="0">
              <a:solidFill>
                <a:schemeClr val="bg1"/>
              </a:solidFill>
            </a:endParaRPr>
          </a:p>
        </p:txBody>
      </p:sp>
      <p:pic>
        <p:nvPicPr>
          <p:cNvPr id="2" name="Grafik 1">
            <a:extLst>
              <a:ext uri="{FF2B5EF4-FFF2-40B4-BE49-F238E27FC236}">
                <a16:creationId xmlns:a16="http://schemas.microsoft.com/office/drawing/2014/main" id="{6B849C31-5E6B-26A0-99B8-8F8C09F2D607}"/>
              </a:ext>
            </a:extLst>
          </p:cNvPr>
          <p:cNvPicPr>
            <a:picLocks noChangeAspect="1"/>
          </p:cNvPicPr>
          <p:nvPr/>
        </p:nvPicPr>
        <p:blipFill>
          <a:blip r:embed="rId2"/>
          <a:srcRect/>
          <a:stretch/>
        </p:blipFill>
        <p:spPr>
          <a:xfrm>
            <a:off x="543894" y="1184303"/>
            <a:ext cx="8226070" cy="3545604"/>
          </a:xfrm>
          <a:prstGeom prst="rect">
            <a:avLst/>
          </a:prstGeom>
        </p:spPr>
      </p:pic>
      <p:sp>
        <p:nvSpPr>
          <p:cNvPr id="4" name="Rechteck 3">
            <a:extLst>
              <a:ext uri="{FF2B5EF4-FFF2-40B4-BE49-F238E27FC236}">
                <a16:creationId xmlns:a16="http://schemas.microsoft.com/office/drawing/2014/main" id="{59371B6C-DF28-8D2A-EB15-237E80525A06}"/>
              </a:ext>
            </a:extLst>
          </p:cNvPr>
          <p:cNvSpPr/>
          <p:nvPr/>
        </p:nvSpPr>
        <p:spPr>
          <a:xfrm>
            <a:off x="5400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Data </a:t>
            </a:r>
            <a:r>
              <a:rPr lang="de-DE" sz="500" dirty="0" err="1">
                <a:solidFill>
                  <a:schemeClr val="bg1"/>
                </a:solidFill>
                <a:latin typeface="Avenir LT Std 45 Book" panose="020B0502020203020204" pitchFamily="34" charset="77"/>
              </a:rPr>
              <a:t>center</a:t>
            </a:r>
            <a:endParaRPr lang="de-DE" sz="500" dirty="0">
              <a:solidFill>
                <a:schemeClr val="bg1"/>
              </a:solidFill>
              <a:latin typeface="Avenir LT Std 45 Book" panose="020B0502020203020204" pitchFamily="34" charset="77"/>
            </a:endParaRPr>
          </a:p>
        </p:txBody>
      </p:sp>
      <p:sp>
        <p:nvSpPr>
          <p:cNvPr id="5" name="Rechteck 4">
            <a:extLst>
              <a:ext uri="{FF2B5EF4-FFF2-40B4-BE49-F238E27FC236}">
                <a16:creationId xmlns:a16="http://schemas.microsoft.com/office/drawing/2014/main" id="{A59A0E30-A953-E0A4-B4AA-6033FCFDF16C}"/>
              </a:ext>
            </a:extLst>
          </p:cNvPr>
          <p:cNvSpPr/>
          <p:nvPr/>
        </p:nvSpPr>
        <p:spPr>
          <a:xfrm>
            <a:off x="113397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Technology</a:t>
            </a:r>
          </a:p>
        </p:txBody>
      </p:sp>
      <p:sp>
        <p:nvSpPr>
          <p:cNvPr id="6" name="Rechteck 5">
            <a:extLst>
              <a:ext uri="{FF2B5EF4-FFF2-40B4-BE49-F238E27FC236}">
                <a16:creationId xmlns:a16="http://schemas.microsoft.com/office/drawing/2014/main" id="{C8521589-37BE-34C0-BF7F-1959A1F8DCA3}"/>
              </a:ext>
            </a:extLst>
          </p:cNvPr>
          <p:cNvSpPr/>
          <p:nvPr/>
        </p:nvSpPr>
        <p:spPr>
          <a:xfrm>
            <a:off x="172794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Finance</a:t>
            </a:r>
          </a:p>
        </p:txBody>
      </p:sp>
      <p:sp>
        <p:nvSpPr>
          <p:cNvPr id="7" name="Rechteck 6">
            <a:extLst>
              <a:ext uri="{FF2B5EF4-FFF2-40B4-BE49-F238E27FC236}">
                <a16:creationId xmlns:a16="http://schemas.microsoft.com/office/drawing/2014/main" id="{38D30B7D-9A3A-F9F6-B8DC-F783192BE2EB}"/>
              </a:ext>
            </a:extLst>
          </p:cNvPr>
          <p:cNvSpPr/>
          <p:nvPr/>
        </p:nvSpPr>
        <p:spPr>
          <a:xfrm>
            <a:off x="23219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Consumer</a:t>
            </a:r>
          </a:p>
          <a:p>
            <a:pPr algn="ctr" defTabSz="810371">
              <a:lnSpc>
                <a:spcPts val="700"/>
              </a:lnSpc>
              <a:buSzPct val="100000"/>
              <a:defRPr/>
            </a:pPr>
            <a:r>
              <a:rPr lang="de-DE" sz="500" dirty="0" err="1">
                <a:solidFill>
                  <a:schemeClr val="bg1"/>
                </a:solidFill>
                <a:latin typeface="Avenir LT Std 45 Book" panose="020B0502020203020204" pitchFamily="34" charset="77"/>
              </a:rPr>
              <a:t>goods</a:t>
            </a:r>
            <a:r>
              <a:rPr lang="de-DE" sz="500" dirty="0">
                <a:solidFill>
                  <a:schemeClr val="bg1"/>
                </a:solidFill>
                <a:latin typeface="Avenir LT Std 45 Book" panose="020B0502020203020204" pitchFamily="34" charset="77"/>
              </a:rPr>
              <a:t> &amp; </a:t>
            </a:r>
            <a:r>
              <a:rPr lang="de-DE" sz="500" dirty="0" err="1">
                <a:solidFill>
                  <a:schemeClr val="bg1"/>
                </a:solidFill>
                <a:latin typeface="Avenir LT Std 45 Book" panose="020B0502020203020204" pitchFamily="34" charset="77"/>
              </a:rPr>
              <a:t>retail</a:t>
            </a:r>
            <a:endParaRPr lang="de-DE" sz="500" dirty="0">
              <a:solidFill>
                <a:schemeClr val="bg1"/>
              </a:solidFill>
              <a:latin typeface="Avenir LT Std 45 Book" panose="020B0502020203020204" pitchFamily="34" charset="77"/>
            </a:endParaRPr>
          </a:p>
          <a:p>
            <a:pPr algn="ctr" defTabSz="810371">
              <a:lnSpc>
                <a:spcPts val="700"/>
              </a:lnSpc>
              <a:buSzPct val="100000"/>
              <a:defRPr/>
            </a:pPr>
            <a:endParaRPr lang="de-DE" sz="500" dirty="0">
              <a:solidFill>
                <a:schemeClr val="bg1"/>
              </a:solidFill>
              <a:latin typeface="Avenir LT Std 45 Book" panose="020B0502020203020204" pitchFamily="34" charset="77"/>
            </a:endParaRPr>
          </a:p>
        </p:txBody>
      </p:sp>
      <p:sp>
        <p:nvSpPr>
          <p:cNvPr id="8" name="Rechteck 7">
            <a:extLst>
              <a:ext uri="{FF2B5EF4-FFF2-40B4-BE49-F238E27FC236}">
                <a16:creationId xmlns:a16="http://schemas.microsoft.com/office/drawing/2014/main" id="{8EF681BC-439B-8C22-9862-C215F4B5461F}"/>
              </a:ext>
            </a:extLst>
          </p:cNvPr>
          <p:cNvSpPr/>
          <p:nvPr/>
        </p:nvSpPr>
        <p:spPr>
          <a:xfrm>
            <a:off x="291588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Public</a:t>
            </a:r>
          </a:p>
        </p:txBody>
      </p:sp>
      <p:sp>
        <p:nvSpPr>
          <p:cNvPr id="9" name="Rechteck 8">
            <a:extLst>
              <a:ext uri="{FF2B5EF4-FFF2-40B4-BE49-F238E27FC236}">
                <a16:creationId xmlns:a16="http://schemas.microsoft.com/office/drawing/2014/main" id="{F1EDB62E-AD55-60E0-DC8F-090A52794291}"/>
              </a:ext>
            </a:extLst>
          </p:cNvPr>
          <p:cNvSpPr/>
          <p:nvPr/>
        </p:nvSpPr>
        <p:spPr>
          <a:xfrm>
            <a:off x="350497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Automotive</a:t>
            </a:r>
          </a:p>
        </p:txBody>
      </p:sp>
      <p:sp>
        <p:nvSpPr>
          <p:cNvPr id="10" name="Rechteck 9">
            <a:extLst>
              <a:ext uri="{FF2B5EF4-FFF2-40B4-BE49-F238E27FC236}">
                <a16:creationId xmlns:a16="http://schemas.microsoft.com/office/drawing/2014/main" id="{0BE24257-BCBB-47A4-CA11-237DA47A90F8}"/>
              </a:ext>
            </a:extLst>
          </p:cNvPr>
          <p:cNvSpPr/>
          <p:nvPr/>
        </p:nvSpPr>
        <p:spPr>
          <a:xfrm>
            <a:off x="409894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err="1">
                <a:solidFill>
                  <a:schemeClr val="bg1"/>
                </a:solidFill>
                <a:latin typeface="Avenir LT Std 45 Book" panose="020B0502020203020204" pitchFamily="34" charset="77"/>
              </a:rPr>
              <a:t>Aeronautics</a:t>
            </a:r>
            <a:br>
              <a:rPr lang="de-DE" sz="500" dirty="0">
                <a:solidFill>
                  <a:schemeClr val="bg1"/>
                </a:solidFill>
                <a:latin typeface="Avenir LT Std 45 Book" panose="020B0502020203020204" pitchFamily="34" charset="77"/>
              </a:rPr>
            </a:br>
            <a:r>
              <a:rPr lang="de-DE" sz="500" dirty="0">
                <a:solidFill>
                  <a:schemeClr val="bg1"/>
                </a:solidFill>
                <a:latin typeface="Avenir LT Std 45 Book" panose="020B0502020203020204" pitchFamily="34" charset="77"/>
              </a:rPr>
              <a:t>/</a:t>
            </a:r>
            <a:r>
              <a:rPr lang="de-DE" sz="500" dirty="0" err="1">
                <a:solidFill>
                  <a:schemeClr val="bg1"/>
                </a:solidFill>
                <a:latin typeface="Avenir LT Std 45 Book" panose="020B0502020203020204" pitchFamily="34" charset="77"/>
              </a:rPr>
              <a:t>aerospace</a:t>
            </a:r>
            <a:endParaRPr lang="de-DE" sz="500" dirty="0">
              <a:solidFill>
                <a:schemeClr val="bg1"/>
              </a:solidFill>
              <a:latin typeface="Avenir LT Std 45 Book" panose="020B0502020203020204" pitchFamily="34" charset="77"/>
            </a:endParaRPr>
          </a:p>
        </p:txBody>
      </p:sp>
      <p:sp>
        <p:nvSpPr>
          <p:cNvPr id="11" name="Rechteck 10">
            <a:extLst>
              <a:ext uri="{FF2B5EF4-FFF2-40B4-BE49-F238E27FC236}">
                <a16:creationId xmlns:a16="http://schemas.microsoft.com/office/drawing/2014/main" id="{89405D45-CBCF-474B-672C-3F1CDD1D55C8}"/>
              </a:ext>
            </a:extLst>
          </p:cNvPr>
          <p:cNvSpPr/>
          <p:nvPr/>
        </p:nvSpPr>
        <p:spPr>
          <a:xfrm>
            <a:off x="469291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Health Care</a:t>
            </a:r>
          </a:p>
        </p:txBody>
      </p:sp>
      <p:sp>
        <p:nvSpPr>
          <p:cNvPr id="12" name="Rechteck 11">
            <a:extLst>
              <a:ext uri="{FF2B5EF4-FFF2-40B4-BE49-F238E27FC236}">
                <a16:creationId xmlns:a16="http://schemas.microsoft.com/office/drawing/2014/main" id="{6C4E263A-AB4E-F264-F9CB-10B647104561}"/>
              </a:ext>
            </a:extLst>
          </p:cNvPr>
          <p:cNvSpPr/>
          <p:nvPr/>
        </p:nvSpPr>
        <p:spPr>
          <a:xfrm>
            <a:off x="5284447"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Research</a:t>
            </a:r>
          </a:p>
        </p:txBody>
      </p:sp>
      <p:sp>
        <p:nvSpPr>
          <p:cNvPr id="13" name="Rechteck 12">
            <a:extLst>
              <a:ext uri="{FF2B5EF4-FFF2-40B4-BE49-F238E27FC236}">
                <a16:creationId xmlns:a16="http://schemas.microsoft.com/office/drawing/2014/main" id="{0E3520C5-F6DE-A890-C49D-0D87A1E2DB8E}"/>
              </a:ext>
            </a:extLst>
          </p:cNvPr>
          <p:cNvSpPr/>
          <p:nvPr/>
        </p:nvSpPr>
        <p:spPr>
          <a:xfrm>
            <a:off x="5875979"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Media &amp; </a:t>
            </a:r>
            <a:r>
              <a:rPr lang="de-DE" sz="500" dirty="0" err="1">
                <a:solidFill>
                  <a:schemeClr val="bg1"/>
                </a:solidFill>
                <a:latin typeface="Avenir LT Std 45 Book" panose="020B0502020203020204" pitchFamily="34" charset="77"/>
              </a:rPr>
              <a:t>entertainment</a:t>
            </a:r>
            <a:endParaRPr lang="de-DE" sz="500" dirty="0">
              <a:solidFill>
                <a:schemeClr val="bg1"/>
              </a:solidFill>
              <a:latin typeface="Avenir LT Std 45 Book" panose="020B0502020203020204" pitchFamily="34" charset="77"/>
            </a:endParaRPr>
          </a:p>
        </p:txBody>
      </p:sp>
      <p:sp>
        <p:nvSpPr>
          <p:cNvPr id="14" name="Rechteck 13">
            <a:extLst>
              <a:ext uri="{FF2B5EF4-FFF2-40B4-BE49-F238E27FC236}">
                <a16:creationId xmlns:a16="http://schemas.microsoft.com/office/drawing/2014/main" id="{B550FB21-60C0-7459-E078-58929235183F}"/>
              </a:ext>
            </a:extLst>
          </p:cNvPr>
          <p:cNvSpPr/>
          <p:nvPr/>
        </p:nvSpPr>
        <p:spPr>
          <a:xfrm>
            <a:off x="64675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Professional </a:t>
            </a:r>
            <a:r>
              <a:rPr lang="de-DE" sz="500" dirty="0" err="1">
                <a:solidFill>
                  <a:schemeClr val="bg1"/>
                </a:solidFill>
                <a:latin typeface="Avenir LT Std 45 Book" panose="020B0502020203020204" pitchFamily="34" charset="77"/>
              </a:rPr>
              <a:t>services</a:t>
            </a:r>
            <a:endParaRPr lang="de-DE" sz="500" dirty="0">
              <a:solidFill>
                <a:schemeClr val="bg1"/>
              </a:solidFill>
              <a:latin typeface="Avenir LT Std 45 Book" panose="020B0502020203020204" pitchFamily="34" charset="77"/>
            </a:endParaRPr>
          </a:p>
        </p:txBody>
      </p:sp>
      <p:sp>
        <p:nvSpPr>
          <p:cNvPr id="15" name="Rechteck 14">
            <a:extLst>
              <a:ext uri="{FF2B5EF4-FFF2-40B4-BE49-F238E27FC236}">
                <a16:creationId xmlns:a16="http://schemas.microsoft.com/office/drawing/2014/main" id="{6BEE7B73-46D2-9618-966A-F327E142C8F7}"/>
              </a:ext>
            </a:extLst>
          </p:cNvPr>
          <p:cNvSpPr/>
          <p:nvPr/>
        </p:nvSpPr>
        <p:spPr>
          <a:xfrm>
            <a:off x="70647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a:t>
            </a:r>
            <a:r>
              <a:rPr lang="de-DE" sz="500" dirty="0" err="1">
                <a:solidFill>
                  <a:schemeClr val="bg1"/>
                </a:solidFill>
                <a:latin typeface="Avenir LT Std 45 Book" panose="020B0502020203020204" pitchFamily="34" charset="77"/>
              </a:rPr>
              <a:t>estate</a:t>
            </a:r>
            <a:endParaRPr lang="de-DE" sz="500" dirty="0">
              <a:solidFill>
                <a:schemeClr val="bg1"/>
              </a:solidFill>
              <a:latin typeface="Avenir LT Std 45 Book" panose="020B0502020203020204" pitchFamily="34" charset="77"/>
            </a:endParaRPr>
          </a:p>
        </p:txBody>
      </p:sp>
      <p:sp>
        <p:nvSpPr>
          <p:cNvPr id="16" name="Rechteck 15">
            <a:extLst>
              <a:ext uri="{FF2B5EF4-FFF2-40B4-BE49-F238E27FC236}">
                <a16:creationId xmlns:a16="http://schemas.microsoft.com/office/drawing/2014/main" id="{016F7556-1D35-D57B-C3ED-68F905443C6D}"/>
              </a:ext>
            </a:extLst>
          </p:cNvPr>
          <p:cNvSpPr/>
          <p:nvPr/>
        </p:nvSpPr>
        <p:spPr>
          <a:xfrm>
            <a:off x="765828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a:t>
            </a:r>
            <a:r>
              <a:rPr lang="de-DE" sz="500" dirty="0" err="1">
                <a:solidFill>
                  <a:schemeClr val="bg1"/>
                </a:solidFill>
                <a:latin typeface="Avenir LT Std 45 Book" panose="020B0502020203020204" pitchFamily="34" charset="77"/>
              </a:rPr>
              <a:t>estate</a:t>
            </a:r>
            <a:endParaRPr lang="de-DE" sz="500" dirty="0">
              <a:solidFill>
                <a:schemeClr val="bg1"/>
              </a:solidFill>
              <a:latin typeface="Avenir LT Std 45 Book" panose="020B0502020203020204" pitchFamily="34" charset="77"/>
            </a:endParaRPr>
          </a:p>
        </p:txBody>
      </p:sp>
      <p:sp>
        <p:nvSpPr>
          <p:cNvPr id="17" name="Rechteck 16">
            <a:extLst>
              <a:ext uri="{FF2B5EF4-FFF2-40B4-BE49-F238E27FC236}">
                <a16:creationId xmlns:a16="http://schemas.microsoft.com/office/drawing/2014/main" id="{E4150E0A-FB7C-E921-25EC-69E60EC32D3E}"/>
              </a:ext>
            </a:extLst>
          </p:cNvPr>
          <p:cNvSpPr/>
          <p:nvPr/>
        </p:nvSpPr>
        <p:spPr>
          <a:xfrm>
            <a:off x="825186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Industry</a:t>
            </a:r>
          </a:p>
        </p:txBody>
      </p:sp>
    </p:spTree>
    <p:extLst>
      <p:ext uri="{BB962C8B-B14F-4D97-AF65-F5344CB8AC3E}">
        <p14:creationId xmlns:p14="http://schemas.microsoft.com/office/powerpoint/2010/main" val="39792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Grafik 107">
            <a:extLst>
              <a:ext uri="{FF2B5EF4-FFF2-40B4-BE49-F238E27FC236}">
                <a16:creationId xmlns:a16="http://schemas.microsoft.com/office/drawing/2014/main" id="{47202C24-E7AC-DD19-9E0C-F2B71E5459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1" y="-3"/>
            <a:ext cx="9144000" cy="5143501"/>
          </a:xfrm>
          <a:prstGeom prst="rect">
            <a:avLst/>
          </a:prstGeom>
        </p:spPr>
      </p:pic>
      <p:sp>
        <p:nvSpPr>
          <p:cNvPr id="107" name="Rechteck 106">
            <a:extLst>
              <a:ext uri="{FF2B5EF4-FFF2-40B4-BE49-F238E27FC236}">
                <a16:creationId xmlns:a16="http://schemas.microsoft.com/office/drawing/2014/main" id="{865A8B36-DC4E-5453-4875-7DE9D726C7D8}"/>
              </a:ext>
            </a:extLst>
          </p:cNvPr>
          <p:cNvSpPr/>
          <p:nvPr/>
        </p:nvSpPr>
        <p:spPr>
          <a:xfrm rot="5400000">
            <a:off x="2000250" y="-2000250"/>
            <a:ext cx="5143500" cy="9144000"/>
          </a:xfrm>
          <a:prstGeom prst="rect">
            <a:avLst/>
          </a:prstGeom>
          <a:gradFill>
            <a:gsLst>
              <a:gs pos="0">
                <a:schemeClr val="tx1">
                  <a:alpha val="9798"/>
                </a:schemeClr>
              </a:gs>
              <a:gs pos="100000">
                <a:schemeClr val="tx1">
                  <a:alpha val="4565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4929E9A2-82EC-FA4A-AACE-86B9A57B6E52}"/>
              </a:ext>
            </a:extLst>
          </p:cNvPr>
          <p:cNvSpPr>
            <a:spLocks noGrp="1"/>
          </p:cNvSpPr>
          <p:nvPr>
            <p:ph type="sldNum" sz="quarter" idx="12"/>
          </p:nvPr>
        </p:nvSpPr>
        <p:spPr>
          <a:xfrm>
            <a:off x="7828982" y="4860000"/>
            <a:ext cx="944877" cy="273844"/>
          </a:xfrm>
        </p:spPr>
        <p:txBody>
          <a:bodyPr/>
          <a:lstStyle/>
          <a:p>
            <a:fld id="{062264FA-5897-E448-9104-19C45CE6974D}" type="slidenum">
              <a:rPr lang="de-DE" smtClean="0">
                <a:solidFill>
                  <a:srgbClr val="606A73"/>
                </a:solidFill>
              </a:rPr>
              <a:pPr/>
              <a:t>8</a:t>
            </a:fld>
            <a:endParaRPr lang="de-DE">
              <a:solidFill>
                <a:srgbClr val="606A73"/>
              </a:solidFill>
            </a:endParaRPr>
          </a:p>
        </p:txBody>
      </p:sp>
      <p:sp>
        <p:nvSpPr>
          <p:cNvPr id="94" name="Titel 2">
            <a:extLst>
              <a:ext uri="{FF2B5EF4-FFF2-40B4-BE49-F238E27FC236}">
                <a16:creationId xmlns:a16="http://schemas.microsoft.com/office/drawing/2014/main" id="{F32DBF65-213A-864F-BF0D-9C979E99E2FC}"/>
              </a:ext>
            </a:extLst>
          </p:cNvPr>
          <p:cNvSpPr>
            <a:spLocks noGrp="1"/>
          </p:cNvSpPr>
          <p:nvPr>
            <p:ph type="title"/>
          </p:nvPr>
        </p:nvSpPr>
        <p:spPr>
          <a:xfrm>
            <a:off x="540000" y="828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History</a:t>
            </a:r>
            <a:br>
              <a:rPr lang="de-DE" sz="2800" b="0" dirty="0">
                <a:solidFill>
                  <a:schemeClr val="bg1"/>
                </a:solidFill>
                <a:latin typeface="Avenir LT Std 35 Light" panose="020B0402020203020204" pitchFamily="34" charset="77"/>
              </a:rPr>
            </a:br>
            <a:r>
              <a:rPr lang="de-DE" sz="900" dirty="0">
                <a:latin typeface="Avenir LT Std 55 Roman" panose="020B0503020203020204" pitchFamily="34" charset="77"/>
              </a:rPr>
              <a:t>How we became who we are.</a:t>
            </a:r>
          </a:p>
        </p:txBody>
      </p:sp>
      <p:sp>
        <p:nvSpPr>
          <p:cNvPr id="61" name="Fußzeilenplatzhalter 6">
            <a:extLst>
              <a:ext uri="{FF2B5EF4-FFF2-40B4-BE49-F238E27FC236}">
                <a16:creationId xmlns:a16="http://schemas.microsoft.com/office/drawing/2014/main" id="{70F7B590-DA3A-1D49-99D9-48254666E187}"/>
              </a:ext>
            </a:extLst>
          </p:cNvPr>
          <p:cNvSpPr txBox="1">
            <a:spLocks/>
          </p:cNvSpPr>
          <p:nvPr/>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grpSp>
        <p:nvGrpSpPr>
          <p:cNvPr id="3" name="Gruppieren 2">
            <a:extLst>
              <a:ext uri="{FF2B5EF4-FFF2-40B4-BE49-F238E27FC236}">
                <a16:creationId xmlns:a16="http://schemas.microsoft.com/office/drawing/2014/main" id="{CE0A5CD4-B6B4-3439-51A2-D6DEC05598C9}"/>
              </a:ext>
            </a:extLst>
          </p:cNvPr>
          <p:cNvGrpSpPr/>
          <p:nvPr/>
        </p:nvGrpSpPr>
        <p:grpSpPr>
          <a:xfrm>
            <a:off x="540000" y="1657361"/>
            <a:ext cx="7971044" cy="2813131"/>
            <a:chOff x="540000" y="1440935"/>
            <a:chExt cx="7971044" cy="2813131"/>
          </a:xfrm>
        </p:grpSpPr>
        <p:grpSp>
          <p:nvGrpSpPr>
            <p:cNvPr id="5" name="object 7">
              <a:extLst>
                <a:ext uri="{FF2B5EF4-FFF2-40B4-BE49-F238E27FC236}">
                  <a16:creationId xmlns:a16="http://schemas.microsoft.com/office/drawing/2014/main" id="{9904E9C2-672D-3D74-40CF-5BB58D603AFD}"/>
                </a:ext>
              </a:extLst>
            </p:cNvPr>
            <p:cNvGrpSpPr/>
            <p:nvPr/>
          </p:nvGrpSpPr>
          <p:grpSpPr>
            <a:xfrm>
              <a:off x="540000" y="1980352"/>
              <a:ext cx="7945497" cy="1704302"/>
              <a:chOff x="1556531" y="5249506"/>
              <a:chExt cx="16959580" cy="3637814"/>
            </a:xfrm>
          </p:grpSpPr>
          <p:sp>
            <p:nvSpPr>
              <p:cNvPr id="105" name="object 8">
                <a:extLst>
                  <a:ext uri="{FF2B5EF4-FFF2-40B4-BE49-F238E27FC236}">
                    <a16:creationId xmlns:a16="http://schemas.microsoft.com/office/drawing/2014/main" id="{6A5A2CD5-458E-1B17-E441-2DF57D3F0F68}"/>
                  </a:ext>
                </a:extLst>
              </p:cNvPr>
              <p:cNvSpPr/>
              <p:nvPr/>
            </p:nvSpPr>
            <p:spPr>
              <a:xfrm>
                <a:off x="1556531" y="5249506"/>
                <a:ext cx="16959580" cy="3549650"/>
              </a:xfrm>
              <a:custGeom>
                <a:avLst/>
                <a:gdLst/>
                <a:ahLst/>
                <a:cxnLst/>
                <a:rect l="l" t="t" r="r" b="b"/>
                <a:pathLst>
                  <a:path w="16959580" h="3549650">
                    <a:moveTo>
                      <a:pt x="16959401" y="0"/>
                    </a:moveTo>
                    <a:lnTo>
                      <a:pt x="200445" y="20"/>
                    </a:lnTo>
                    <a:lnTo>
                      <a:pt x="154485" y="5315"/>
                    </a:lnTo>
                    <a:lnTo>
                      <a:pt x="112295" y="20396"/>
                    </a:lnTo>
                    <a:lnTo>
                      <a:pt x="75077" y="44058"/>
                    </a:lnTo>
                    <a:lnTo>
                      <a:pt x="44035" y="75100"/>
                    </a:lnTo>
                    <a:lnTo>
                      <a:pt x="20373" y="112318"/>
                    </a:lnTo>
                    <a:lnTo>
                      <a:pt x="5293" y="154509"/>
                    </a:lnTo>
                    <a:lnTo>
                      <a:pt x="0" y="200469"/>
                    </a:lnTo>
                    <a:lnTo>
                      <a:pt x="0" y="3348975"/>
                    </a:lnTo>
                    <a:lnTo>
                      <a:pt x="5293" y="3394935"/>
                    </a:lnTo>
                    <a:lnTo>
                      <a:pt x="20373" y="3437126"/>
                    </a:lnTo>
                    <a:lnTo>
                      <a:pt x="44035" y="3474344"/>
                    </a:lnTo>
                    <a:lnTo>
                      <a:pt x="75077" y="3505385"/>
                    </a:lnTo>
                    <a:lnTo>
                      <a:pt x="112295" y="3529047"/>
                    </a:lnTo>
                    <a:lnTo>
                      <a:pt x="154485" y="3544127"/>
                    </a:lnTo>
                    <a:lnTo>
                      <a:pt x="200445" y="3549421"/>
                    </a:lnTo>
                    <a:lnTo>
                      <a:pt x="16800296" y="3549421"/>
                    </a:lnTo>
                  </a:path>
                </a:pathLst>
              </a:custGeom>
              <a:ln w="2540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pic>
            <p:nvPicPr>
              <p:cNvPr id="106" name="object 9">
                <a:extLst>
                  <a:ext uri="{FF2B5EF4-FFF2-40B4-BE49-F238E27FC236}">
                    <a16:creationId xmlns:a16="http://schemas.microsoft.com/office/drawing/2014/main" id="{CFCB74A5-5452-84A4-C80A-D2533B9386AA}"/>
                  </a:ext>
                </a:extLst>
              </p:cNvPr>
              <p:cNvPicPr/>
              <p:nvPr/>
            </p:nvPicPr>
            <p:blipFill>
              <a:blip r:embed="rId4" cstate="print"/>
              <a:stretch>
                <a:fillRect/>
              </a:stretch>
            </p:blipFill>
            <p:spPr>
              <a:xfrm>
                <a:off x="18339149" y="8710537"/>
                <a:ext cx="176783" cy="176783"/>
              </a:xfrm>
              <a:prstGeom prst="rect">
                <a:avLst/>
              </a:prstGeom>
            </p:spPr>
          </p:pic>
        </p:grpSp>
        <p:sp>
          <p:nvSpPr>
            <p:cNvPr id="7" name="object 10">
              <a:extLst>
                <a:ext uri="{FF2B5EF4-FFF2-40B4-BE49-F238E27FC236}">
                  <a16:creationId xmlns:a16="http://schemas.microsoft.com/office/drawing/2014/main" id="{0D574544-05F0-109B-8337-667CD3FB3CB8}"/>
                </a:ext>
              </a:extLst>
            </p:cNvPr>
            <p:cNvSpPr txBox="1"/>
            <p:nvPr/>
          </p:nvSpPr>
          <p:spPr>
            <a:xfrm>
              <a:off x="7625438" y="3780751"/>
              <a:ext cx="885606"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1989</a:t>
              </a:r>
              <a:endParaRPr>
                <a:latin typeface="Avenir LT Std 65 Medium"/>
                <a:cs typeface="Avenir LT Std 65 Medium"/>
              </a:endParaRPr>
            </a:p>
            <a:p>
              <a:pPr defTabSz="810371">
                <a:lnSpc>
                  <a:spcPts val="700"/>
                </a:lnSpc>
                <a:buSzPct val="100000"/>
                <a:defRPr/>
              </a:pPr>
              <a:r>
                <a:rPr lang="de-DE" sz="550" dirty="0">
                  <a:solidFill>
                    <a:schemeClr val="bg1"/>
                  </a:solidFill>
                  <a:latin typeface="Avenir LT Std 45 Book" panose="020B0502020203020204" pitchFamily="34" charset="77"/>
                </a:rPr>
                <a:t>Founding of an engineering</a:t>
              </a:r>
            </a:p>
            <a:p>
              <a:pPr defTabSz="810371">
                <a:lnSpc>
                  <a:spcPts val="700"/>
                </a:lnSpc>
                <a:buSzPct val="100000"/>
                <a:defRPr/>
              </a:pPr>
              <a:r>
                <a:rPr lang="de-DE" sz="550" dirty="0">
                  <a:solidFill>
                    <a:schemeClr val="bg1"/>
                  </a:solidFill>
                  <a:latin typeface="Avenir LT Std 45 Book" panose="020B0502020203020204" pitchFamily="34" charset="77"/>
                </a:rPr>
                <a:t>company by Prof. Dr. Kurt Müller and Olf Clausen on</a:t>
              </a:r>
              <a:r>
                <a:rPr sz="550" spc="2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05.05.1989</a:t>
              </a:r>
              <a:r>
                <a:rPr lang="de-DE" sz="550" spc="-10" dirty="0">
                  <a:solidFill>
                    <a:srgbClr val="FFFFFF"/>
                  </a:solidFill>
                  <a:latin typeface="Avenir LT Std 55 Roman"/>
                  <a:cs typeface="Avenir LT Std 55 Roman"/>
                </a:rPr>
                <a:t>.</a:t>
              </a:r>
              <a:endParaRPr sz="550">
                <a:latin typeface="Avenir LT Std 55 Roman"/>
                <a:cs typeface="Avenir LT Std 55 Roman"/>
              </a:endParaRPr>
            </a:p>
          </p:txBody>
        </p:sp>
        <p:sp>
          <p:nvSpPr>
            <p:cNvPr id="8" name="object 11">
              <a:extLst>
                <a:ext uri="{FF2B5EF4-FFF2-40B4-BE49-F238E27FC236}">
                  <a16:creationId xmlns:a16="http://schemas.microsoft.com/office/drawing/2014/main" id="{3C26E53E-D784-AA4B-B979-0D47E228A267}"/>
                </a:ext>
              </a:extLst>
            </p:cNvPr>
            <p:cNvSpPr txBox="1"/>
            <p:nvPr/>
          </p:nvSpPr>
          <p:spPr>
            <a:xfrm>
              <a:off x="7189644" y="3098859"/>
              <a:ext cx="95147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1993</a:t>
              </a:r>
              <a:br>
                <a:rPr lang="de-DE" b="1" spc="-20" dirty="0">
                  <a:solidFill>
                    <a:srgbClr val="0077C0"/>
                  </a:solidFill>
                  <a:latin typeface="Avenir LT Std 65 Medium"/>
                  <a:cs typeface="Avenir LT Std 65 Medium"/>
                </a:rPr>
              </a:br>
              <a:r>
                <a:rPr lang="de-DE" sz="550" dirty="0">
                  <a:solidFill>
                    <a:schemeClr val="bg1"/>
                  </a:solidFill>
                  <a:latin typeface="Avenir LT Std 45 Book" panose="020B0502020203020204" pitchFamily="34" charset="77"/>
                </a:rPr>
                <a:t>Opening of the first</a:t>
              </a:r>
              <a:br>
                <a:rPr lang="de-DE" sz="550" dirty="0">
                  <a:solidFill>
                    <a:schemeClr val="bg1"/>
                  </a:solidFill>
                  <a:latin typeface="Avenir LT Std 45 Book" panose="020B0502020203020204" pitchFamily="34" charset="77"/>
                </a:rPr>
              </a:br>
              <a:r>
                <a:rPr lang="de-DE" sz="550" dirty="0">
                  <a:solidFill>
                    <a:schemeClr val="bg1"/>
                  </a:solidFill>
                  <a:latin typeface="Avenir LT Std 45 Book" panose="020B0502020203020204" pitchFamily="34" charset="77"/>
                </a:rPr>
                <a:t>branch – m+p consulting Süd – in Munich.</a:t>
              </a:r>
              <a:endParaRPr lang="de-DE" sz="550">
                <a:latin typeface="Avenir LT Std 55 Roman"/>
                <a:cs typeface="Avenir LT Std 55 Roman"/>
              </a:endParaRPr>
            </a:p>
          </p:txBody>
        </p:sp>
        <p:sp>
          <p:nvSpPr>
            <p:cNvPr id="9" name="object 12">
              <a:extLst>
                <a:ext uri="{FF2B5EF4-FFF2-40B4-BE49-F238E27FC236}">
                  <a16:creationId xmlns:a16="http://schemas.microsoft.com/office/drawing/2014/main" id="{FA3EA539-9073-5CCE-164B-0458C2F6D1DA}"/>
                </a:ext>
              </a:extLst>
            </p:cNvPr>
            <p:cNvSpPr txBox="1"/>
            <p:nvPr/>
          </p:nvSpPr>
          <p:spPr>
            <a:xfrm>
              <a:off x="6340343" y="3780751"/>
              <a:ext cx="992956"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1996</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Participation of Apleona</a:t>
              </a:r>
            </a:p>
            <a:p>
              <a:pPr marL="12700" marR="5080">
                <a:spcBef>
                  <a:spcPts val="5"/>
                </a:spcBef>
              </a:pPr>
              <a:r>
                <a:rPr lang="de-DE" sz="550" dirty="0">
                  <a:solidFill>
                    <a:srgbClr val="FFFFFF"/>
                  </a:solidFill>
                  <a:latin typeface="Avenir LT Std 55 Roman"/>
                  <a:cs typeface="Avenir LT Std 55 Roman"/>
                </a:rPr>
                <a:t>(formerly Philip Holzmann AG,</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later Bilfinger Berger HSG FM) in the M&amp;P Group. </a:t>
              </a:r>
            </a:p>
            <a:p>
              <a:pPr marL="12700" marR="5080">
                <a:spcBef>
                  <a:spcPts val="5"/>
                </a:spcBef>
              </a:pPr>
              <a:endParaRPr lang="de-DE" sz="550" dirty="0">
                <a:solidFill>
                  <a:srgbClr val="FFFFFF"/>
                </a:solidFill>
                <a:latin typeface="Avenir LT Std 55 Roman"/>
                <a:cs typeface="Avenir LT Std 55 Roman"/>
              </a:endParaRPr>
            </a:p>
          </p:txBody>
        </p:sp>
        <p:sp>
          <p:nvSpPr>
            <p:cNvPr id="11" name="object 13">
              <a:extLst>
                <a:ext uri="{FF2B5EF4-FFF2-40B4-BE49-F238E27FC236}">
                  <a16:creationId xmlns:a16="http://schemas.microsoft.com/office/drawing/2014/main" id="{A2FDE226-BF7A-5C33-76A9-11775B58F7F1}"/>
                </a:ext>
              </a:extLst>
            </p:cNvPr>
            <p:cNvSpPr txBox="1"/>
            <p:nvPr/>
          </p:nvSpPr>
          <p:spPr>
            <a:xfrm>
              <a:off x="5977721" y="3098859"/>
              <a:ext cx="985786"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1999</a:t>
              </a:r>
              <a:endParaRPr>
                <a:latin typeface="Avenir LT Std 65 Medium"/>
                <a:cs typeface="Avenir LT Std 65 Medium"/>
              </a:endParaRPr>
            </a:p>
            <a:p>
              <a:pPr marL="12700" marR="260985">
                <a:spcBef>
                  <a:spcPts val="5"/>
                </a:spcBef>
              </a:pPr>
              <a:r>
                <a:rPr lang="de-DE" sz="550" dirty="0">
                  <a:solidFill>
                    <a:srgbClr val="FFFFFF"/>
                  </a:solidFill>
                  <a:latin typeface="Avenir LT Std 55 Roman"/>
                  <a:cs typeface="Avenir LT Std 55 Roman"/>
                </a:rPr>
                <a:t>Founding of the IT company m+p business solutions.</a:t>
              </a:r>
            </a:p>
          </p:txBody>
        </p:sp>
        <p:sp>
          <p:nvSpPr>
            <p:cNvPr id="12" name="object 14">
              <a:extLst>
                <a:ext uri="{FF2B5EF4-FFF2-40B4-BE49-F238E27FC236}">
                  <a16:creationId xmlns:a16="http://schemas.microsoft.com/office/drawing/2014/main" id="{A2A2EEF2-B3A8-DC90-E396-796E5A5FCEEC}"/>
                </a:ext>
              </a:extLst>
            </p:cNvPr>
            <p:cNvSpPr txBox="1"/>
            <p:nvPr/>
          </p:nvSpPr>
          <p:spPr>
            <a:xfrm>
              <a:off x="5212570" y="3780751"/>
              <a:ext cx="89767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2003</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Savemaxx in</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Osnabrück (Melle).</a:t>
              </a:r>
              <a:endParaRPr sz="550">
                <a:latin typeface="Avenir LT Std 55 Roman"/>
                <a:cs typeface="Avenir LT Std 55 Roman"/>
              </a:endParaRPr>
            </a:p>
          </p:txBody>
        </p:sp>
        <p:sp>
          <p:nvSpPr>
            <p:cNvPr id="25" name="object 15">
              <a:extLst>
                <a:ext uri="{FF2B5EF4-FFF2-40B4-BE49-F238E27FC236}">
                  <a16:creationId xmlns:a16="http://schemas.microsoft.com/office/drawing/2014/main" id="{5B0E1567-B716-C0FD-6F20-B63CA851D120}"/>
                </a:ext>
              </a:extLst>
            </p:cNvPr>
            <p:cNvSpPr txBox="1"/>
            <p:nvPr/>
          </p:nvSpPr>
          <p:spPr>
            <a:xfrm>
              <a:off x="4791313" y="3098859"/>
              <a:ext cx="77533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2006</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m+p consulting West in Düsseldorf.</a:t>
              </a:r>
            </a:p>
          </p:txBody>
        </p:sp>
        <p:sp>
          <p:nvSpPr>
            <p:cNvPr id="32" name="object 16">
              <a:extLst>
                <a:ext uri="{FF2B5EF4-FFF2-40B4-BE49-F238E27FC236}">
                  <a16:creationId xmlns:a16="http://schemas.microsoft.com/office/drawing/2014/main" id="{E71B8C82-C432-08C1-7930-F3B61F1FDFD3}"/>
                </a:ext>
              </a:extLst>
            </p:cNvPr>
            <p:cNvSpPr txBox="1"/>
            <p:nvPr/>
          </p:nvSpPr>
          <p:spPr>
            <a:xfrm>
              <a:off x="4153543" y="3780751"/>
              <a:ext cx="832235" cy="383769"/>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2007</a:t>
              </a:r>
              <a:br>
                <a:rPr lang="de-DE" b="1" spc="-20" dirty="0">
                  <a:solidFill>
                    <a:srgbClr val="00B2D5"/>
                  </a:solidFill>
                  <a:latin typeface="Avenir LT Std 65 Medium"/>
                  <a:cs typeface="Avenir LT Std 65 Medium"/>
                </a:rPr>
              </a:br>
              <a:r>
                <a:rPr lang="de-DE" sz="550" dirty="0">
                  <a:solidFill>
                    <a:srgbClr val="FFFFFF"/>
                  </a:solidFill>
                  <a:latin typeface="Avenir LT Std 55 Roman"/>
                  <a:cs typeface="Avenir LT Std 55 Roman"/>
                </a:rPr>
                <a:t>Participation of</a:t>
              </a:r>
            </a:p>
            <a:p>
              <a:pPr marL="12700">
                <a:spcBef>
                  <a:spcPts val="100"/>
                </a:spcBef>
              </a:pPr>
              <a:r>
                <a:rPr lang="de-DE" sz="550" dirty="0">
                  <a:solidFill>
                    <a:srgbClr val="FFFFFF"/>
                  </a:solidFill>
                  <a:latin typeface="Avenir LT Std 55 Roman"/>
                  <a:cs typeface="Avenir LT Std 55 Roman"/>
                </a:rPr>
                <a:t>ACS Consulting in Leipzig.</a:t>
              </a:r>
            </a:p>
          </p:txBody>
        </p:sp>
        <p:sp>
          <p:nvSpPr>
            <p:cNvPr id="33" name="object 17">
              <a:extLst>
                <a:ext uri="{FF2B5EF4-FFF2-40B4-BE49-F238E27FC236}">
                  <a16:creationId xmlns:a16="http://schemas.microsoft.com/office/drawing/2014/main" id="{9A1ACC13-7A5C-D4AD-19E7-584B25468553}"/>
                </a:ext>
              </a:extLst>
            </p:cNvPr>
            <p:cNvSpPr txBox="1"/>
            <p:nvPr/>
          </p:nvSpPr>
          <p:spPr>
            <a:xfrm>
              <a:off x="3459667" y="2919962"/>
              <a:ext cx="1148239" cy="56256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2009</a:t>
              </a:r>
              <a:endParaRPr>
                <a:latin typeface="Avenir LT Std 65 Medium"/>
                <a:cs typeface="Avenir LT Std 65 Medium"/>
              </a:endParaRPr>
            </a:p>
            <a:p>
              <a:pPr marL="12700" marR="111760">
                <a:spcBef>
                  <a:spcPts val="5"/>
                </a:spcBef>
              </a:pPr>
              <a:r>
                <a:rPr lang="de-DE" sz="550" dirty="0">
                  <a:solidFill>
                    <a:srgbClr val="FFFFFF"/>
                  </a:solidFill>
                  <a:latin typeface="Avenir LT Std 55 Roman"/>
                  <a:cs typeface="Avenir LT Std 55 Roman"/>
                </a:rPr>
                <a:t>Founding of m+p consulting Hanse in Hamburg and m+p consulting Rhein-Neckar in Mannheim as well as the m+p academy.</a:t>
              </a:r>
              <a:endParaRPr lang="de-DE" sz="550">
                <a:latin typeface="Avenir LT Std 55 Roman"/>
                <a:cs typeface="Avenir LT Std 55 Roman"/>
              </a:endParaRPr>
            </a:p>
          </p:txBody>
        </p:sp>
        <p:sp>
          <p:nvSpPr>
            <p:cNvPr id="34" name="object 18">
              <a:extLst>
                <a:ext uri="{FF2B5EF4-FFF2-40B4-BE49-F238E27FC236}">
                  <a16:creationId xmlns:a16="http://schemas.microsoft.com/office/drawing/2014/main" id="{0C0EFABE-085C-F6AE-C71E-0C0985DAF62D}"/>
                </a:ext>
              </a:extLst>
            </p:cNvPr>
            <p:cNvSpPr txBox="1"/>
            <p:nvPr/>
          </p:nvSpPr>
          <p:spPr>
            <a:xfrm>
              <a:off x="3075485" y="3780751"/>
              <a:ext cx="807411"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2010</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Acquisition of haveldata</a:t>
              </a:r>
            </a:p>
            <a:p>
              <a:pPr marL="12700" marR="5080">
                <a:spcBef>
                  <a:spcPts val="5"/>
                </a:spcBef>
              </a:pPr>
              <a:r>
                <a:rPr lang="de-DE" sz="550" dirty="0">
                  <a:solidFill>
                    <a:srgbClr val="FFFFFF"/>
                  </a:solidFill>
                  <a:latin typeface="Avenir LT Std 55 Roman"/>
                  <a:cs typeface="Avenir LT Std 55 Roman"/>
                </a:rPr>
                <a:t>in Brandenburg.</a:t>
              </a:r>
            </a:p>
          </p:txBody>
        </p:sp>
        <p:sp>
          <p:nvSpPr>
            <p:cNvPr id="35" name="object 19">
              <a:extLst>
                <a:ext uri="{FF2B5EF4-FFF2-40B4-BE49-F238E27FC236}">
                  <a16:creationId xmlns:a16="http://schemas.microsoft.com/office/drawing/2014/main" id="{1FD8A7E6-EB10-4772-2152-4E7484FFF465}"/>
                </a:ext>
              </a:extLst>
            </p:cNvPr>
            <p:cNvSpPr txBox="1"/>
            <p:nvPr/>
          </p:nvSpPr>
          <p:spPr>
            <a:xfrm>
              <a:off x="2225542" y="3098859"/>
              <a:ext cx="980061"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2011</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Joint venture Savemaxx</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Contracting with Apleona for</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energy efficiency projects.</a:t>
              </a:r>
              <a:endParaRPr sz="550">
                <a:latin typeface="Avenir LT Std 55 Roman"/>
                <a:cs typeface="Avenir LT Std 55 Roman"/>
              </a:endParaRPr>
            </a:p>
          </p:txBody>
        </p:sp>
        <p:sp>
          <p:nvSpPr>
            <p:cNvPr id="36" name="object 20">
              <a:extLst>
                <a:ext uri="{FF2B5EF4-FFF2-40B4-BE49-F238E27FC236}">
                  <a16:creationId xmlns:a16="http://schemas.microsoft.com/office/drawing/2014/main" id="{8115CAD9-46C0-59E0-E830-E8347894CE88}"/>
                </a:ext>
              </a:extLst>
            </p:cNvPr>
            <p:cNvSpPr txBox="1"/>
            <p:nvPr/>
          </p:nvSpPr>
          <p:spPr>
            <a:xfrm>
              <a:off x="1981564" y="3780751"/>
              <a:ext cx="709526"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2012</a:t>
              </a:r>
              <a:br>
                <a:rPr lang="de-DE" b="1" spc="-20" dirty="0">
                  <a:solidFill>
                    <a:srgbClr val="00B2D5"/>
                  </a:solidFill>
                  <a:latin typeface="Avenir LT Std 65 Medium"/>
                  <a:cs typeface="Avenir LT Std 65 Medium"/>
                </a:rPr>
              </a:br>
              <a:r>
                <a:rPr lang="de-DE" sz="550" dirty="0">
                  <a:solidFill>
                    <a:srgbClr val="FFFFFF"/>
                  </a:solidFill>
                  <a:latin typeface="Avenir LT Std 55 Roman"/>
                  <a:cs typeface="Avenir LT Std 55 Roman"/>
                </a:rPr>
                <a:t>Participation in BEGIS in Düsseldorf.</a:t>
              </a:r>
            </a:p>
            <a:p>
              <a:pPr marL="12700">
                <a:spcBef>
                  <a:spcPts val="100"/>
                </a:spcBef>
              </a:pPr>
              <a:endParaRPr lang="de-DE" sz="550" dirty="0">
                <a:solidFill>
                  <a:srgbClr val="FFFFFF"/>
                </a:solidFill>
                <a:latin typeface="Avenir LT Std 55 Roman"/>
                <a:cs typeface="Avenir LT Std 55 Roman"/>
              </a:endParaRPr>
            </a:p>
            <a:p>
              <a:pPr marL="12700">
                <a:spcBef>
                  <a:spcPts val="100"/>
                </a:spcBef>
              </a:pPr>
              <a:endParaRPr sz="550">
                <a:latin typeface="Avenir LT Std 55 Roman"/>
                <a:cs typeface="Avenir LT Std 55 Roman"/>
              </a:endParaRPr>
            </a:p>
          </p:txBody>
        </p:sp>
        <p:sp>
          <p:nvSpPr>
            <p:cNvPr id="37" name="object 21">
              <a:extLst>
                <a:ext uri="{FF2B5EF4-FFF2-40B4-BE49-F238E27FC236}">
                  <a16:creationId xmlns:a16="http://schemas.microsoft.com/office/drawing/2014/main" id="{83E4CABF-9A34-B029-5C25-B0DE8424BF75}"/>
                </a:ext>
              </a:extLst>
            </p:cNvPr>
            <p:cNvSpPr txBox="1"/>
            <p:nvPr/>
          </p:nvSpPr>
          <p:spPr>
            <a:xfrm>
              <a:off x="884330" y="2746922"/>
              <a:ext cx="74301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m+p</a:t>
              </a:r>
            </a:p>
            <a:p>
              <a:pPr marL="12700" marR="5080">
                <a:spcBef>
                  <a:spcPts val="5"/>
                </a:spcBef>
              </a:pPr>
              <a:r>
                <a:rPr lang="de-DE" sz="550" dirty="0">
                  <a:solidFill>
                    <a:srgbClr val="FFFFFF"/>
                  </a:solidFill>
                  <a:latin typeface="Avenir LT Std 55 Roman"/>
                  <a:cs typeface="Avenir LT Std 55 Roman"/>
                </a:rPr>
                <a:t>consulting in Stuttgart.</a:t>
              </a:r>
            </a:p>
          </p:txBody>
        </p:sp>
        <p:sp>
          <p:nvSpPr>
            <p:cNvPr id="38" name="object 22">
              <a:extLst>
                <a:ext uri="{FF2B5EF4-FFF2-40B4-BE49-F238E27FC236}">
                  <a16:creationId xmlns:a16="http://schemas.microsoft.com/office/drawing/2014/main" id="{57680849-F068-6DD5-97B6-E514A4D41954}"/>
                </a:ext>
              </a:extLst>
            </p:cNvPr>
            <p:cNvSpPr txBox="1"/>
            <p:nvPr/>
          </p:nvSpPr>
          <p:spPr>
            <a:xfrm>
              <a:off x="884331" y="3780751"/>
              <a:ext cx="910335"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Opening of subsidiary</a:t>
              </a:r>
            </a:p>
            <a:p>
              <a:pPr marL="12700" marR="5080">
                <a:spcBef>
                  <a:spcPts val="5"/>
                </a:spcBef>
              </a:pPr>
              <a:r>
                <a:rPr lang="de-DE" sz="550" dirty="0">
                  <a:solidFill>
                    <a:srgbClr val="FFFFFF"/>
                  </a:solidFill>
                  <a:latin typeface="Avenir LT Std 55 Roman"/>
                  <a:cs typeface="Avenir LT Std 55 Roman"/>
                </a:rPr>
                <a:t>Berlin Stahnsdorf.</a:t>
              </a:r>
            </a:p>
          </p:txBody>
        </p:sp>
        <p:sp>
          <p:nvSpPr>
            <p:cNvPr id="39" name="object 23">
              <a:extLst>
                <a:ext uri="{FF2B5EF4-FFF2-40B4-BE49-F238E27FC236}">
                  <a16:creationId xmlns:a16="http://schemas.microsoft.com/office/drawing/2014/main" id="{F22ABC2E-ADB1-A159-EB03-D56FED5F0220}"/>
                </a:ext>
              </a:extLst>
            </p:cNvPr>
            <p:cNvSpPr txBox="1"/>
            <p:nvPr/>
          </p:nvSpPr>
          <p:spPr>
            <a:xfrm>
              <a:off x="884332" y="2129548"/>
              <a:ext cx="771354"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2016</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Opening of subsidiaries</a:t>
              </a:r>
            </a:p>
            <a:p>
              <a:pPr marL="12700" marR="5080">
                <a:spcBef>
                  <a:spcPts val="5"/>
                </a:spcBef>
              </a:pPr>
              <a:r>
                <a:rPr lang="de-DE" sz="550" dirty="0">
                  <a:solidFill>
                    <a:srgbClr val="FFFFFF"/>
                  </a:solidFill>
                  <a:latin typeface="Avenir LT Std 55 Roman"/>
                  <a:cs typeface="Avenir LT Std 55 Roman"/>
                </a:rPr>
                <a:t>in Dresden and Frankfurt.</a:t>
              </a:r>
              <a:endParaRPr sz="550">
                <a:latin typeface="Avenir LT Std 55 Roman"/>
                <a:cs typeface="Avenir LT Std 55 Roman"/>
              </a:endParaRPr>
            </a:p>
          </p:txBody>
        </p:sp>
        <p:sp>
          <p:nvSpPr>
            <p:cNvPr id="40" name="object 24">
              <a:extLst>
                <a:ext uri="{FF2B5EF4-FFF2-40B4-BE49-F238E27FC236}">
                  <a16:creationId xmlns:a16="http://schemas.microsoft.com/office/drawing/2014/main" id="{0FB1E091-923E-C224-2B97-77C8A1714171}"/>
                </a:ext>
              </a:extLst>
            </p:cNvPr>
            <p:cNvSpPr txBox="1"/>
            <p:nvPr/>
          </p:nvSpPr>
          <p:spPr>
            <a:xfrm>
              <a:off x="1582904" y="1440935"/>
              <a:ext cx="839623"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b="1" spc="-20" dirty="0">
                  <a:solidFill>
                    <a:srgbClr val="ED9D18"/>
                  </a:solidFill>
                  <a:latin typeface="Avenir LT Std 65 Medium"/>
                  <a:cs typeface="Avenir LT Std 65 Medium"/>
                </a:rPr>
                <a:t>2018</a:t>
              </a:r>
              <a:br>
                <a:rPr lang="de-DE" b="1" spc="-20" dirty="0">
                  <a:solidFill>
                    <a:srgbClr val="ED9D18"/>
                  </a:solidFill>
                  <a:latin typeface="Avenir LT Std 65 Medium"/>
                  <a:cs typeface="Avenir LT Std 65 Medium"/>
                </a:rPr>
              </a:br>
              <a:r>
                <a:rPr lang="de-DE" sz="550" dirty="0">
                  <a:solidFill>
                    <a:srgbClr val="FFFFFF"/>
                  </a:solidFill>
                  <a:latin typeface="Avenir LT Std 55 Roman"/>
                  <a:cs typeface="Avenir LT Std 55 Roman"/>
                </a:rPr>
                <a:t>Founding of</a:t>
              </a:r>
            </a:p>
            <a:p>
              <a:pPr marL="12700">
                <a:lnSpc>
                  <a:spcPct val="100000"/>
                </a:lnSpc>
                <a:spcBef>
                  <a:spcPts val="100"/>
                </a:spcBef>
              </a:pPr>
              <a:r>
                <a:rPr lang="de-DE" sz="550" dirty="0">
                  <a:solidFill>
                    <a:srgbClr val="FFFFFF"/>
                  </a:solidFill>
                  <a:latin typeface="Avenir LT Std 55 Roman"/>
                  <a:cs typeface="Avenir LT Std 55 Roman"/>
                </a:rPr>
                <a:t>M&amp;P Magdeburg</a:t>
              </a:r>
            </a:p>
            <a:p>
              <a:pPr marL="12700">
                <a:lnSpc>
                  <a:spcPct val="100000"/>
                </a:lnSpc>
                <a:spcBef>
                  <a:spcPts val="100"/>
                </a:spcBef>
              </a:pPr>
              <a:r>
                <a:rPr lang="de-DE" sz="550" dirty="0">
                  <a:solidFill>
                    <a:srgbClr val="FFFFFF"/>
                  </a:solidFill>
                  <a:latin typeface="Avenir LT Std 55 Roman"/>
                  <a:cs typeface="Avenir LT Std 55 Roman"/>
                </a:rPr>
                <a:t>and M&amp;P Essen.</a:t>
              </a:r>
              <a:endParaRPr sz="550">
                <a:latin typeface="Avenir LT Std 55 Roman"/>
                <a:cs typeface="Avenir LT Std 55 Roman"/>
              </a:endParaRPr>
            </a:p>
          </p:txBody>
        </p:sp>
        <p:sp>
          <p:nvSpPr>
            <p:cNvPr id="41" name="object 25">
              <a:extLst>
                <a:ext uri="{FF2B5EF4-FFF2-40B4-BE49-F238E27FC236}">
                  <a16:creationId xmlns:a16="http://schemas.microsoft.com/office/drawing/2014/main" id="{CFDD8ADD-0D3E-5A31-CA4F-FC3BC3A2E292}"/>
                </a:ext>
              </a:extLst>
            </p:cNvPr>
            <p:cNvSpPr txBox="1"/>
            <p:nvPr/>
          </p:nvSpPr>
          <p:spPr>
            <a:xfrm>
              <a:off x="2225542" y="2129548"/>
              <a:ext cx="988203"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2018</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Joint Venture ‘TGA 360°’</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with IB Hornig to expand the </a:t>
              </a:r>
            </a:p>
            <a:p>
              <a:pPr marL="12700" marR="5080">
                <a:spcBef>
                  <a:spcPts val="5"/>
                </a:spcBef>
              </a:pPr>
              <a:r>
                <a:rPr lang="de-DE" sz="550" dirty="0">
                  <a:solidFill>
                    <a:srgbClr val="FFFFFF"/>
                  </a:solidFill>
                  <a:latin typeface="Avenir LT Std 55 Roman"/>
                  <a:cs typeface="Avenir LT Std 55 Roman"/>
                </a:rPr>
                <a:t>general planning competence.</a:t>
              </a:r>
            </a:p>
            <a:p>
              <a:pPr marL="12700" marR="5080">
                <a:spcBef>
                  <a:spcPts val="5"/>
                </a:spcBef>
              </a:pPr>
              <a:endParaRPr lang="de-DE" sz="550" dirty="0">
                <a:solidFill>
                  <a:srgbClr val="FFFFFF"/>
                </a:solidFill>
                <a:latin typeface="Avenir LT Std 55 Roman"/>
                <a:cs typeface="Avenir LT Std 55 Roman"/>
              </a:endParaRPr>
            </a:p>
          </p:txBody>
        </p:sp>
        <p:sp>
          <p:nvSpPr>
            <p:cNvPr id="42" name="object 26">
              <a:extLst>
                <a:ext uri="{FF2B5EF4-FFF2-40B4-BE49-F238E27FC236}">
                  <a16:creationId xmlns:a16="http://schemas.microsoft.com/office/drawing/2014/main" id="{34E6F98E-D6B6-31DE-8527-CF292BA0E0B0}"/>
                </a:ext>
              </a:extLst>
            </p:cNvPr>
            <p:cNvSpPr txBox="1"/>
            <p:nvPr/>
          </p:nvSpPr>
          <p:spPr>
            <a:xfrm>
              <a:off x="884331" y="3188306"/>
              <a:ext cx="926995"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m+p Schweiz in Wallisellen.</a:t>
              </a:r>
              <a:endParaRPr sz="550">
                <a:latin typeface="Avenir LT Std 55 Roman"/>
                <a:cs typeface="Avenir LT Std 55 Roman"/>
              </a:endParaRPr>
            </a:p>
          </p:txBody>
        </p:sp>
        <p:sp>
          <p:nvSpPr>
            <p:cNvPr id="43" name="object 27">
              <a:extLst>
                <a:ext uri="{FF2B5EF4-FFF2-40B4-BE49-F238E27FC236}">
                  <a16:creationId xmlns:a16="http://schemas.microsoft.com/office/drawing/2014/main" id="{612D7A72-DC63-5D35-3FAA-9D9D9527C163}"/>
                </a:ext>
              </a:extLst>
            </p:cNvPr>
            <p:cNvSpPr txBox="1"/>
            <p:nvPr/>
          </p:nvSpPr>
          <p:spPr>
            <a:xfrm>
              <a:off x="3534545" y="2129548"/>
              <a:ext cx="764860"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2019</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Sale of the ‘haveldata’</a:t>
              </a:r>
            </a:p>
            <a:p>
              <a:pPr marL="12700" marR="5080">
                <a:spcBef>
                  <a:spcPts val="5"/>
                </a:spcBef>
              </a:pPr>
              <a:r>
                <a:rPr lang="de-DE" sz="550" dirty="0">
                  <a:solidFill>
                    <a:srgbClr val="FFFFFF"/>
                  </a:solidFill>
                  <a:latin typeface="Avenir LT Std 55 Roman"/>
                  <a:cs typeface="Avenir LT Std 55 Roman"/>
                </a:rPr>
                <a:t>in Brandenburg.</a:t>
              </a:r>
            </a:p>
          </p:txBody>
        </p:sp>
        <p:sp>
          <p:nvSpPr>
            <p:cNvPr id="44" name="object 28">
              <a:extLst>
                <a:ext uri="{FF2B5EF4-FFF2-40B4-BE49-F238E27FC236}">
                  <a16:creationId xmlns:a16="http://schemas.microsoft.com/office/drawing/2014/main" id="{CEDF6FEC-463A-865D-98C1-CF467B81BFEA}"/>
                </a:ext>
              </a:extLst>
            </p:cNvPr>
            <p:cNvSpPr txBox="1"/>
            <p:nvPr/>
          </p:nvSpPr>
          <p:spPr>
            <a:xfrm>
              <a:off x="2982934" y="1440935"/>
              <a:ext cx="899968"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2019</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the technical office of ‘m+p Schweiz AG’ in Basel.</a:t>
              </a:r>
              <a:endParaRPr sz="550">
                <a:latin typeface="Avenir LT Std 55 Roman"/>
                <a:cs typeface="Avenir LT Std 55 Roman"/>
              </a:endParaRPr>
            </a:p>
          </p:txBody>
        </p:sp>
        <p:sp>
          <p:nvSpPr>
            <p:cNvPr id="45" name="object 29">
              <a:extLst>
                <a:ext uri="{FF2B5EF4-FFF2-40B4-BE49-F238E27FC236}">
                  <a16:creationId xmlns:a16="http://schemas.microsoft.com/office/drawing/2014/main" id="{D7022653-1D86-DA5B-3F67-19AC6A38AFDA}"/>
                </a:ext>
              </a:extLst>
            </p:cNvPr>
            <p:cNvSpPr txBox="1"/>
            <p:nvPr/>
          </p:nvSpPr>
          <p:spPr>
            <a:xfrm>
              <a:off x="4321377" y="1619024"/>
              <a:ext cx="760667" cy="204974"/>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10000"/>
                </a:lnSpc>
                <a:spcBef>
                  <a:spcPts val="100"/>
                </a:spcBef>
              </a:pPr>
              <a:r>
                <a:rPr b="1" spc="-20" dirty="0">
                  <a:solidFill>
                    <a:srgbClr val="00B2D5"/>
                  </a:solidFill>
                  <a:latin typeface="Avenir LT Std 65 Medium"/>
                  <a:cs typeface="Avenir LT Std 65 Medium"/>
                </a:rPr>
                <a:t>2019</a:t>
              </a:r>
              <a:br>
                <a:rPr lang="de-DE" b="1" spc="-20" dirty="0">
                  <a:solidFill>
                    <a:srgbClr val="00B2D5"/>
                  </a:solidFill>
                  <a:latin typeface="Avenir LT Std 65 Medium"/>
                  <a:cs typeface="Avenir LT Std 65 Medium"/>
                </a:rPr>
              </a:br>
              <a:r>
                <a:rPr lang="de-DE" sz="550" dirty="0">
                  <a:solidFill>
                    <a:srgbClr val="FFFFFF"/>
                  </a:solidFill>
                  <a:latin typeface="Avenir LT Std 55 Roman"/>
                  <a:cs typeface="Avenir LT Std 55 Roman"/>
                </a:rPr>
                <a:t>Acquisition of Lessor.</a:t>
              </a:r>
            </a:p>
          </p:txBody>
        </p:sp>
        <p:sp>
          <p:nvSpPr>
            <p:cNvPr id="46" name="object 30">
              <a:extLst>
                <a:ext uri="{FF2B5EF4-FFF2-40B4-BE49-F238E27FC236}">
                  <a16:creationId xmlns:a16="http://schemas.microsoft.com/office/drawing/2014/main" id="{5CC75BBF-DA59-4D6F-2FD6-0E0268FF5976}"/>
                </a:ext>
              </a:extLst>
            </p:cNvPr>
            <p:cNvSpPr txBox="1"/>
            <p:nvPr/>
          </p:nvSpPr>
          <p:spPr>
            <a:xfrm>
              <a:off x="4680362" y="2129548"/>
              <a:ext cx="993362"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2022</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Acquisition of Schuster and Walther Software.</a:t>
              </a:r>
            </a:p>
          </p:txBody>
        </p:sp>
        <p:sp>
          <p:nvSpPr>
            <p:cNvPr id="47" name="object 31">
              <a:extLst>
                <a:ext uri="{FF2B5EF4-FFF2-40B4-BE49-F238E27FC236}">
                  <a16:creationId xmlns:a16="http://schemas.microsoft.com/office/drawing/2014/main" id="{B5F43E12-B201-BDF7-8C6A-5FC71BE6B92A}"/>
                </a:ext>
              </a:extLst>
            </p:cNvPr>
            <p:cNvSpPr txBox="1"/>
            <p:nvPr/>
          </p:nvSpPr>
          <p:spPr>
            <a:xfrm>
              <a:off x="5919892" y="2129548"/>
              <a:ext cx="694078"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lang="de-DE" sz="550" dirty="0">
                  <a:solidFill>
                    <a:srgbClr val="FFFFFF"/>
                  </a:solidFill>
                  <a:latin typeface="Avenir LT Std 55 Roman"/>
                  <a:cs typeface="Avenir LT Std 55 Roman"/>
                </a:rPr>
                <a:t>Founding of</a:t>
              </a:r>
              <a:br>
                <a:rPr lang="de-DE" sz="550" spc="-25"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a:t>
              </a:r>
              <a:r>
                <a:rPr sz="550" dirty="0">
                  <a:solidFill>
                    <a:srgbClr val="FFFFFF"/>
                  </a:solidFill>
                  <a:latin typeface="Avenir LT Std 55 Roman"/>
                  <a:cs typeface="Avenir LT Std 55 Roman"/>
                </a:rPr>
                <a:t>M&amp;P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Dresden</a:t>
              </a:r>
              <a:r>
                <a:rPr lang="de-DE" sz="550" dirty="0">
                  <a:solidFill>
                    <a:srgbClr val="FFFFFF"/>
                  </a:solidFill>
                  <a:latin typeface="Avenir LT Std 55 Roman"/>
                  <a:cs typeface="Avenir LT Std 55 Roman"/>
                </a:rPr>
                <a:t>’.</a:t>
              </a:r>
              <a:endParaRPr sz="550">
                <a:latin typeface="Avenir LT Std 55 Roman"/>
                <a:cs typeface="Avenir LT Std 55 Roman"/>
              </a:endParaRPr>
            </a:p>
          </p:txBody>
        </p:sp>
        <p:sp>
          <p:nvSpPr>
            <p:cNvPr id="60" name="object 32">
              <a:extLst>
                <a:ext uri="{FF2B5EF4-FFF2-40B4-BE49-F238E27FC236}">
                  <a16:creationId xmlns:a16="http://schemas.microsoft.com/office/drawing/2014/main" id="{728296C0-B014-536D-A1B7-F14B6A9A172C}"/>
                </a:ext>
              </a:extLst>
            </p:cNvPr>
            <p:cNvSpPr txBox="1"/>
            <p:nvPr/>
          </p:nvSpPr>
          <p:spPr>
            <a:xfrm>
              <a:off x="6761897" y="2129548"/>
              <a:ext cx="1172425"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2023</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Sale of the</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M&amp;P</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Solutions</a:t>
              </a:r>
              <a:r>
                <a:rPr lang="de-DE" sz="550" spc="-10" dirty="0">
                  <a:solidFill>
                    <a:srgbClr val="FFFFFF"/>
                  </a:solidFill>
                  <a:latin typeface="Avenir LT Std 55 Roman"/>
                  <a:cs typeface="Avenir LT Std 55 Roman"/>
                </a:rPr>
                <a:t>.</a:t>
              </a:r>
              <a:endParaRPr sz="550">
                <a:latin typeface="Avenir LT Std 55 Roman"/>
                <a:cs typeface="Avenir LT Std 55 Roman"/>
              </a:endParaRPr>
            </a:p>
          </p:txBody>
        </p:sp>
        <p:sp>
          <p:nvSpPr>
            <p:cNvPr id="62" name="object 33">
              <a:extLst>
                <a:ext uri="{FF2B5EF4-FFF2-40B4-BE49-F238E27FC236}">
                  <a16:creationId xmlns:a16="http://schemas.microsoft.com/office/drawing/2014/main" id="{1267962B-DE99-5171-AA6E-64C1DAC7F7D0}"/>
                </a:ext>
              </a:extLst>
            </p:cNvPr>
            <p:cNvSpPr txBox="1"/>
            <p:nvPr/>
          </p:nvSpPr>
          <p:spPr>
            <a:xfrm>
              <a:off x="5273118" y="1530383"/>
              <a:ext cx="1065099"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lang="de-DE" sz="550" dirty="0">
                  <a:solidFill>
                    <a:srgbClr val="FFFFFF"/>
                  </a:solidFill>
                  <a:latin typeface="Avenir LT Std 55 Roman"/>
                  <a:cs typeface="Avenir LT Std 55 Roman"/>
                </a:rPr>
                <a:t>Establishment of a branch office of M&amp;P Dresden in Leipzig.</a:t>
              </a:r>
              <a:endParaRPr sz="550">
                <a:latin typeface="Avenir LT Std 55 Roman"/>
                <a:cs typeface="Avenir LT Std 55 Roman"/>
              </a:endParaRPr>
            </a:p>
          </p:txBody>
        </p:sp>
        <p:sp>
          <p:nvSpPr>
            <p:cNvPr id="64" name="object 34">
              <a:extLst>
                <a:ext uri="{FF2B5EF4-FFF2-40B4-BE49-F238E27FC236}">
                  <a16:creationId xmlns:a16="http://schemas.microsoft.com/office/drawing/2014/main" id="{B31DD01D-D3C2-CC0F-FDA1-BB4F7308D062}"/>
                </a:ext>
              </a:extLst>
            </p:cNvPr>
            <p:cNvSpPr txBox="1"/>
            <p:nvPr/>
          </p:nvSpPr>
          <p:spPr>
            <a:xfrm>
              <a:off x="7172756" y="1440935"/>
              <a:ext cx="944132"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the technical office of M&amp;P Braunschweig in Paderborn.</a:t>
              </a:r>
              <a:endParaRPr sz="550">
                <a:latin typeface="Avenir LT Std 55 Roman"/>
                <a:cs typeface="Avenir LT Std 55 Roman"/>
              </a:endParaRPr>
            </a:p>
          </p:txBody>
        </p:sp>
        <p:grpSp>
          <p:nvGrpSpPr>
            <p:cNvPr id="65" name="object 35">
              <a:extLst>
                <a:ext uri="{FF2B5EF4-FFF2-40B4-BE49-F238E27FC236}">
                  <a16:creationId xmlns:a16="http://schemas.microsoft.com/office/drawing/2014/main" id="{771933B2-01C8-8F56-A0D5-E6B68D499492}"/>
                </a:ext>
              </a:extLst>
            </p:cNvPr>
            <p:cNvGrpSpPr/>
            <p:nvPr/>
          </p:nvGrpSpPr>
          <p:grpSpPr>
            <a:xfrm>
              <a:off x="813680" y="1468711"/>
              <a:ext cx="7674190" cy="2765298"/>
              <a:chOff x="2140698" y="4157413"/>
              <a:chExt cx="16380478" cy="5902500"/>
            </a:xfrm>
          </p:grpSpPr>
          <p:sp>
            <p:nvSpPr>
              <p:cNvPr id="70" name="object 36">
                <a:extLst>
                  <a:ext uri="{FF2B5EF4-FFF2-40B4-BE49-F238E27FC236}">
                    <a16:creationId xmlns:a16="http://schemas.microsoft.com/office/drawing/2014/main" id="{79E01656-0286-5F23-1BE5-39C5060290D0}"/>
                  </a:ext>
                </a:extLst>
              </p:cNvPr>
              <p:cNvSpPr/>
              <p:nvPr/>
            </p:nvSpPr>
            <p:spPr>
              <a:xfrm>
                <a:off x="15563275" y="4157413"/>
                <a:ext cx="0" cy="1096010"/>
              </a:xfrm>
              <a:custGeom>
                <a:avLst/>
                <a:gdLst/>
                <a:ahLst/>
                <a:cxnLst/>
                <a:rect l="l" t="t" r="r" b="b"/>
                <a:pathLst>
                  <a:path h="1096010">
                    <a:moveTo>
                      <a:pt x="0" y="0"/>
                    </a:moveTo>
                    <a:lnTo>
                      <a:pt x="0" y="1095524"/>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2" name="object 37">
                <a:extLst>
                  <a:ext uri="{FF2B5EF4-FFF2-40B4-BE49-F238E27FC236}">
                    <a16:creationId xmlns:a16="http://schemas.microsoft.com/office/drawing/2014/main" id="{513545A2-BC47-1B77-1258-74A2E2DB7A4A}"/>
                  </a:ext>
                </a:extLst>
              </p:cNvPr>
              <p:cNvSpPr/>
              <p:nvPr/>
            </p:nvSpPr>
            <p:spPr>
              <a:xfrm>
                <a:off x="14679231"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3" name="object 38">
                <a:extLst>
                  <a:ext uri="{FF2B5EF4-FFF2-40B4-BE49-F238E27FC236}">
                    <a16:creationId xmlns:a16="http://schemas.microsoft.com/office/drawing/2014/main" id="{311620AD-E4E8-E628-12B7-C2DBC4D1B191}"/>
                  </a:ext>
                </a:extLst>
              </p:cNvPr>
              <p:cNvSpPr/>
              <p:nvPr/>
            </p:nvSpPr>
            <p:spPr>
              <a:xfrm>
                <a:off x="12881979" y="5237721"/>
                <a:ext cx="0" cy="916305"/>
              </a:xfrm>
              <a:custGeom>
                <a:avLst/>
                <a:gdLst/>
                <a:ahLst/>
                <a:cxnLst/>
                <a:rect l="l" t="t" r="r" b="b"/>
                <a:pathLst>
                  <a:path h="916304">
                    <a:moveTo>
                      <a:pt x="0" y="0"/>
                    </a:moveTo>
                    <a:lnTo>
                      <a:pt x="0" y="91571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4" name="object 39">
                <a:extLst>
                  <a:ext uri="{FF2B5EF4-FFF2-40B4-BE49-F238E27FC236}">
                    <a16:creationId xmlns:a16="http://schemas.microsoft.com/office/drawing/2014/main" id="{E8942892-060E-778D-1904-80E2D883B455}"/>
                  </a:ext>
                </a:extLst>
              </p:cNvPr>
              <p:cNvSpPr/>
              <p:nvPr/>
            </p:nvSpPr>
            <p:spPr>
              <a:xfrm>
                <a:off x="11512839" y="4348339"/>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7" name="object 40">
                <a:extLst>
                  <a:ext uri="{FF2B5EF4-FFF2-40B4-BE49-F238E27FC236}">
                    <a16:creationId xmlns:a16="http://schemas.microsoft.com/office/drawing/2014/main" id="{37D0E95F-3648-BCC5-3B24-BFE215E8E4EC}"/>
                  </a:ext>
                </a:extLst>
              </p:cNvPr>
              <p:cNvSpPr/>
              <p:nvPr/>
            </p:nvSpPr>
            <p:spPr>
              <a:xfrm>
                <a:off x="10243286"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9" name="object 41">
                <a:extLst>
                  <a:ext uri="{FF2B5EF4-FFF2-40B4-BE49-F238E27FC236}">
                    <a16:creationId xmlns:a16="http://schemas.microsoft.com/office/drawing/2014/main" id="{20E5C424-3C1A-B1BD-2097-CBABB6592185}"/>
                  </a:ext>
                </a:extLst>
              </p:cNvPr>
              <p:cNvSpPr/>
              <p:nvPr/>
            </p:nvSpPr>
            <p:spPr>
              <a:xfrm>
                <a:off x="9467609" y="4517209"/>
                <a:ext cx="0" cy="729995"/>
              </a:xfrm>
              <a:custGeom>
                <a:avLst/>
                <a:gdLst/>
                <a:ahLst/>
                <a:cxnLst/>
                <a:rect l="l" t="t" r="r" b="b"/>
                <a:pathLst>
                  <a:path h="715645">
                    <a:moveTo>
                      <a:pt x="0" y="0"/>
                    </a:moveTo>
                    <a:lnTo>
                      <a:pt x="0" y="71539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1" name="object 42">
                <a:extLst>
                  <a:ext uri="{FF2B5EF4-FFF2-40B4-BE49-F238E27FC236}">
                    <a16:creationId xmlns:a16="http://schemas.microsoft.com/office/drawing/2014/main" id="{079D9C5A-90FA-4F5E-DF87-E222B91A5456}"/>
                  </a:ext>
                </a:extLst>
              </p:cNvPr>
              <p:cNvSpPr/>
              <p:nvPr/>
            </p:nvSpPr>
            <p:spPr>
              <a:xfrm>
                <a:off x="7797704"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3" name="object 43">
                <a:extLst>
                  <a:ext uri="{FF2B5EF4-FFF2-40B4-BE49-F238E27FC236}">
                    <a16:creationId xmlns:a16="http://schemas.microsoft.com/office/drawing/2014/main" id="{6ABE5E2C-0E86-2E00-C096-5AE0EF388A01}"/>
                  </a:ext>
                </a:extLst>
              </p:cNvPr>
              <p:cNvSpPr/>
              <p:nvPr/>
            </p:nvSpPr>
            <p:spPr>
              <a:xfrm>
                <a:off x="6616608"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4" name="object 44">
                <a:extLst>
                  <a:ext uri="{FF2B5EF4-FFF2-40B4-BE49-F238E27FC236}">
                    <a16:creationId xmlns:a16="http://schemas.microsoft.com/office/drawing/2014/main" id="{16DFEE1C-7EEC-230F-1A22-557B45F031D0}"/>
                  </a:ext>
                </a:extLst>
              </p:cNvPr>
              <p:cNvSpPr/>
              <p:nvPr/>
            </p:nvSpPr>
            <p:spPr>
              <a:xfrm>
                <a:off x="3624726"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6" name="object 45">
                <a:extLst>
                  <a:ext uri="{FF2B5EF4-FFF2-40B4-BE49-F238E27FC236}">
                    <a16:creationId xmlns:a16="http://schemas.microsoft.com/office/drawing/2014/main" id="{3235538A-B17B-259E-5DAD-EE899397A60B}"/>
                  </a:ext>
                </a:extLst>
              </p:cNvPr>
              <p:cNvSpPr/>
              <p:nvPr/>
            </p:nvSpPr>
            <p:spPr>
              <a:xfrm>
                <a:off x="4996430"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8" name="object 46">
                <a:extLst>
                  <a:ext uri="{FF2B5EF4-FFF2-40B4-BE49-F238E27FC236}">
                    <a16:creationId xmlns:a16="http://schemas.microsoft.com/office/drawing/2014/main" id="{6A32C914-1724-16DB-62C8-015987A1E941}"/>
                  </a:ext>
                </a:extLst>
              </p:cNvPr>
              <p:cNvSpPr/>
              <p:nvPr/>
            </p:nvSpPr>
            <p:spPr>
              <a:xfrm>
                <a:off x="2140698"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0" name="object 47">
                <a:extLst>
                  <a:ext uri="{FF2B5EF4-FFF2-40B4-BE49-F238E27FC236}">
                    <a16:creationId xmlns:a16="http://schemas.microsoft.com/office/drawing/2014/main" id="{2C36BB78-0073-83A2-F6BF-78938BDFB97A}"/>
                  </a:ext>
                </a:extLst>
              </p:cNvPr>
              <p:cNvSpPr/>
              <p:nvPr/>
            </p:nvSpPr>
            <p:spPr>
              <a:xfrm>
                <a:off x="2140698" y="6945028"/>
                <a:ext cx="0" cy="2756535"/>
              </a:xfrm>
              <a:custGeom>
                <a:avLst/>
                <a:gdLst/>
                <a:ahLst/>
                <a:cxnLst/>
                <a:rect l="l" t="t" r="r" b="b"/>
                <a:pathLst>
                  <a:path h="2756534">
                    <a:moveTo>
                      <a:pt x="0" y="0"/>
                    </a:moveTo>
                    <a:lnTo>
                      <a:pt x="0" y="275618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2" name="object 48">
                <a:extLst>
                  <a:ext uri="{FF2B5EF4-FFF2-40B4-BE49-F238E27FC236}">
                    <a16:creationId xmlns:a16="http://schemas.microsoft.com/office/drawing/2014/main" id="{68920B36-7C70-A5D5-D54F-6E2C7697DE25}"/>
                  </a:ext>
                </a:extLst>
              </p:cNvPr>
              <p:cNvSpPr/>
              <p:nvPr/>
            </p:nvSpPr>
            <p:spPr>
              <a:xfrm>
                <a:off x="4475660"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5" name="object 49">
                <a:extLst>
                  <a:ext uri="{FF2B5EF4-FFF2-40B4-BE49-F238E27FC236}">
                    <a16:creationId xmlns:a16="http://schemas.microsoft.com/office/drawing/2014/main" id="{C6859F57-A709-FE28-3D59-65A5F8B82F4D}"/>
                  </a:ext>
                </a:extLst>
              </p:cNvPr>
              <p:cNvSpPr/>
              <p:nvPr/>
            </p:nvSpPr>
            <p:spPr>
              <a:xfrm>
                <a:off x="9101953" y="8795202"/>
                <a:ext cx="0" cy="1060412"/>
              </a:xfrm>
              <a:custGeom>
                <a:avLst/>
                <a:gdLst/>
                <a:ahLst/>
                <a:cxnLst/>
                <a:rect l="l" t="t" r="r" b="b"/>
                <a:pathLst>
                  <a:path h="1073784">
                    <a:moveTo>
                      <a:pt x="0" y="0"/>
                    </a:moveTo>
                    <a:lnTo>
                      <a:pt x="0" y="107364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6" name="object 50">
                <a:extLst>
                  <a:ext uri="{FF2B5EF4-FFF2-40B4-BE49-F238E27FC236}">
                    <a16:creationId xmlns:a16="http://schemas.microsoft.com/office/drawing/2014/main" id="{A406E45A-3FEF-DE18-611F-D292806E6002}"/>
                  </a:ext>
                </a:extLst>
              </p:cNvPr>
              <p:cNvSpPr/>
              <p:nvPr/>
            </p:nvSpPr>
            <p:spPr>
              <a:xfrm>
                <a:off x="11379282"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7" name="object 51">
                <a:extLst>
                  <a:ext uri="{FF2B5EF4-FFF2-40B4-BE49-F238E27FC236}">
                    <a16:creationId xmlns:a16="http://schemas.microsoft.com/office/drawing/2014/main" id="{06C07E43-74F2-5460-19A3-B8C705962E1B}"/>
                  </a:ext>
                </a:extLst>
              </p:cNvPr>
              <p:cNvSpPr/>
              <p:nvPr/>
            </p:nvSpPr>
            <p:spPr>
              <a:xfrm>
                <a:off x="6810621"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8" name="object 52">
                <a:extLst>
                  <a:ext uri="{FF2B5EF4-FFF2-40B4-BE49-F238E27FC236}">
                    <a16:creationId xmlns:a16="http://schemas.microsoft.com/office/drawing/2014/main" id="{F0203003-57C4-88C5-67E4-A92024D76FDA}"/>
                  </a:ext>
                </a:extLst>
              </p:cNvPr>
              <p:cNvSpPr/>
              <p:nvPr/>
            </p:nvSpPr>
            <p:spPr>
              <a:xfrm>
                <a:off x="10473039"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9" name="object 53">
                <a:extLst>
                  <a:ext uri="{FF2B5EF4-FFF2-40B4-BE49-F238E27FC236}">
                    <a16:creationId xmlns:a16="http://schemas.microsoft.com/office/drawing/2014/main" id="{37E198E4-D22F-4DB0-7097-979AD0ABF71D}"/>
                  </a:ext>
                </a:extLst>
              </p:cNvPr>
              <p:cNvSpPr/>
              <p:nvPr/>
            </p:nvSpPr>
            <p:spPr>
              <a:xfrm>
                <a:off x="7637728" y="7308874"/>
                <a:ext cx="0" cy="1492250"/>
              </a:xfrm>
              <a:custGeom>
                <a:avLst/>
                <a:gdLst/>
                <a:ahLst/>
                <a:cxnLst/>
                <a:rect l="l" t="t" r="r" b="b"/>
                <a:pathLst>
                  <a:path h="1492250">
                    <a:moveTo>
                      <a:pt x="0" y="0"/>
                    </a:moveTo>
                    <a:lnTo>
                      <a:pt x="0" y="149183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0" name="object 54">
                <a:extLst>
                  <a:ext uri="{FF2B5EF4-FFF2-40B4-BE49-F238E27FC236}">
                    <a16:creationId xmlns:a16="http://schemas.microsoft.com/office/drawing/2014/main" id="{FE85E790-AE0B-D410-82D6-76E89140E010}"/>
                  </a:ext>
                </a:extLst>
              </p:cNvPr>
              <p:cNvSpPr/>
              <p:nvPr/>
            </p:nvSpPr>
            <p:spPr>
              <a:xfrm>
                <a:off x="13005415"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1" name="object 55">
                <a:extLst>
                  <a:ext uri="{FF2B5EF4-FFF2-40B4-BE49-F238E27FC236}">
                    <a16:creationId xmlns:a16="http://schemas.microsoft.com/office/drawing/2014/main" id="{5446C496-B9EB-E008-437E-B0EFBF7056C6}"/>
                  </a:ext>
                </a:extLst>
              </p:cNvPr>
              <p:cNvSpPr/>
              <p:nvPr/>
            </p:nvSpPr>
            <p:spPr>
              <a:xfrm>
                <a:off x="15592253"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2" name="object 56">
                <a:extLst>
                  <a:ext uri="{FF2B5EF4-FFF2-40B4-BE49-F238E27FC236}">
                    <a16:creationId xmlns:a16="http://schemas.microsoft.com/office/drawing/2014/main" id="{0BE98257-0024-0E51-2063-B55F8AABD4D5}"/>
                  </a:ext>
                </a:extLst>
              </p:cNvPr>
              <p:cNvSpPr/>
              <p:nvPr/>
            </p:nvSpPr>
            <p:spPr>
              <a:xfrm>
                <a:off x="13779424" y="8800708"/>
                <a:ext cx="0" cy="1259205"/>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3" name="object 57">
                <a:extLst>
                  <a:ext uri="{FF2B5EF4-FFF2-40B4-BE49-F238E27FC236}">
                    <a16:creationId xmlns:a16="http://schemas.microsoft.com/office/drawing/2014/main" id="{FA7CB138-6EED-BC94-CEAE-23BAC1233BF5}"/>
                  </a:ext>
                </a:extLst>
              </p:cNvPr>
              <p:cNvSpPr/>
              <p:nvPr/>
            </p:nvSpPr>
            <p:spPr>
              <a:xfrm>
                <a:off x="4996431" y="7690726"/>
                <a:ext cx="0" cy="1104900"/>
              </a:xfrm>
              <a:custGeom>
                <a:avLst/>
                <a:gdLst/>
                <a:ahLst/>
                <a:cxnLst/>
                <a:rect l="l" t="t" r="r" b="b"/>
                <a:pathLst>
                  <a:path h="1104900">
                    <a:moveTo>
                      <a:pt x="0" y="0"/>
                    </a:moveTo>
                    <a:lnTo>
                      <a:pt x="0" y="110447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4" name="object 58">
                <a:extLst>
                  <a:ext uri="{FF2B5EF4-FFF2-40B4-BE49-F238E27FC236}">
                    <a16:creationId xmlns:a16="http://schemas.microsoft.com/office/drawing/2014/main" id="{A7551233-A764-93E7-523A-84833F85EA82}"/>
                  </a:ext>
                </a:extLst>
              </p:cNvPr>
              <p:cNvSpPr/>
              <p:nvPr/>
            </p:nvSpPr>
            <p:spPr>
              <a:xfrm>
                <a:off x="18434816" y="5162684"/>
                <a:ext cx="86360" cy="172720"/>
              </a:xfrm>
              <a:custGeom>
                <a:avLst/>
                <a:gdLst/>
                <a:ahLst/>
                <a:cxnLst/>
                <a:rect l="l" t="t" r="r" b="b"/>
                <a:pathLst>
                  <a:path w="86359" h="172720">
                    <a:moveTo>
                      <a:pt x="0" y="0"/>
                    </a:moveTo>
                    <a:lnTo>
                      <a:pt x="86157" y="86157"/>
                    </a:lnTo>
                    <a:lnTo>
                      <a:pt x="0" y="172315"/>
                    </a:lnTo>
                  </a:path>
                </a:pathLst>
              </a:custGeom>
              <a:ln w="22225">
                <a:solidFill>
                  <a:srgbClr val="FFFFFF"/>
                </a:solidFill>
              </a:ln>
            </p:spPr>
            <p:txBody>
              <a:bodyPr wrap="square" lIns="0" tIns="0" rIns="0" bIns="0" rtlCol="0">
                <a:normAutofit fontScale="92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
          <p:nvSpPr>
            <p:cNvPr id="67" name="object 59">
              <a:extLst>
                <a:ext uri="{FF2B5EF4-FFF2-40B4-BE49-F238E27FC236}">
                  <a16:creationId xmlns:a16="http://schemas.microsoft.com/office/drawing/2014/main" id="{7CF61A23-7F8F-00CE-25AC-05B8057B8592}"/>
                </a:ext>
              </a:extLst>
            </p:cNvPr>
            <p:cNvSpPr txBox="1"/>
            <p:nvPr/>
          </p:nvSpPr>
          <p:spPr>
            <a:xfrm>
              <a:off x="8141134" y="2038302"/>
              <a:ext cx="223716" cy="119295"/>
            </a:xfrm>
            <a:prstGeom prst="rect">
              <a:avLst/>
            </a:prstGeom>
          </p:spPr>
          <p:txBody>
            <a:bodyPr vert="horz" wrap="square" lIns="0" tIns="12700" rIns="0" bIns="0" rtlCol="0">
              <a:normAutofit fontScale="47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sz="1500" b="1" spc="-20" dirty="0">
                  <a:solidFill>
                    <a:srgbClr val="FFFFFF"/>
                  </a:solidFill>
                  <a:latin typeface="Avenir LT Std 65 Medium"/>
                  <a:cs typeface="Avenir LT Std 65 Medium"/>
                </a:rPr>
                <a:t>2025</a:t>
              </a:r>
              <a:endParaRPr sz="1500">
                <a:latin typeface="Avenir LT Std 65 Medium"/>
                <a:cs typeface="Avenir LT Std 65 Medium"/>
              </a:endParaRPr>
            </a:p>
          </p:txBody>
        </p:sp>
        <p:sp>
          <p:nvSpPr>
            <p:cNvPr id="69" name="object 56">
              <a:extLst>
                <a:ext uri="{FF2B5EF4-FFF2-40B4-BE49-F238E27FC236}">
                  <a16:creationId xmlns:a16="http://schemas.microsoft.com/office/drawing/2014/main" id="{F3B26A2B-3C3C-E8A6-1BF6-A773BFDF88AC}"/>
                </a:ext>
              </a:extLst>
            </p:cNvPr>
            <p:cNvSpPr/>
            <p:nvPr/>
          </p:nvSpPr>
          <p:spPr>
            <a:xfrm>
              <a:off x="7542728" y="3641496"/>
              <a:ext cx="0" cy="589933"/>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27797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reenshot, Grün enthält.&#10;&#10;Automatisch generierte Beschreibung">
            <a:extLst>
              <a:ext uri="{FF2B5EF4-FFF2-40B4-BE49-F238E27FC236}">
                <a16:creationId xmlns:a16="http://schemas.microsoft.com/office/drawing/2014/main" id="{E53F0196-773C-91BD-97B8-F9FCD4350E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656"/>
            <a:ext cx="9144000" cy="5133844"/>
          </a:xfrm>
          <a:prstGeom prst="rect">
            <a:avLst/>
          </a:prstGeom>
        </p:spPr>
      </p:pic>
      <p:sp>
        <p:nvSpPr>
          <p:cNvPr id="3" name="Foliennummernplatzhalter 2">
            <a:extLst>
              <a:ext uri="{FF2B5EF4-FFF2-40B4-BE49-F238E27FC236}">
                <a16:creationId xmlns:a16="http://schemas.microsoft.com/office/drawing/2014/main" id="{4886A911-64F6-E182-05E8-2C597490201B}"/>
              </a:ext>
            </a:extLst>
          </p:cNvPr>
          <p:cNvSpPr>
            <a:spLocks noGrp="1"/>
          </p:cNvSpPr>
          <p:nvPr>
            <p:ph type="sldNum" sz="quarter" idx="12"/>
          </p:nvPr>
        </p:nvSpPr>
        <p:spPr/>
        <p:txBody>
          <a:bodyPr/>
          <a:lstStyle/>
          <a:p>
            <a:fld id="{062264FA-5897-E448-9104-19C45CE6974D}" type="slidenum">
              <a:rPr lang="de-DE" smtClean="0"/>
              <a:pPr/>
              <a:t>9</a:t>
            </a:fld>
            <a:endParaRPr lang="de-DE" dirty="0"/>
          </a:p>
        </p:txBody>
      </p:sp>
      <p:sp>
        <p:nvSpPr>
          <p:cNvPr id="7" name="Inhaltsplatzhalter 3">
            <a:extLst>
              <a:ext uri="{FF2B5EF4-FFF2-40B4-BE49-F238E27FC236}">
                <a16:creationId xmlns:a16="http://schemas.microsoft.com/office/drawing/2014/main" id="{A24A1629-9813-EA0E-C574-9D8E409BD4F4}"/>
              </a:ext>
            </a:extLst>
          </p:cNvPr>
          <p:cNvSpPr txBox="1">
            <a:spLocks/>
          </p:cNvSpPr>
          <p:nvPr/>
        </p:nvSpPr>
        <p:spPr>
          <a:xfrm>
            <a:off x="5009790" y="2371391"/>
            <a:ext cx="3374180" cy="2542918"/>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500"/>
              </a:lnSpc>
              <a:buFont typeface="Arial"/>
              <a:buNone/>
            </a:pPr>
            <a:r>
              <a:rPr lang="de-DE" sz="1000" dirty="0">
                <a:solidFill>
                  <a:schemeClr val="bg1"/>
                </a:solidFill>
                <a:latin typeface="Avenir LT Std 45 Book" panose="020B0502020203020204" pitchFamily="34" charset="77"/>
              </a:rPr>
              <a:t>The M&amp;P Group is divided into the service areas of Engineering, with expertise in all energy and building technology trades as well as building digitisation, Energy, with extensive expertise in energy efficiency, sustainability and decarbonisation, IT solutions for the digitisation of building operations based on SAP, and Consulting, focused on real estate management and facility management.</a:t>
            </a:r>
          </a:p>
        </p:txBody>
      </p:sp>
      <p:sp>
        <p:nvSpPr>
          <p:cNvPr id="9" name="Titel 2">
            <a:extLst>
              <a:ext uri="{FF2B5EF4-FFF2-40B4-BE49-F238E27FC236}">
                <a16:creationId xmlns:a16="http://schemas.microsoft.com/office/drawing/2014/main" id="{94532E71-24B0-79CC-D094-E86FA626932E}"/>
              </a:ext>
            </a:extLst>
          </p:cNvPr>
          <p:cNvSpPr>
            <a:spLocks noGrp="1"/>
          </p:cNvSpPr>
          <p:nvPr>
            <p:ph type="title"/>
          </p:nvPr>
        </p:nvSpPr>
        <p:spPr>
          <a:xfrm>
            <a:off x="5009790" y="1697276"/>
            <a:ext cx="3281734" cy="487123"/>
          </a:xfrm>
          <a:prstGeom prst="rect">
            <a:avLst/>
          </a:prstGeom>
        </p:spPr>
        <p:txBody>
          <a:bodyPr/>
          <a:lstStyle/>
          <a:p>
            <a:r>
              <a:rPr lang="de-DE" sz="2800" b="0" dirty="0">
                <a:solidFill>
                  <a:schemeClr val="bg1"/>
                </a:solidFill>
                <a:latin typeface="Avenir LT Std 35 Light" panose="020B0402020203020204" pitchFamily="34" charset="77"/>
              </a:rPr>
              <a:t>Our service areas</a:t>
            </a:r>
            <a:endParaRPr lang="de-DE" sz="1000" dirty="0">
              <a:solidFill>
                <a:schemeClr val="bg1"/>
              </a:solidFill>
              <a:latin typeface="Avenir LT Std 55 Roman" panose="020B0503020203020204" pitchFamily="34" charset="77"/>
            </a:endParaRPr>
          </a:p>
        </p:txBody>
      </p:sp>
      <p:sp>
        <p:nvSpPr>
          <p:cNvPr id="2" name="Fußzeilenplatzhalter 6">
            <a:extLst>
              <a:ext uri="{FF2B5EF4-FFF2-40B4-BE49-F238E27FC236}">
                <a16:creationId xmlns:a16="http://schemas.microsoft.com/office/drawing/2014/main" id="{8FFA735A-7393-1795-92FC-D8714D22ED1E}"/>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1286636428"/>
      </p:ext>
    </p:extLst>
  </p:cSld>
  <p:clrMapOvr>
    <a:masterClrMapping/>
  </p:clrMapOvr>
</p:sld>
</file>

<file path=ppt/theme/theme1.xml><?xml version="1.0" encoding="utf-8"?>
<a:theme xmlns:a="http://schemas.openxmlformats.org/drawingml/2006/main" name="Office-Design">
  <a:themeElements>
    <a:clrScheme name="M&amp;P 1">
      <a:dk1>
        <a:srgbClr val="000000"/>
      </a:dk1>
      <a:lt1>
        <a:srgbClr val="FFFFFF"/>
      </a:lt1>
      <a:dk2>
        <a:srgbClr val="006EB4"/>
      </a:dk2>
      <a:lt2>
        <a:srgbClr val="C8D223"/>
      </a:lt2>
      <a:accent1>
        <a:srgbClr val="F5AA19"/>
      </a:accent1>
      <a:accent2>
        <a:srgbClr val="23A0C3"/>
      </a:accent2>
      <a:accent3>
        <a:srgbClr val="F5AA19"/>
      </a:accent3>
      <a:accent4>
        <a:srgbClr val="5A646E"/>
      </a:accent4>
      <a:accent5>
        <a:srgbClr val="C8D223"/>
      </a:accent5>
      <a:accent6>
        <a:srgbClr val="23A0C3"/>
      </a:accent6>
      <a:hlink>
        <a:srgbClr val="23A0C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2738</Words>
  <Application>Microsoft Macintosh PowerPoint</Application>
  <PresentationFormat>Bildschirmpräsentation (16:9)</PresentationFormat>
  <Paragraphs>360</Paragraphs>
  <Slides>26</Slides>
  <Notes>16</Notes>
  <HiddenSlides>11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26</vt:i4>
      </vt:variant>
    </vt:vector>
  </HeadingPairs>
  <TitlesOfParts>
    <vt:vector size="36" baseType="lpstr">
      <vt:lpstr>Arial</vt:lpstr>
      <vt:lpstr>Avenir LT Std 35 Light</vt:lpstr>
      <vt:lpstr>Avenir LT Std 45 Book</vt:lpstr>
      <vt:lpstr>Avenir LT Std 55 Roman</vt:lpstr>
      <vt:lpstr>Avenir LT Std 65 Medium</vt:lpstr>
      <vt:lpstr>Calibri</vt:lpstr>
      <vt:lpstr>Lucida Grande</vt:lpstr>
      <vt:lpstr>Symbol</vt:lpstr>
      <vt:lpstr>Wingdings</vt:lpstr>
      <vt:lpstr>Office-Design</vt:lpstr>
      <vt:lpstr>Projects, solutions, partnerships</vt:lpstr>
      <vt:lpstr>Innovativ - Digital - Sustainable</vt:lpstr>
      <vt:lpstr>Our approach</vt:lpstr>
      <vt:lpstr>PowerPoint-Präsentation</vt:lpstr>
      <vt:lpstr>PowerPoint-Präsentation</vt:lpstr>
      <vt:lpstr>Facts &amp; figures 2024</vt:lpstr>
      <vt:lpstr>References</vt:lpstr>
      <vt:lpstr>History How we became who we are.</vt:lpstr>
      <vt:lpstr>Our service areas</vt:lpstr>
      <vt:lpstr>Using digital expertise to create innovative infrastructures</vt:lpstr>
      <vt:lpstr>Bringing energy and efficiency into harmony</vt:lpstr>
      <vt:lpstr>Lead digital transformation</vt:lpstr>
      <vt:lpstr>Providing holistic consulting to create scope for action</vt:lpstr>
      <vt:lpstr>BSE general planning Comprehensive planning expertise from a single source.</vt:lpstr>
      <vt:lpstr>Thank you</vt:lpstr>
      <vt:lpstr>Charts memory!   Further charts for individual structure</vt:lpstr>
      <vt:lpstr>The M&amp;P management</vt:lpstr>
      <vt:lpstr>Customer wall without branches</vt:lpstr>
      <vt:lpstr>PowerPoint-Präsentation</vt:lpstr>
      <vt:lpstr>Charts with text content in the note field for personal presentation</vt:lpstr>
      <vt:lpstr>PowerPoint-Präsentation</vt:lpstr>
      <vt:lpstr>Bringing energy and efficiency into harmony</vt:lpstr>
      <vt:lpstr>Lead digital transformation</vt:lpstr>
      <vt:lpstr>Providing holistic consulting to create scope for action</vt:lpstr>
      <vt:lpstr>TGA general planning Comprehensive planning expertise from a single source.</vt:lpstr>
      <vt:lpstr>Chapter slide   as a topic separator</vt:lpstr>
    </vt:vector>
  </TitlesOfParts>
  <Company>Gingco.Net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Danny Jahr</dc:creator>
  <cp:lastModifiedBy>Danny Jahr</cp:lastModifiedBy>
  <cp:revision>640</cp:revision>
  <cp:lastPrinted>2019-10-22T14:14:28Z</cp:lastPrinted>
  <dcterms:created xsi:type="dcterms:W3CDTF">2017-06-21T08:30:21Z</dcterms:created>
  <dcterms:modified xsi:type="dcterms:W3CDTF">2024-09-19T08:05:20Z</dcterms:modified>
</cp:coreProperties>
</file>