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0" r:id="rId5"/>
    <p:sldId id="262" r:id="rId6"/>
    <p:sldId id="263" r:id="rId7"/>
    <p:sldId id="295" r:id="rId8"/>
    <p:sldId id="288" r:id="rId9"/>
    <p:sldId id="265" r:id="rId10"/>
    <p:sldId id="294" r:id="rId11"/>
    <p:sldId id="293" r:id="rId12"/>
    <p:sldId id="285" r:id="rId13"/>
    <p:sldId id="286" r:id="rId14"/>
    <p:sldId id="287" r:id="rId15"/>
    <p:sldId id="284" r:id="rId16"/>
    <p:sldId id="271" r:id="rId17"/>
    <p:sldId id="289" r:id="rId18"/>
    <p:sldId id="275" r:id="rId19"/>
    <p:sldId id="283" r:id="rId20"/>
    <p:sldId id="291" r:id="rId21"/>
    <p:sldId id="290" r:id="rId22"/>
    <p:sldId id="279" r:id="rId23"/>
    <p:sldId id="281" r:id="rId24"/>
  </p:sldIdLst>
  <p:sldSz cx="9144000" cy="5143500" type="screen16x9"/>
  <p:notesSz cx="6858000" cy="9144000"/>
  <p:defaultTex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0C3"/>
    <a:srgbClr val="FF2F92"/>
    <a:srgbClr val="5A646E"/>
    <a:srgbClr val="006E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8" autoAdjust="0"/>
    <p:restoredTop sz="99453" autoAdjust="0"/>
  </p:normalViewPr>
  <p:slideViewPr>
    <p:cSldViewPr snapToGrid="0" snapToObjects="1">
      <p:cViewPr varScale="1">
        <p:scale>
          <a:sx n="113" d="100"/>
          <a:sy n="113" d="100"/>
        </p:scale>
        <p:origin x="965" y="91"/>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Avenir LT Std 55 Roman"/>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C1D612-6AA7-E34C-BD58-087C5CED716C}" type="datetimeFigureOut">
              <a:rPr lang="de-DE">
                <a:latin typeface="Avenir LT Std 55 Roman"/>
              </a:rPr>
              <a:t>20.07.2021</a:t>
            </a:fld>
            <a:endParaRPr lang="de-DE">
              <a:latin typeface="Avenir LT Std 55 Roman"/>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Avenir LT Std 55 Roman"/>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FD9CAD-D6A5-AE46-BDBB-98B40E5A8679}" type="slidenum">
              <a:rPr>
                <a:latin typeface="Avenir LT Std 55 Roman"/>
              </a:rPr>
              <a:t>‹Nr.›</a:t>
            </a:fld>
            <a:endParaRPr lang="de-DE">
              <a:latin typeface="Avenir LT Std 55 Roman"/>
            </a:endParaRPr>
          </a:p>
        </p:txBody>
      </p:sp>
    </p:spTree>
    <p:extLst>
      <p:ext uri="{BB962C8B-B14F-4D97-AF65-F5344CB8AC3E}">
        <p14:creationId xmlns:p14="http://schemas.microsoft.com/office/powerpoint/2010/main" val="2100034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1E527-45AC-7949-B28D-D4F1DC3BEA29}" type="datetimeFigureOut">
              <a:t>20.07.2021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92098-9B1B-7244-BC86-720EA369819B}" type="slidenum">
              <a:t>‹Nr.›</a:t>
            </a:fld>
            <a:endParaRPr lang="de-DE"/>
          </a:p>
        </p:txBody>
      </p:sp>
    </p:spTree>
    <p:extLst>
      <p:ext uri="{BB962C8B-B14F-4D97-AF65-F5344CB8AC3E}">
        <p14:creationId xmlns:p14="http://schemas.microsoft.com/office/powerpoint/2010/main" val="1774534906"/>
      </p:ext>
    </p:extLst>
  </p:cSld>
  <p:clrMap bg1="lt1" tx1="dk1" bg2="lt2" tx2="dk2" accent1="accent1" accent2="accent2" accent3="accent3" accent4="accent4" accent5="accent5" accent6="accent6" hlink="hlink" folHlink="folHlink"/>
  <p:hf hdr="0" ftr="0" dt="0"/>
  <p:notesStyle>
    <a:lvl1pPr marL="0" algn="l" defTabSz="171384" rtl="0" eaLnBrk="1" latinLnBrk="0" hangingPunct="1">
      <a:defRPr sz="400" kern="1200">
        <a:solidFill>
          <a:schemeClr val="tx1"/>
        </a:solidFill>
        <a:latin typeface="+mn-lt"/>
        <a:ea typeface="+mn-ea"/>
        <a:cs typeface="+mn-cs"/>
      </a:defRPr>
    </a:lvl1pPr>
    <a:lvl2pPr marL="171384" algn="l" defTabSz="171384" rtl="0" eaLnBrk="1" latinLnBrk="0" hangingPunct="1">
      <a:defRPr sz="400" kern="1200">
        <a:solidFill>
          <a:schemeClr val="tx1"/>
        </a:solidFill>
        <a:latin typeface="+mn-lt"/>
        <a:ea typeface="+mn-ea"/>
        <a:cs typeface="+mn-cs"/>
      </a:defRPr>
    </a:lvl2pPr>
    <a:lvl3pPr marL="342770" algn="l" defTabSz="171384" rtl="0" eaLnBrk="1" latinLnBrk="0" hangingPunct="1">
      <a:defRPr sz="400" kern="1200">
        <a:solidFill>
          <a:schemeClr val="tx1"/>
        </a:solidFill>
        <a:latin typeface="+mn-lt"/>
        <a:ea typeface="+mn-ea"/>
        <a:cs typeface="+mn-cs"/>
      </a:defRPr>
    </a:lvl3pPr>
    <a:lvl4pPr marL="514154" algn="l" defTabSz="171384" rtl="0" eaLnBrk="1" latinLnBrk="0" hangingPunct="1">
      <a:defRPr sz="400" kern="1200">
        <a:solidFill>
          <a:schemeClr val="tx1"/>
        </a:solidFill>
        <a:latin typeface="+mn-lt"/>
        <a:ea typeface="+mn-ea"/>
        <a:cs typeface="+mn-cs"/>
      </a:defRPr>
    </a:lvl4pPr>
    <a:lvl5pPr marL="685539" algn="l" defTabSz="171384" rtl="0" eaLnBrk="1" latinLnBrk="0" hangingPunct="1">
      <a:defRPr sz="400" kern="1200">
        <a:solidFill>
          <a:schemeClr val="tx1"/>
        </a:solidFill>
        <a:latin typeface="+mn-lt"/>
        <a:ea typeface="+mn-ea"/>
        <a:cs typeface="+mn-cs"/>
      </a:defRPr>
    </a:lvl5pPr>
    <a:lvl6pPr marL="856924" algn="l" defTabSz="171384" rtl="0" eaLnBrk="1" latinLnBrk="0" hangingPunct="1">
      <a:defRPr sz="400" kern="1200">
        <a:solidFill>
          <a:schemeClr val="tx1"/>
        </a:solidFill>
        <a:latin typeface="+mn-lt"/>
        <a:ea typeface="+mn-ea"/>
        <a:cs typeface="+mn-cs"/>
      </a:defRPr>
    </a:lvl6pPr>
    <a:lvl7pPr marL="1028309" algn="l" defTabSz="171384" rtl="0" eaLnBrk="1" latinLnBrk="0" hangingPunct="1">
      <a:defRPr sz="400" kern="1200">
        <a:solidFill>
          <a:schemeClr val="tx1"/>
        </a:solidFill>
        <a:latin typeface="+mn-lt"/>
        <a:ea typeface="+mn-ea"/>
        <a:cs typeface="+mn-cs"/>
      </a:defRPr>
    </a:lvl7pPr>
    <a:lvl8pPr marL="1199694" algn="l" defTabSz="171384" rtl="0" eaLnBrk="1" latinLnBrk="0" hangingPunct="1">
      <a:defRPr sz="400" kern="1200">
        <a:solidFill>
          <a:schemeClr val="tx1"/>
        </a:solidFill>
        <a:latin typeface="+mn-lt"/>
        <a:ea typeface="+mn-ea"/>
        <a:cs typeface="+mn-cs"/>
      </a:defRPr>
    </a:lvl8pPr>
    <a:lvl9pPr marL="1371078" algn="l" defTabSz="171384"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8492098-9B1B-7244-BC86-720EA369819B}" type="slidenum">
              <a:rPr lang="de-DE" smtClean="0"/>
              <a:t>4</a:t>
            </a:fld>
            <a:endParaRPr lang="de-DE"/>
          </a:p>
        </p:txBody>
      </p:sp>
    </p:spTree>
    <p:extLst>
      <p:ext uri="{BB962C8B-B14F-4D97-AF65-F5344CB8AC3E}">
        <p14:creationId xmlns:p14="http://schemas.microsoft.com/office/powerpoint/2010/main" val="373131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8492098-9B1B-7244-BC86-720EA369819B}" type="slidenum">
              <a:rPr lang="de-DE" smtClean="0"/>
              <a:t>8</a:t>
            </a:fld>
            <a:endParaRPr lang="de-DE"/>
          </a:p>
        </p:txBody>
      </p:sp>
    </p:spTree>
    <p:extLst>
      <p:ext uri="{BB962C8B-B14F-4D97-AF65-F5344CB8AC3E}">
        <p14:creationId xmlns:p14="http://schemas.microsoft.com/office/powerpoint/2010/main" val="216613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FF0D469-8819-3043-91E8-29FF6F499C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143500"/>
          </a:xfrm>
          <a:prstGeom prst="rect">
            <a:avLst/>
          </a:prstGeom>
        </p:spPr>
      </p:pic>
      <p:pic>
        <p:nvPicPr>
          <p:cNvPr id="8" name="Bild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
            <a:ext cx="2861890" cy="3724275"/>
          </a:xfrm>
          <a:prstGeom prst="rect">
            <a:avLst/>
          </a:prstGeom>
        </p:spPr>
      </p:pic>
      <p:pic>
        <p:nvPicPr>
          <p:cNvPr id="9" name="Bild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0245" y="595982"/>
            <a:ext cx="1523801" cy="997605"/>
          </a:xfrm>
          <a:prstGeom prst="rect">
            <a:avLst/>
          </a:prstGeom>
        </p:spPr>
      </p:pic>
      <p:sp>
        <p:nvSpPr>
          <p:cNvPr id="10" name="Titel 14"/>
          <p:cNvSpPr>
            <a:spLocks noGrp="1"/>
          </p:cNvSpPr>
          <p:nvPr>
            <p:ph type="title" hasCustomPrompt="1"/>
          </p:nvPr>
        </p:nvSpPr>
        <p:spPr>
          <a:xfrm>
            <a:off x="1845052" y="2463739"/>
            <a:ext cx="6762618" cy="999111"/>
          </a:xfrm>
          <a:prstGeom prst="rect">
            <a:avLst/>
          </a:prstGeom>
          <a:noFill/>
        </p:spPr>
        <p:txBody>
          <a:bodyPr lIns="0" tIns="0" rIns="0" bIns="0">
            <a:normAutofit/>
          </a:bodyPr>
          <a:lstStyle>
            <a:lvl1pPr algn="l">
              <a:lnSpc>
                <a:spcPts val="2999"/>
              </a:lnSpc>
              <a:defRPr sz="3000" b="1" i="0">
                <a:solidFill>
                  <a:schemeClr val="tx1"/>
                </a:solidFill>
                <a:latin typeface="Avenir LT Std 65 Medium" panose="020B0503020203020204" pitchFamily="34" charset="77"/>
                <a:cs typeface="Avenir LT Std 65 Medium" panose="020B0503020203020204" pitchFamily="34" charset="77"/>
              </a:defRPr>
            </a:lvl1pPr>
          </a:lstStyle>
          <a:p>
            <a:r>
              <a:rPr lang="de-DE" dirty="0"/>
              <a:t>TITELMASTERFORMAT</a:t>
            </a:r>
            <a:br>
              <a:rPr lang="de-DE" dirty="0"/>
            </a:br>
            <a:r>
              <a:rPr lang="de-DE" dirty="0"/>
              <a:t>DURCH KLICKEN BEARBEITEN</a:t>
            </a:r>
          </a:p>
        </p:txBody>
      </p:sp>
      <p:sp>
        <p:nvSpPr>
          <p:cNvPr id="11" name="Rectangle 3"/>
          <p:cNvSpPr>
            <a:spLocks noGrp="1" noChangeArrowheads="1"/>
          </p:cNvSpPr>
          <p:nvPr>
            <p:ph type="subTitle" idx="1" hasCustomPrompt="1"/>
          </p:nvPr>
        </p:nvSpPr>
        <p:spPr>
          <a:xfrm>
            <a:off x="1845052" y="3489853"/>
            <a:ext cx="6762618" cy="783087"/>
          </a:xfrm>
          <a:prstGeom prst="rect">
            <a:avLst/>
          </a:prstGeom>
          <a:ln>
            <a:noFill/>
          </a:ln>
        </p:spPr>
        <p:txBody>
          <a:bodyPr lIns="0" tIns="0" rIns="0" bIns="0"/>
          <a:lstStyle>
            <a:lvl1pPr marL="0" indent="0" algn="l">
              <a:buFont typeface="Wingdings" pitchFamily="2" charset="2"/>
              <a:buNone/>
              <a:defRPr sz="1500" b="0" i="0" baseline="0" smtClean="0">
                <a:solidFill>
                  <a:schemeClr val="tx1"/>
                </a:solidFill>
                <a:latin typeface="Avenir LT Std 55 Roman" panose="020B0503020203020204" pitchFamily="34" charset="77"/>
                <a:cs typeface="Avenir LT Std 55 Roman" panose="020B0503020203020204" pitchFamily="34" charset="77"/>
              </a:defRPr>
            </a:lvl1pPr>
          </a:lstStyle>
          <a:p>
            <a:r>
              <a:rPr lang="de-DE" dirty="0"/>
              <a:t>Formatvorlage des Untertitelmasters</a:t>
            </a:r>
            <a:br>
              <a:rPr lang="de-DE" dirty="0"/>
            </a:br>
            <a:r>
              <a:rPr lang="de-DE" dirty="0"/>
              <a:t>durch Klicken bearbeiten</a:t>
            </a:r>
          </a:p>
        </p:txBody>
      </p:sp>
    </p:spTree>
    <p:extLst>
      <p:ext uri="{BB962C8B-B14F-4D97-AF65-F5344CB8AC3E}">
        <p14:creationId xmlns:p14="http://schemas.microsoft.com/office/powerpoint/2010/main" val="17140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01DEE95D-DA19-4819-9F53-4CCE82A2C4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3" name="Rechteck 12">
            <a:extLst>
              <a:ext uri="{FF2B5EF4-FFF2-40B4-BE49-F238E27FC236}">
                <a16:creationId xmlns:a16="http://schemas.microsoft.com/office/drawing/2014/main" id="{084E2C25-C5EE-4552-9A5B-24F96B770346}"/>
              </a:ext>
            </a:extLst>
          </p:cNvPr>
          <p:cNvSpPr>
            <a:spLocks noChangeArrowheads="1"/>
          </p:cNvSpPr>
          <p:nvPr userDrawn="1"/>
        </p:nvSpPr>
        <p:spPr bwMode="auto">
          <a:xfrm>
            <a:off x="404760" y="3316487"/>
            <a:ext cx="673083"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ts val="1500"/>
              </a:lnSpc>
              <a:defRPr/>
            </a:pPr>
            <a:r>
              <a:rPr lang="de-DE" altLang="de-DE" sz="1238" b="0" i="0" dirty="0">
                <a:latin typeface="Avenir LT Std 55 Roman" panose="020B0503020203020204" pitchFamily="34" charset="77"/>
              </a:rPr>
              <a:t>Office:</a:t>
            </a:r>
          </a:p>
          <a:p>
            <a:pPr eaLnBrk="1" hangingPunct="1">
              <a:lnSpc>
                <a:spcPts val="1500"/>
              </a:lnSpc>
              <a:defRPr/>
            </a:pPr>
            <a:r>
              <a:rPr lang="de-DE" altLang="de-DE" sz="1238" b="0" i="0" dirty="0">
                <a:latin typeface="Avenir LT Std 55 Roman" panose="020B0503020203020204" pitchFamily="34" charset="77"/>
              </a:rPr>
              <a:t>Fax:</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Mail:</a:t>
            </a:r>
          </a:p>
        </p:txBody>
      </p:sp>
      <p:sp>
        <p:nvSpPr>
          <p:cNvPr id="14" name="Rechteck 13">
            <a:extLst>
              <a:ext uri="{FF2B5EF4-FFF2-40B4-BE49-F238E27FC236}">
                <a16:creationId xmlns:a16="http://schemas.microsoft.com/office/drawing/2014/main" id="{EAFD59F7-735E-4330-96EF-707CF329F369}"/>
              </a:ext>
            </a:extLst>
          </p:cNvPr>
          <p:cNvSpPr>
            <a:spLocks noChangeArrowheads="1"/>
          </p:cNvSpPr>
          <p:nvPr userDrawn="1"/>
        </p:nvSpPr>
        <p:spPr bwMode="auto">
          <a:xfrm>
            <a:off x="1130947" y="3321844"/>
            <a:ext cx="3253554"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ts val="1500"/>
              </a:lnSpc>
              <a:defRPr/>
            </a:pPr>
            <a:r>
              <a:rPr lang="de-DE" altLang="de-DE" sz="1238" b="0" i="0" dirty="0">
                <a:latin typeface="Avenir LT Std 55 Roman" panose="020B0503020203020204" pitchFamily="34" charset="77"/>
              </a:rPr>
              <a:t>+49 531 25602 0</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+49 531 25602 249</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info@mp-gruppe.de</a:t>
            </a:r>
          </a:p>
        </p:txBody>
      </p:sp>
      <p:sp>
        <p:nvSpPr>
          <p:cNvPr id="15" name="Rechteck 14">
            <a:extLst>
              <a:ext uri="{FF2B5EF4-FFF2-40B4-BE49-F238E27FC236}">
                <a16:creationId xmlns:a16="http://schemas.microsoft.com/office/drawing/2014/main" id="{F276DD19-958D-429E-9C77-A5E339551E74}"/>
              </a:ext>
            </a:extLst>
          </p:cNvPr>
          <p:cNvSpPr>
            <a:spLocks noChangeArrowheads="1"/>
          </p:cNvSpPr>
          <p:nvPr userDrawn="1"/>
        </p:nvSpPr>
        <p:spPr bwMode="auto">
          <a:xfrm>
            <a:off x="404760" y="2649736"/>
            <a:ext cx="4571405" cy="663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1238" b="0" i="0" dirty="0">
                <a:latin typeface="Avenir LT Std 55 Roman" panose="020B0503020203020204" pitchFamily="34" charset="77"/>
              </a:rPr>
              <a:t>M&amp;P Gruppe</a:t>
            </a:r>
            <a:br>
              <a:rPr lang="de-DE" altLang="de-DE" sz="1238" b="0" i="0" dirty="0">
                <a:latin typeface="Avenir LT Std 55 Roman" panose="020B0503020203020204" pitchFamily="34" charset="77"/>
              </a:rPr>
            </a:br>
            <a:r>
              <a:rPr lang="de-DE" altLang="de-DE" sz="1238" b="0" i="0" dirty="0" err="1">
                <a:latin typeface="Avenir LT Std 55 Roman" panose="020B0503020203020204" pitchFamily="34" charset="77"/>
              </a:rPr>
              <a:t>Gablonzstraße</a:t>
            </a:r>
            <a:r>
              <a:rPr lang="de-DE" altLang="de-DE" sz="1238" b="0" i="0" dirty="0">
                <a:latin typeface="Avenir LT Std 55 Roman" panose="020B0503020203020204" pitchFamily="34" charset="77"/>
              </a:rPr>
              <a:t> 2-4</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38114 Braunschweig</a:t>
            </a:r>
          </a:p>
        </p:txBody>
      </p:sp>
      <p:sp>
        <p:nvSpPr>
          <p:cNvPr id="16" name="Rechteck 15">
            <a:extLst>
              <a:ext uri="{FF2B5EF4-FFF2-40B4-BE49-F238E27FC236}">
                <a16:creationId xmlns:a16="http://schemas.microsoft.com/office/drawing/2014/main" id="{5614677C-4BDD-4208-8FC2-73C498E8263A}"/>
              </a:ext>
            </a:extLst>
          </p:cNvPr>
          <p:cNvSpPr>
            <a:spLocks noChangeArrowheads="1"/>
          </p:cNvSpPr>
          <p:nvPr userDrawn="1"/>
        </p:nvSpPr>
        <p:spPr bwMode="auto">
          <a:xfrm>
            <a:off x="1711896" y="1633538"/>
            <a:ext cx="5216493" cy="380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1875" b="1" i="0" dirty="0">
                <a:latin typeface="Avenir LT Std 65 Medium" panose="020B0503020203020204" pitchFamily="34" charset="77"/>
              </a:rPr>
              <a:t>VIELEN DANK FÜR IHRE AUFMERKSAMKEIT.</a:t>
            </a:r>
          </a:p>
        </p:txBody>
      </p:sp>
      <p:sp>
        <p:nvSpPr>
          <p:cNvPr id="12" name="Rechteck 11">
            <a:extLst>
              <a:ext uri="{FF2B5EF4-FFF2-40B4-BE49-F238E27FC236}">
                <a16:creationId xmlns:a16="http://schemas.microsoft.com/office/drawing/2014/main" id="{41A60E43-CEBF-7F45-A25D-6FC9576A875B}"/>
              </a:ext>
            </a:extLst>
          </p:cNvPr>
          <p:cNvSpPr>
            <a:spLocks noChangeArrowheads="1"/>
          </p:cNvSpPr>
          <p:nvPr userDrawn="1"/>
        </p:nvSpPr>
        <p:spPr bwMode="auto">
          <a:xfrm>
            <a:off x="404760" y="4458296"/>
            <a:ext cx="838448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9000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675" b="0" i="0" dirty="0">
                <a:latin typeface="Avenir LT Std 55 Roman" panose="020B0503020203020204" pitchFamily="34" charset="77"/>
              </a:rPr>
              <a:t>© 2020 M&amp;P Gruppe - Sämtliche dargestellten Inhalte sind urheberrechtlich geschützt. Alle Rechte liegen bei der M&amp;P Gruppe, </a:t>
            </a:r>
            <a:r>
              <a:rPr lang="de-DE" altLang="de-DE" sz="675" b="0" i="0" dirty="0" err="1">
                <a:latin typeface="Avenir LT Std 55 Roman" panose="020B0503020203020204" pitchFamily="34" charset="77"/>
              </a:rPr>
              <a:t>Gablonzstraße</a:t>
            </a:r>
            <a:r>
              <a:rPr lang="de-DE" altLang="de-DE" sz="675" b="0" i="0" dirty="0">
                <a:latin typeface="Avenir LT Std 55 Roman" panose="020B0503020203020204" pitchFamily="34" charset="77"/>
              </a:rPr>
              <a:t> 2-4, 38114 Braunschweig. Weitergabe, Vervielfältigung oder </a:t>
            </a:r>
            <a:br>
              <a:rPr lang="de-DE" altLang="de-DE" sz="675" b="0" i="0" dirty="0">
                <a:latin typeface="Avenir LT Std 55 Roman" panose="020B0503020203020204" pitchFamily="34" charset="77"/>
              </a:rPr>
            </a:br>
            <a:r>
              <a:rPr lang="de-DE" altLang="de-DE" sz="675" b="0" i="0" dirty="0">
                <a:latin typeface="Avenir LT Std 55 Roman" panose="020B0503020203020204" pitchFamily="34" charset="77"/>
              </a:rPr>
              <a:t>                                      Vorführung, ganz oder auch auszugsweise ist nur mit ausdrücklicher schriftlicher Genehmigung des Urhebers gestattet.</a:t>
            </a:r>
          </a:p>
        </p:txBody>
      </p:sp>
    </p:spTree>
    <p:extLst>
      <p:ext uri="{BB962C8B-B14F-4D97-AF65-F5344CB8AC3E}">
        <p14:creationId xmlns:p14="http://schemas.microsoft.com/office/powerpoint/2010/main" val="30693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folie – variabel">
    <p:spTree>
      <p:nvGrpSpPr>
        <p:cNvPr id="1" name=""/>
        <p:cNvGrpSpPr/>
        <p:nvPr/>
      </p:nvGrpSpPr>
      <p:grpSpPr>
        <a:xfrm>
          <a:off x="0" y="0"/>
          <a:ext cx="0" cy="0"/>
          <a:chOff x="0" y="0"/>
          <a:chExt cx="0" cy="0"/>
        </a:xfrm>
      </p:grpSpPr>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01DEE95D-DA19-4819-9F53-4CCE82A2C4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7" name="Rechteck 16">
            <a:extLst>
              <a:ext uri="{FF2B5EF4-FFF2-40B4-BE49-F238E27FC236}">
                <a16:creationId xmlns:a16="http://schemas.microsoft.com/office/drawing/2014/main" id="{DD7FBFB2-10D8-44AC-B51A-AEA9F7376AD4}"/>
              </a:ext>
            </a:extLst>
          </p:cNvPr>
          <p:cNvSpPr>
            <a:spLocks noChangeArrowheads="1"/>
          </p:cNvSpPr>
          <p:nvPr userDrawn="1"/>
        </p:nvSpPr>
        <p:spPr bwMode="auto">
          <a:xfrm>
            <a:off x="404760" y="4458296"/>
            <a:ext cx="838448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9000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675" b="0" i="0" dirty="0">
                <a:latin typeface="Avenir LT Std 55 Roman" panose="020B0503020203020204" pitchFamily="34" charset="77"/>
              </a:rPr>
              <a:t>© 2020 M&amp;P Gruppe - Sämtliche dargestellten Inhalte sind urheberrechtlich geschützt. Alle Rechte liegen bei der M&amp;P Gruppe, </a:t>
            </a:r>
            <a:r>
              <a:rPr lang="de-DE" altLang="de-DE" sz="675" b="0" i="0" dirty="0" err="1">
                <a:latin typeface="Avenir LT Std 55 Roman" panose="020B0503020203020204" pitchFamily="34" charset="77"/>
              </a:rPr>
              <a:t>Gablonzstraße</a:t>
            </a:r>
            <a:r>
              <a:rPr lang="de-DE" altLang="de-DE" sz="675" b="0" i="0" dirty="0">
                <a:latin typeface="Avenir LT Std 55 Roman" panose="020B0503020203020204" pitchFamily="34" charset="77"/>
              </a:rPr>
              <a:t> 2-4, 38114 Braunschweig. Weitergabe, Vervielfältigung oder       </a:t>
            </a:r>
            <a:br>
              <a:rPr lang="de-DE" altLang="de-DE" sz="675" b="0" i="0" dirty="0">
                <a:latin typeface="Avenir LT Std 55 Roman" panose="020B0503020203020204" pitchFamily="34" charset="77"/>
              </a:rPr>
            </a:br>
            <a:r>
              <a:rPr lang="de-DE" altLang="de-DE" sz="675" b="0" i="0" dirty="0">
                <a:latin typeface="Avenir LT Std 55 Roman" panose="020B0503020203020204" pitchFamily="34" charset="77"/>
              </a:rPr>
              <a:t>                                      Vorführung, ganz oder auch auszugsweise ist nur mit ausdrücklicher schriftlicher Genehmigung des Urhebers gestattet.</a:t>
            </a:r>
          </a:p>
        </p:txBody>
      </p:sp>
      <p:sp>
        <p:nvSpPr>
          <p:cNvPr id="10" name="Rechteck 2">
            <a:extLst>
              <a:ext uri="{FF2B5EF4-FFF2-40B4-BE49-F238E27FC236}">
                <a16:creationId xmlns:a16="http://schemas.microsoft.com/office/drawing/2014/main" id="{DE2D9431-F141-4ED9-A188-2644EF94882D}"/>
              </a:ext>
            </a:extLst>
          </p:cNvPr>
          <p:cNvSpPr>
            <a:spLocks noChangeArrowheads="1"/>
          </p:cNvSpPr>
          <p:nvPr userDrawn="1"/>
        </p:nvSpPr>
        <p:spPr bwMode="auto">
          <a:xfrm>
            <a:off x="1711896" y="1633538"/>
            <a:ext cx="5216493" cy="380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1875" b="1" i="0" dirty="0">
                <a:latin typeface="Avenir LT Std 65 Medium" panose="020B0503020203020204" pitchFamily="34" charset="77"/>
              </a:rPr>
              <a:t>VIELEN DANK FÜR IHRE AUFMERKSAMKEIT.</a:t>
            </a:r>
          </a:p>
        </p:txBody>
      </p:sp>
      <p:sp>
        <p:nvSpPr>
          <p:cNvPr id="12" name="Textplatzhalter 10">
            <a:extLst>
              <a:ext uri="{FF2B5EF4-FFF2-40B4-BE49-F238E27FC236}">
                <a16:creationId xmlns:a16="http://schemas.microsoft.com/office/drawing/2014/main" id="{A0021167-A810-47E8-A699-A600741FB9E1}"/>
              </a:ext>
            </a:extLst>
          </p:cNvPr>
          <p:cNvSpPr>
            <a:spLocks noGrp="1"/>
          </p:cNvSpPr>
          <p:nvPr>
            <p:ph type="body" sz="quarter" idx="13" hasCustomPrompt="1"/>
          </p:nvPr>
        </p:nvSpPr>
        <p:spPr>
          <a:xfrm>
            <a:off x="404760"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dirty="0"/>
              <a:t>Mastertextformat bearbeiten</a:t>
            </a:r>
          </a:p>
          <a:p>
            <a:pPr lvl="1"/>
            <a:r>
              <a:rPr lang="de-DE" dirty="0"/>
              <a:t>Zweite Ebene</a:t>
            </a:r>
          </a:p>
          <a:p>
            <a:pPr lvl="2"/>
            <a:r>
              <a:rPr lang="de-DE" dirty="0"/>
              <a:t>Dritte Ebene</a:t>
            </a:r>
          </a:p>
        </p:txBody>
      </p:sp>
      <p:sp>
        <p:nvSpPr>
          <p:cNvPr id="18" name="Textplatzhalter 10">
            <a:extLst>
              <a:ext uri="{FF2B5EF4-FFF2-40B4-BE49-F238E27FC236}">
                <a16:creationId xmlns:a16="http://schemas.microsoft.com/office/drawing/2014/main" id="{952F7D62-8F99-4566-A3D8-A68E6193F16B}"/>
              </a:ext>
            </a:extLst>
          </p:cNvPr>
          <p:cNvSpPr>
            <a:spLocks noGrp="1"/>
          </p:cNvSpPr>
          <p:nvPr>
            <p:ph type="body" sz="quarter" idx="18" hasCustomPrompt="1"/>
          </p:nvPr>
        </p:nvSpPr>
        <p:spPr>
          <a:xfrm>
            <a:off x="2548427"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a:t>Mastertextformat bearbeiten</a:t>
            </a:r>
          </a:p>
          <a:p>
            <a:pPr lvl="1"/>
            <a:r>
              <a:rPr lang="de-DE"/>
              <a:t>Zweite Ebene</a:t>
            </a:r>
          </a:p>
          <a:p>
            <a:pPr lvl="2"/>
            <a:r>
              <a:rPr lang="de-DE"/>
              <a:t>Dritte Ebene</a:t>
            </a:r>
          </a:p>
        </p:txBody>
      </p:sp>
      <p:sp>
        <p:nvSpPr>
          <p:cNvPr id="19" name="Textplatzhalter 10">
            <a:extLst>
              <a:ext uri="{FF2B5EF4-FFF2-40B4-BE49-F238E27FC236}">
                <a16:creationId xmlns:a16="http://schemas.microsoft.com/office/drawing/2014/main" id="{ECDE31F7-BFAC-45EB-B178-A2E63D8C4877}"/>
              </a:ext>
            </a:extLst>
          </p:cNvPr>
          <p:cNvSpPr>
            <a:spLocks noGrp="1"/>
          </p:cNvSpPr>
          <p:nvPr>
            <p:ph type="body" sz="quarter" idx="19" hasCustomPrompt="1"/>
          </p:nvPr>
        </p:nvSpPr>
        <p:spPr>
          <a:xfrm>
            <a:off x="4691507"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a:t>Mastertextformat bearbeiten</a:t>
            </a:r>
          </a:p>
          <a:p>
            <a:pPr lvl="1"/>
            <a:r>
              <a:rPr lang="de-DE"/>
              <a:t>Zweite Ebene</a:t>
            </a:r>
          </a:p>
          <a:p>
            <a:pPr lvl="2"/>
            <a:r>
              <a:rPr lang="de-DE"/>
              <a:t>Dritte Ebene</a:t>
            </a:r>
          </a:p>
        </p:txBody>
      </p:sp>
      <p:sp>
        <p:nvSpPr>
          <p:cNvPr id="20" name="Textplatzhalter 10">
            <a:extLst>
              <a:ext uri="{FF2B5EF4-FFF2-40B4-BE49-F238E27FC236}">
                <a16:creationId xmlns:a16="http://schemas.microsoft.com/office/drawing/2014/main" id="{667AD280-0DCE-4C06-9839-266FEA2ABAF8}"/>
              </a:ext>
            </a:extLst>
          </p:cNvPr>
          <p:cNvSpPr>
            <a:spLocks noGrp="1"/>
          </p:cNvSpPr>
          <p:nvPr>
            <p:ph type="body" sz="quarter" idx="20" hasCustomPrompt="1"/>
          </p:nvPr>
        </p:nvSpPr>
        <p:spPr>
          <a:xfrm>
            <a:off x="6813232"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89555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1-spaltig – Gr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F74121E-461A-4FFE-98FB-1765FA192FAD}"/>
              </a:ext>
            </a:extLst>
          </p:cNvPr>
          <p:cNvSpPr/>
          <p:nvPr userDrawn="1"/>
        </p:nvSpPr>
        <p:spPr>
          <a:xfrm>
            <a:off x="-1" y="0"/>
            <a:ext cx="9144001" cy="5143500"/>
          </a:xfrm>
          <a:prstGeom prst="rect">
            <a:avLst/>
          </a:prstGeom>
          <a:solidFill>
            <a:srgbClr val="5A646E">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a:latin typeface="Avenir LT Std 55 Roman" panose="020B0503020203020204" pitchFamily="34" charset="77"/>
            </a:endParaRPr>
          </a:p>
        </p:txBody>
      </p:sp>
      <p:sp>
        <p:nvSpPr>
          <p:cNvPr id="4"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Titel 1"/>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9"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dirty="0"/>
              <a:t>Die M&amp;P Gruppe stellt sich vor.</a:t>
            </a:r>
          </a:p>
        </p:txBody>
      </p:sp>
      <p:sp>
        <p:nvSpPr>
          <p:cNvPr id="12" name="Inhaltsplatzhalter 6"/>
          <p:cNvSpPr>
            <a:spLocks noGrp="1"/>
          </p:cNvSpPr>
          <p:nvPr>
            <p:ph sz="quarter" idx="14"/>
          </p:nvPr>
        </p:nvSpPr>
        <p:spPr>
          <a:xfrm>
            <a:off x="404948" y="1215000"/>
            <a:ext cx="8368910"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Bild 3">
            <a:extLst>
              <a:ext uri="{FF2B5EF4-FFF2-40B4-BE49-F238E27FC236}">
                <a16:creationId xmlns:a16="http://schemas.microsoft.com/office/drawing/2014/main" id="{EACF79BA-F8C5-4C80-8AE1-3D703D1F20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Tree>
    <p:extLst>
      <p:ext uri="{BB962C8B-B14F-4D97-AF65-F5344CB8AC3E}">
        <p14:creationId xmlns:p14="http://schemas.microsoft.com/office/powerpoint/2010/main" val="13813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seite 2-spaltig – Grau">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F5065BE-822C-4738-93DC-D3A8F4E45574}"/>
              </a:ext>
            </a:extLst>
          </p:cNvPr>
          <p:cNvSpPr/>
          <p:nvPr userDrawn="1"/>
        </p:nvSpPr>
        <p:spPr>
          <a:xfrm>
            <a:off x="-1" y="0"/>
            <a:ext cx="9144001" cy="5143500"/>
          </a:xfrm>
          <a:prstGeom prst="rect">
            <a:avLst/>
          </a:prstGeom>
          <a:solidFill>
            <a:srgbClr val="5A646E">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a:latin typeface="Avenir LT Std 55 Roman" panose="020B0503020203020204" pitchFamily="34" charset="77"/>
            </a:endParaRPr>
          </a:p>
        </p:txBody>
      </p:sp>
      <p:pic>
        <p:nvPicPr>
          <p:cNvPr id="12" name="Bild 3">
            <a:extLst>
              <a:ext uri="{FF2B5EF4-FFF2-40B4-BE49-F238E27FC236}">
                <a16:creationId xmlns:a16="http://schemas.microsoft.com/office/drawing/2014/main" id="{FC49D224-6813-4248-8B16-D398B46C2B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6"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8" name="Titel 1"/>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
        <p:nvSpPr>
          <p:cNvPr id="10"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3" name="Inhaltsplatzhalter 6"/>
          <p:cNvSpPr>
            <a:spLocks noGrp="1"/>
          </p:cNvSpPr>
          <p:nvPr>
            <p:ph sz="quarter" idx="14"/>
          </p:nvPr>
        </p:nvSpPr>
        <p:spPr>
          <a:xfrm>
            <a:off x="404949"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6"/>
          <p:cNvSpPr>
            <a:spLocks noGrp="1"/>
          </p:cNvSpPr>
          <p:nvPr>
            <p:ph sz="quarter" idx="15"/>
          </p:nvPr>
        </p:nvSpPr>
        <p:spPr>
          <a:xfrm>
            <a:off x="4794263"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spTree>
    <p:extLst>
      <p:ext uri="{BB962C8B-B14F-4D97-AF65-F5344CB8AC3E}">
        <p14:creationId xmlns:p14="http://schemas.microsoft.com/office/powerpoint/2010/main" val="345233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1-spaltig – Weiß mit Raster">
    <p:spTree>
      <p:nvGrpSpPr>
        <p:cNvPr id="1" name=""/>
        <p:cNvGrpSpPr/>
        <p:nvPr/>
      </p:nvGrpSpPr>
      <p:grpSpPr>
        <a:xfrm>
          <a:off x="0" y="0"/>
          <a:ext cx="0" cy="0"/>
          <a:chOff x="0" y="0"/>
          <a:chExt cx="0" cy="0"/>
        </a:xfrm>
      </p:grpSpPr>
      <p:pic>
        <p:nvPicPr>
          <p:cNvPr id="12" name="Bild 11" descr="Raster.jpg"/>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4"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6" name="Inhaltsplatzhalter 6"/>
          <p:cNvSpPr>
            <a:spLocks noGrp="1"/>
          </p:cNvSpPr>
          <p:nvPr>
            <p:ph sz="quarter" idx="13"/>
          </p:nvPr>
        </p:nvSpPr>
        <p:spPr>
          <a:xfrm>
            <a:off x="404948" y="1215000"/>
            <a:ext cx="8368910"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79073D3A-ECAF-4EFC-9BB8-2BCE947576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9" name="Titel 1">
            <a:extLst>
              <a:ext uri="{FF2B5EF4-FFF2-40B4-BE49-F238E27FC236}">
                <a16:creationId xmlns:a16="http://schemas.microsoft.com/office/drawing/2014/main" id="{F3DCF34C-99AB-344E-8563-777A236AC235}"/>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327055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2-spaltig – Weiß mit Raster">
    <p:spTree>
      <p:nvGrpSpPr>
        <p:cNvPr id="1" name=""/>
        <p:cNvGrpSpPr/>
        <p:nvPr/>
      </p:nvGrpSpPr>
      <p:grpSpPr>
        <a:xfrm>
          <a:off x="0" y="0"/>
          <a:ext cx="0" cy="0"/>
          <a:chOff x="0" y="0"/>
          <a:chExt cx="0" cy="0"/>
        </a:xfrm>
      </p:grpSpPr>
      <p:pic>
        <p:nvPicPr>
          <p:cNvPr id="13" name="Bild 12" descr="Raster.jpg"/>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4"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0" name="Inhaltsplatzhalter 6"/>
          <p:cNvSpPr>
            <a:spLocks noGrp="1"/>
          </p:cNvSpPr>
          <p:nvPr>
            <p:ph sz="quarter" idx="14"/>
          </p:nvPr>
        </p:nvSpPr>
        <p:spPr>
          <a:xfrm>
            <a:off x="404949"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6"/>
          <p:cNvSpPr>
            <a:spLocks noGrp="1"/>
          </p:cNvSpPr>
          <p:nvPr>
            <p:ph sz="quarter" idx="15"/>
          </p:nvPr>
        </p:nvSpPr>
        <p:spPr>
          <a:xfrm>
            <a:off x="4794263"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9" name="Bild 3">
            <a:extLst>
              <a:ext uri="{FF2B5EF4-FFF2-40B4-BE49-F238E27FC236}">
                <a16:creationId xmlns:a16="http://schemas.microsoft.com/office/drawing/2014/main" id="{99EF34F7-B9AF-4D72-8741-252BE8AD8A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4" name="Titel 1">
            <a:extLst>
              <a:ext uri="{FF2B5EF4-FFF2-40B4-BE49-F238E27FC236}">
                <a16:creationId xmlns:a16="http://schemas.microsoft.com/office/drawing/2014/main" id="{05B2856F-106E-7846-A676-096C3181421A}"/>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195046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1-spaltig, Bilder – Weiß">
    <p:spTree>
      <p:nvGrpSpPr>
        <p:cNvPr id="1" name=""/>
        <p:cNvGrpSpPr/>
        <p:nvPr/>
      </p:nvGrpSpPr>
      <p:grpSpPr>
        <a:xfrm>
          <a:off x="0" y="0"/>
          <a:ext cx="0" cy="0"/>
          <a:chOff x="0" y="0"/>
          <a:chExt cx="0" cy="0"/>
        </a:xfrm>
      </p:grpSpPr>
      <p:pic>
        <p:nvPicPr>
          <p:cNvPr id="14" name="Bild 12" descr="Raster.jpg">
            <a:extLst>
              <a:ext uri="{FF2B5EF4-FFF2-40B4-BE49-F238E27FC236}">
                <a16:creationId xmlns:a16="http://schemas.microsoft.com/office/drawing/2014/main" id="{B4F73D90-A9D7-4E68-A0DA-02EA791D1D3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Inhaltsplatzhalter 6"/>
          <p:cNvSpPr>
            <a:spLocks noGrp="1"/>
          </p:cNvSpPr>
          <p:nvPr>
            <p:ph sz="quarter" idx="13"/>
          </p:nvPr>
        </p:nvSpPr>
        <p:spPr>
          <a:xfrm>
            <a:off x="3506398" y="1215000"/>
            <a:ext cx="5267459"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1" name="Bildplatzhalter 10"/>
          <p:cNvSpPr>
            <a:spLocks noGrp="1"/>
          </p:cNvSpPr>
          <p:nvPr>
            <p:ph type="pic" sz="quarter" idx="14"/>
          </p:nvPr>
        </p:nvSpPr>
        <p:spPr>
          <a:xfrm>
            <a:off x="404761" y="1215001"/>
            <a:ext cx="2699391" cy="1617278"/>
          </a:xfrm>
          <a:prstGeom prst="rect">
            <a:avLst/>
          </a:prstGeom>
          <a:noFill/>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2" name="Bildplatzhalter 10"/>
          <p:cNvSpPr>
            <a:spLocks noGrp="1"/>
          </p:cNvSpPr>
          <p:nvPr>
            <p:ph type="pic" sz="quarter" idx="15"/>
          </p:nvPr>
        </p:nvSpPr>
        <p:spPr>
          <a:xfrm>
            <a:off x="404948" y="3108112"/>
            <a:ext cx="2699391" cy="1617278"/>
          </a:xfrm>
          <a:prstGeom prst="rect">
            <a:avLst/>
          </a:prstGeom>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3"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9" name="Bild 3">
            <a:extLst>
              <a:ext uri="{FF2B5EF4-FFF2-40B4-BE49-F238E27FC236}">
                <a16:creationId xmlns:a16="http://schemas.microsoft.com/office/drawing/2014/main" id="{D9B3BC57-2339-452A-9B6A-E8982DAA7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5" name="Titel 1">
            <a:extLst>
              <a:ext uri="{FF2B5EF4-FFF2-40B4-BE49-F238E27FC236}">
                <a16:creationId xmlns:a16="http://schemas.microsoft.com/office/drawing/2014/main" id="{6C4259AC-8F17-0944-A9AB-2E27F62FDFC5}"/>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138185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2-spaltig – Weiß">
    <p:spTree>
      <p:nvGrpSpPr>
        <p:cNvPr id="1" name=""/>
        <p:cNvGrpSpPr/>
        <p:nvPr/>
      </p:nvGrpSpPr>
      <p:grpSpPr>
        <a:xfrm>
          <a:off x="0" y="0"/>
          <a:ext cx="0" cy="0"/>
          <a:chOff x="0" y="0"/>
          <a:chExt cx="0" cy="0"/>
        </a:xfrm>
      </p:grpSpPr>
      <p:pic>
        <p:nvPicPr>
          <p:cNvPr id="12" name="Bild 12" descr="Raster.jpg">
            <a:extLst>
              <a:ext uri="{FF2B5EF4-FFF2-40B4-BE49-F238E27FC236}">
                <a16:creationId xmlns:a16="http://schemas.microsoft.com/office/drawing/2014/main" id="{311B9C05-7167-4861-907B-8324865ED86F}"/>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9" name="Inhaltsplatzhalter 6"/>
          <p:cNvSpPr>
            <a:spLocks noGrp="1"/>
          </p:cNvSpPr>
          <p:nvPr>
            <p:ph sz="quarter" idx="14"/>
          </p:nvPr>
        </p:nvSpPr>
        <p:spPr>
          <a:xfrm>
            <a:off x="404949"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6"/>
          <p:cNvSpPr>
            <a:spLocks noGrp="1"/>
          </p:cNvSpPr>
          <p:nvPr>
            <p:ph sz="quarter" idx="15"/>
          </p:nvPr>
        </p:nvSpPr>
        <p:spPr>
          <a:xfrm>
            <a:off x="4794263"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01DEE95D-DA19-4819-9F53-4CCE82A2C4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3" name="Titel 1">
            <a:extLst>
              <a:ext uri="{FF2B5EF4-FFF2-40B4-BE49-F238E27FC236}">
                <a16:creationId xmlns:a16="http://schemas.microsoft.com/office/drawing/2014/main" id="{E0239A76-C06D-AE47-8064-97F388E50281}"/>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295626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6CEBD4A-ED43-438A-97FD-6D531DD098F1}"/>
              </a:ext>
            </a:extLst>
          </p:cNvPr>
          <p:cNvSpPr/>
          <p:nvPr userDrawn="1"/>
        </p:nvSpPr>
        <p:spPr>
          <a:xfrm>
            <a:off x="-1" y="0"/>
            <a:ext cx="9144001" cy="5143500"/>
          </a:xfrm>
          <a:prstGeom prst="rect">
            <a:avLst/>
          </a:prstGeom>
          <a:gradFill flip="none" rotWithShape="1">
            <a:gsLst>
              <a:gs pos="74000">
                <a:srgbClr val="DCD223"/>
              </a:gs>
              <a:gs pos="28000">
                <a:srgbClr val="23A0C3"/>
              </a:gs>
              <a:gs pos="0">
                <a:srgbClr val="006EB4"/>
              </a:gs>
              <a:gs pos="100000">
                <a:srgbClr val="F5AA19"/>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a:latin typeface="Avenir LT Std 55 Roman" panose="020B0503020203020204" pitchFamily="34" charset="77"/>
            </a:endParaRPr>
          </a:p>
        </p:txBody>
      </p:sp>
      <p:sp>
        <p:nvSpPr>
          <p:cNvPr id="4" name="Titel 14"/>
          <p:cNvSpPr>
            <a:spLocks noGrp="1"/>
          </p:cNvSpPr>
          <p:nvPr>
            <p:ph type="title" hasCustomPrompt="1"/>
          </p:nvPr>
        </p:nvSpPr>
        <p:spPr>
          <a:xfrm>
            <a:off x="404949" y="1903682"/>
            <a:ext cx="7437669" cy="999111"/>
          </a:xfrm>
          <a:prstGeom prst="rect">
            <a:avLst/>
          </a:prstGeom>
          <a:noFill/>
        </p:spPr>
        <p:txBody>
          <a:bodyPr lIns="0" tIns="0" rIns="0" bIns="0">
            <a:normAutofit/>
          </a:bodyPr>
          <a:lstStyle>
            <a:lvl1pPr algn="l">
              <a:lnSpc>
                <a:spcPts val="2999"/>
              </a:lnSpc>
              <a:defRPr sz="3000" b="1" i="0">
                <a:solidFill>
                  <a:schemeClr val="bg1"/>
                </a:solidFill>
                <a:latin typeface="Avenir LT Std 65 Medium" panose="020B0503020203020204" pitchFamily="34" charset="77"/>
                <a:cs typeface="Avenir LT Std 65 Medium" panose="020B0503020203020204" pitchFamily="34" charset="77"/>
              </a:defRPr>
            </a:lvl1pPr>
          </a:lstStyle>
          <a:p>
            <a:r>
              <a:rPr lang="de-DE" dirty="0"/>
              <a:t>TITELMASTERFORMAT</a:t>
            </a:r>
            <a:br>
              <a:rPr lang="de-DE" dirty="0"/>
            </a:br>
            <a:r>
              <a:rPr lang="de-DE" dirty="0"/>
              <a:t>DURCH KLICKEN BEARBEITEN</a:t>
            </a:r>
          </a:p>
        </p:txBody>
      </p:sp>
      <p:sp>
        <p:nvSpPr>
          <p:cNvPr id="5" name="Rectangle 3"/>
          <p:cNvSpPr>
            <a:spLocks noGrp="1" noChangeArrowheads="1"/>
          </p:cNvSpPr>
          <p:nvPr>
            <p:ph type="subTitle" idx="1" hasCustomPrompt="1"/>
          </p:nvPr>
        </p:nvSpPr>
        <p:spPr>
          <a:xfrm>
            <a:off x="404949" y="2909217"/>
            <a:ext cx="8202721" cy="783087"/>
          </a:xfrm>
          <a:prstGeom prst="rect">
            <a:avLst/>
          </a:prstGeom>
          <a:ln>
            <a:noFill/>
          </a:ln>
        </p:spPr>
        <p:txBody>
          <a:bodyPr lIns="0" tIns="0" rIns="0" bIns="0"/>
          <a:lstStyle>
            <a:lvl1pPr marL="0" indent="0" algn="l">
              <a:buFont typeface="Wingdings" pitchFamily="2" charset="2"/>
              <a:buNone/>
              <a:defRPr sz="1500" b="0" i="0" baseline="0" smtClean="0">
                <a:solidFill>
                  <a:srgbClr val="FFFFFF"/>
                </a:solidFill>
                <a:latin typeface="Avenir LT Std 55 Roman" panose="020B0503020203020204" pitchFamily="34" charset="77"/>
                <a:cs typeface="Avenir LT Std 55 Roman" panose="020B0503020203020204" pitchFamily="34" charset="77"/>
              </a:defRPr>
            </a:lvl1pPr>
          </a:lstStyle>
          <a:p>
            <a:r>
              <a:rPr lang="de-DE" dirty="0"/>
              <a:t>Formatvorlage des Untertitelmasters</a:t>
            </a:r>
            <a:br>
              <a:rPr lang="de-DE" dirty="0"/>
            </a:br>
            <a:r>
              <a:rPr lang="de-DE" dirty="0"/>
              <a:t>durch Klicken bearbeiten</a:t>
            </a:r>
          </a:p>
        </p:txBody>
      </p:sp>
      <p:sp>
        <p:nvSpPr>
          <p:cNvPr id="9"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bg1"/>
                </a:solidFill>
                <a:latin typeface="Avenir LT Std 55 Roman" panose="020B0503020203020204" pitchFamily="34" charset="77"/>
              </a:defRPr>
            </a:lvl1pPr>
          </a:lstStyle>
          <a:p>
            <a:r>
              <a:rPr lang="de-DE"/>
              <a:t>Die M&amp;P Gruppe stellt sich vor.</a:t>
            </a:r>
          </a:p>
        </p:txBody>
      </p:sp>
      <p:pic>
        <p:nvPicPr>
          <p:cNvPr id="11" name="Bild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9" y="270001"/>
            <a:ext cx="976577" cy="277977"/>
          </a:xfrm>
          <a:prstGeom prst="rect">
            <a:avLst/>
          </a:prstGeom>
        </p:spPr>
      </p:pic>
      <p:sp>
        <p:nvSpPr>
          <p:cNvPr id="8" name="Foliennummernplatzhalter 5">
            <a:extLst>
              <a:ext uri="{FF2B5EF4-FFF2-40B4-BE49-F238E27FC236}">
                <a16:creationId xmlns:a16="http://schemas.microsoft.com/office/drawing/2014/main" id="{9027CE6B-AECF-4A3B-86D6-0B99F0401321}"/>
              </a:ext>
            </a:extLst>
          </p:cNvPr>
          <p:cNvSpPr>
            <a:spLocks noGrp="1"/>
          </p:cNvSpPr>
          <p:nvPr>
            <p:ph type="sldNum" sz="quarter" idx="12"/>
          </p:nvPr>
        </p:nvSpPr>
        <p:spPr>
          <a:xfrm>
            <a:off x="7828982" y="4860000"/>
            <a:ext cx="944877" cy="273844"/>
          </a:xfrm>
          <a:prstGeom prst="rect">
            <a:avLst/>
          </a:prstGeom>
        </p:spPr>
        <p:txBody>
          <a:bodyPr lIns="0" tIns="0" rIns="0" bIns="0"/>
          <a:lstStyle>
            <a:lvl1pPr algn="r">
              <a:defRPr b="0" i="0">
                <a:solidFill>
                  <a:schemeClr val="bg1"/>
                </a:solidFill>
                <a:latin typeface="Avenir LT Std 55 Roman" panose="020B0503020203020204" pitchFamily="34" charset="77"/>
              </a:defRPr>
            </a:lvl1pPr>
          </a:lstStyle>
          <a:p>
            <a:fld id="{062264FA-5897-E448-9104-19C45CE6974D}" type="slidenum">
              <a:rPr lang="de-DE" smtClean="0"/>
              <a:pPr/>
              <a:t>‹Nr.›</a:t>
            </a:fld>
            <a:endParaRPr lang="de-DE"/>
          </a:p>
        </p:txBody>
      </p:sp>
    </p:spTree>
    <p:extLst>
      <p:ext uri="{BB962C8B-B14F-4D97-AF65-F5344CB8AC3E}">
        <p14:creationId xmlns:p14="http://schemas.microsoft.com/office/powerpoint/2010/main" val="197376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zfolie">
    <p:spTree>
      <p:nvGrpSpPr>
        <p:cNvPr id="1" name=""/>
        <p:cNvGrpSpPr/>
        <p:nvPr/>
      </p:nvGrpSpPr>
      <p:grpSpPr>
        <a:xfrm>
          <a:off x="0" y="0"/>
          <a:ext cx="0" cy="0"/>
          <a:chOff x="0" y="0"/>
          <a:chExt cx="0" cy="0"/>
        </a:xfrm>
      </p:grpSpPr>
      <p:pic>
        <p:nvPicPr>
          <p:cNvPr id="14" name="Bild 12" descr="Raster.jpg">
            <a:extLst>
              <a:ext uri="{FF2B5EF4-FFF2-40B4-BE49-F238E27FC236}">
                <a16:creationId xmlns:a16="http://schemas.microsoft.com/office/drawing/2014/main" id="{B4F73D90-A9D7-4E68-A0DA-02EA791D1D3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Inhaltsplatzhalter 6"/>
          <p:cNvSpPr>
            <a:spLocks noGrp="1"/>
          </p:cNvSpPr>
          <p:nvPr>
            <p:ph sz="quarter" idx="13"/>
          </p:nvPr>
        </p:nvSpPr>
        <p:spPr>
          <a:xfrm>
            <a:off x="3506398" y="1878259"/>
            <a:ext cx="5267459" cy="2847131"/>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1" name="Bildplatzhalter 10"/>
          <p:cNvSpPr>
            <a:spLocks noGrp="1"/>
          </p:cNvSpPr>
          <p:nvPr>
            <p:ph type="pic" sz="quarter" idx="14"/>
          </p:nvPr>
        </p:nvSpPr>
        <p:spPr>
          <a:xfrm>
            <a:off x="404761" y="1215001"/>
            <a:ext cx="2699391" cy="1617278"/>
          </a:xfrm>
          <a:prstGeom prst="rect">
            <a:avLst/>
          </a:prstGeom>
          <a:noFill/>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2" name="Bildplatzhalter 10"/>
          <p:cNvSpPr>
            <a:spLocks noGrp="1"/>
          </p:cNvSpPr>
          <p:nvPr>
            <p:ph type="pic" sz="quarter" idx="15"/>
          </p:nvPr>
        </p:nvSpPr>
        <p:spPr>
          <a:xfrm>
            <a:off x="404948" y="3108112"/>
            <a:ext cx="2699391" cy="1617278"/>
          </a:xfrm>
          <a:prstGeom prst="rect">
            <a:avLst/>
          </a:prstGeom>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3"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9" name="Bild 3">
            <a:extLst>
              <a:ext uri="{FF2B5EF4-FFF2-40B4-BE49-F238E27FC236}">
                <a16:creationId xmlns:a16="http://schemas.microsoft.com/office/drawing/2014/main" id="{D9B3BC57-2339-452A-9B6A-E8982DAA7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pic>
        <p:nvPicPr>
          <p:cNvPr id="16" name="Bild 3">
            <a:extLst>
              <a:ext uri="{FF2B5EF4-FFF2-40B4-BE49-F238E27FC236}">
                <a16:creationId xmlns:a16="http://schemas.microsoft.com/office/drawing/2014/main" id="{7A41C4F7-5FEF-4216-81AE-8E7E136393F3}"/>
              </a:ext>
            </a:extLst>
          </p:cNvPr>
          <p:cNvPicPr>
            <a:picLocks/>
          </p:cNvPicPr>
          <p:nvPr userDrawn="1"/>
        </p:nvPicPr>
        <p:blipFill>
          <a:blip r:embed="rId4">
            <a:extLst>
              <a:ext uri="{28A0092B-C50C-407E-A947-70E740481C1C}">
                <a14:useLocalDpi xmlns:a14="http://schemas.microsoft.com/office/drawing/2010/main"/>
              </a:ext>
            </a:extLst>
          </a:blip>
          <a:srcRect/>
          <a:stretch>
            <a:fillRect/>
          </a:stretch>
        </p:blipFill>
        <p:spPr bwMode="auto">
          <a:xfrm>
            <a:off x="3506413" y="1711170"/>
            <a:ext cx="5281646" cy="45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platzhalter 10">
            <a:extLst>
              <a:ext uri="{FF2B5EF4-FFF2-40B4-BE49-F238E27FC236}">
                <a16:creationId xmlns:a16="http://schemas.microsoft.com/office/drawing/2014/main" id="{9DE2FB87-DC42-427E-BC22-CE02AE97529F}"/>
              </a:ext>
            </a:extLst>
          </p:cNvPr>
          <p:cNvSpPr>
            <a:spLocks noGrp="1"/>
          </p:cNvSpPr>
          <p:nvPr>
            <p:ph type="body" sz="quarter" idx="20" hasCustomPrompt="1"/>
          </p:nvPr>
        </p:nvSpPr>
        <p:spPr>
          <a:xfrm>
            <a:off x="3506398" y="1214057"/>
            <a:ext cx="5267459" cy="530191"/>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600" b="0" i="0" baseline="0">
                <a:latin typeface="Avenir LT Std 55 Roman" panose="020B0503020203020204" pitchFamily="34" charset="77"/>
              </a:defRPr>
            </a:lvl1pPr>
            <a:lvl2pPr marL="742950" indent="-285750">
              <a:buFont typeface="Wingdings" charset="2"/>
              <a:buChar char="§"/>
              <a:defRPr sz="3100" baseline="0">
                <a:latin typeface="Avenir LT Std 55 Roman"/>
              </a:defRPr>
            </a:lvl2pPr>
            <a:lvl3pPr marL="1143000" indent="-228600">
              <a:buFont typeface="Wingdings" charset="2"/>
              <a:buChar char="§"/>
              <a:defRPr sz="2900" baseline="0">
                <a:latin typeface="Avenir LT Std 55 Roman"/>
              </a:defRPr>
            </a:lvl3pPr>
            <a:lvl4pPr marL="1600200" indent="-228600">
              <a:buFont typeface="Wingdings" charset="2"/>
              <a:buChar char="§"/>
              <a:defRPr sz="2700" baseline="0">
                <a:latin typeface="Avenir LT Std 55 Roman"/>
              </a:defRPr>
            </a:lvl4pPr>
            <a:lvl5pPr marL="2057400" indent="-228600">
              <a:buFont typeface="Wingdings" charset="2"/>
              <a:buChar char="§"/>
              <a:defRPr sz="2500" baseline="0">
                <a:latin typeface="Avenir LT Std 55 Roman"/>
              </a:defRPr>
            </a:lvl5pPr>
          </a:lstStyle>
          <a:p>
            <a:pPr lvl="0"/>
            <a:r>
              <a:rPr lang="de-DE" dirty="0"/>
              <a:t>Mastertextformat bearbeiten</a:t>
            </a:r>
          </a:p>
        </p:txBody>
      </p:sp>
      <p:sp>
        <p:nvSpPr>
          <p:cNvPr id="15" name="Titel 1">
            <a:extLst>
              <a:ext uri="{FF2B5EF4-FFF2-40B4-BE49-F238E27FC236}">
                <a16:creationId xmlns:a16="http://schemas.microsoft.com/office/drawing/2014/main" id="{586B5670-D467-F043-B30B-585DD9FE7958}"/>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200428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62225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0" r:id="rId4"/>
    <p:sldLayoutId id="2147483665" r:id="rId5"/>
    <p:sldLayoutId id="2147483663" r:id="rId6"/>
    <p:sldLayoutId id="2147483666" r:id="rId7"/>
    <p:sldLayoutId id="2147483662" r:id="rId8"/>
    <p:sldLayoutId id="2147483667" r:id="rId9"/>
    <p:sldLayoutId id="2147483668" r:id="rId10"/>
    <p:sldLayoutId id="2147483669" r:id="rId11"/>
  </p:sldLayoutIdLst>
  <p:hf hdr="0"/>
  <p:txStyles>
    <p:titleStyle>
      <a:lvl1pPr algn="ctr" defTabSz="171384" rtl="0" eaLnBrk="1" latinLnBrk="0" hangingPunct="1">
        <a:spcBef>
          <a:spcPct val="0"/>
        </a:spcBef>
        <a:buNone/>
        <a:defRPr sz="1600" kern="1200">
          <a:solidFill>
            <a:schemeClr val="tx1"/>
          </a:solidFill>
          <a:latin typeface="+mj-lt"/>
          <a:ea typeface="+mj-ea"/>
          <a:cs typeface="+mj-cs"/>
        </a:defRPr>
      </a:lvl1pPr>
    </p:titleStyle>
    <p:bodyStyle>
      <a:lvl1pPr marL="128538" indent="-128538" algn="l" defTabSz="171384" rtl="0" eaLnBrk="1" latinLnBrk="0" hangingPunct="1">
        <a:spcBef>
          <a:spcPct val="20000"/>
        </a:spcBef>
        <a:buFont typeface="Arial"/>
        <a:buChar char="•"/>
        <a:defRPr sz="1200" kern="1200">
          <a:solidFill>
            <a:schemeClr val="tx1"/>
          </a:solidFill>
          <a:latin typeface="+mn-lt"/>
          <a:ea typeface="+mn-ea"/>
          <a:cs typeface="+mn-cs"/>
        </a:defRPr>
      </a:lvl1pPr>
      <a:lvl2pPr marL="278501" indent="-107116" algn="l" defTabSz="171384" rtl="0" eaLnBrk="1" latinLnBrk="0" hangingPunct="1">
        <a:spcBef>
          <a:spcPct val="20000"/>
        </a:spcBef>
        <a:buFont typeface="Arial"/>
        <a:buChar char="–"/>
        <a:defRPr sz="1000" kern="1200">
          <a:solidFill>
            <a:schemeClr val="tx1"/>
          </a:solidFill>
          <a:latin typeface="+mn-lt"/>
          <a:ea typeface="+mn-ea"/>
          <a:cs typeface="+mn-cs"/>
        </a:defRPr>
      </a:lvl2pPr>
      <a:lvl3pPr marL="428462" indent="-85692" algn="l" defTabSz="171384" rtl="0" eaLnBrk="1" latinLnBrk="0" hangingPunct="1">
        <a:spcBef>
          <a:spcPct val="20000"/>
        </a:spcBef>
        <a:buFont typeface="Arial"/>
        <a:buChar char="•"/>
        <a:defRPr sz="900" kern="1200">
          <a:solidFill>
            <a:schemeClr val="tx1"/>
          </a:solidFill>
          <a:latin typeface="+mn-lt"/>
          <a:ea typeface="+mn-ea"/>
          <a:cs typeface="+mn-cs"/>
        </a:defRPr>
      </a:lvl3pPr>
      <a:lvl4pPr marL="599847" indent="-85692" algn="l" defTabSz="171384" rtl="0" eaLnBrk="1" latinLnBrk="0" hangingPunct="1">
        <a:spcBef>
          <a:spcPct val="20000"/>
        </a:spcBef>
        <a:buFont typeface="Arial"/>
        <a:buChar char="–"/>
        <a:defRPr sz="700" kern="1200">
          <a:solidFill>
            <a:schemeClr val="tx1"/>
          </a:solidFill>
          <a:latin typeface="+mn-lt"/>
          <a:ea typeface="+mn-ea"/>
          <a:cs typeface="+mn-cs"/>
        </a:defRPr>
      </a:lvl4pPr>
      <a:lvl5pPr marL="771232" indent="-85692" algn="l" defTabSz="171384" rtl="0" eaLnBrk="1" latinLnBrk="0" hangingPunct="1">
        <a:spcBef>
          <a:spcPct val="20000"/>
        </a:spcBef>
        <a:buFont typeface="Arial"/>
        <a:buChar char="»"/>
        <a:defRPr sz="700" kern="1200">
          <a:solidFill>
            <a:schemeClr val="tx1"/>
          </a:solidFill>
          <a:latin typeface="+mn-lt"/>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p:bodyStyle>
    <p:other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hyperlink" Target="mailto:info@mp-gruppe.de" TargetMode="External"/><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png"/><Relationship Id="rId2" Type="http://schemas.openxmlformats.org/officeDocument/2006/relationships/image" Target="../media/image37.jpeg"/><Relationship Id="rId16" Type="http://schemas.openxmlformats.org/officeDocument/2006/relationships/image" Target="../media/image50.gif"/><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gif"/><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png"/><Relationship Id="rId4" Type="http://schemas.openxmlformats.org/officeDocument/2006/relationships/image" Target="../media/image38.gif"/><Relationship Id="rId9" Type="http://schemas.openxmlformats.org/officeDocument/2006/relationships/image" Target="../media/image43.jpe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emf"/><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4"/>
          <p:cNvSpPr>
            <a:spLocks noGrp="1"/>
          </p:cNvSpPr>
          <p:nvPr>
            <p:ph type="title"/>
          </p:nvPr>
        </p:nvSpPr>
        <p:spPr>
          <a:xfrm>
            <a:off x="1845052" y="2989212"/>
            <a:ext cx="6762618" cy="1078238"/>
          </a:xfrm>
          <a:prstGeom prst="rect">
            <a:avLst/>
          </a:prstGeom>
          <a:noFill/>
          <a:effectLst>
            <a:outerShdw blurRad="50800" dist="38100" dir="2700000" algn="tl" rotWithShape="0">
              <a:prstClr val="black">
                <a:alpha val="40000"/>
              </a:prstClr>
            </a:outerShdw>
          </a:effectLst>
        </p:spPr>
        <p:txBody>
          <a:bodyPr lIns="0" tIns="0" rIns="0" bIns="0">
            <a:normAutofit/>
          </a:bodyPr>
          <a:lstStyle>
            <a:lvl1pPr algn="l">
              <a:lnSpc>
                <a:spcPts val="8000"/>
              </a:lnSpc>
              <a:defRPr sz="8000" b="1" i="0">
                <a:solidFill>
                  <a:schemeClr val="bg1"/>
                </a:solidFill>
                <a:latin typeface="Avenir LT Std 65 Medium"/>
                <a:cs typeface="Avenir LT Std 65 Medium"/>
              </a:defRPr>
            </a:lvl1pPr>
          </a:lstStyle>
          <a:p>
            <a:pPr>
              <a:lnSpc>
                <a:spcPts val="3749"/>
              </a:lnSpc>
            </a:pPr>
            <a:r>
              <a:rPr lang="de-DE" sz="4000" dirty="0">
                <a:latin typeface="Avenir LT Std 65 Medium" panose="020B0503020203020204" pitchFamily="34" charset="77"/>
              </a:rPr>
              <a:t>PROJEKTE, LÖSUNGEN, PARTNERSCHAFTEN.</a:t>
            </a:r>
          </a:p>
        </p:txBody>
      </p:sp>
      <p:sp>
        <p:nvSpPr>
          <p:cNvPr id="7" name="Rectangle 3"/>
          <p:cNvSpPr>
            <a:spLocks noGrp="1" noChangeArrowheads="1"/>
          </p:cNvSpPr>
          <p:nvPr>
            <p:ph type="subTitle" idx="4294967295"/>
          </p:nvPr>
        </p:nvSpPr>
        <p:spPr>
          <a:xfrm>
            <a:off x="1845052" y="4094453"/>
            <a:ext cx="6762618" cy="783087"/>
          </a:xfrm>
          <a:prstGeom prst="rect">
            <a:avLst/>
          </a:prstGeom>
          <a:ln>
            <a:noFill/>
          </a:ln>
          <a:effectLst>
            <a:outerShdw blurRad="50800" dist="12700" dir="2700000" algn="tl" rotWithShape="0">
              <a:prstClr val="black">
                <a:alpha val="40000"/>
              </a:prstClr>
            </a:outerShdw>
          </a:effectLst>
        </p:spPr>
        <p:txBody>
          <a:bodyPr lIns="0" tIns="0" rIns="0" bIns="0"/>
          <a:lstStyle>
            <a:lvl1pPr marL="0" indent="0" algn="l">
              <a:buFont typeface="Wingdings" pitchFamily="2" charset="2"/>
              <a:buNone/>
              <a:defRPr sz="4000" baseline="0" smtClean="0">
                <a:solidFill>
                  <a:srgbClr val="FFFFFF"/>
                </a:solidFill>
                <a:latin typeface="Avenir LT Std 55 Roman"/>
                <a:cs typeface="Avenir LT Std 55 Roman"/>
              </a:defRPr>
            </a:lvl1pPr>
          </a:lstStyle>
          <a:p>
            <a:r>
              <a:rPr lang="de-DE" sz="1800" dirty="0">
                <a:solidFill>
                  <a:schemeClr val="bg1"/>
                </a:solidFill>
                <a:latin typeface="Avenir LT Std 55 Roman" panose="020B0503020203020204" pitchFamily="34" charset="77"/>
              </a:rPr>
              <a:t>Die M&amp;P Gruppe stellt sich vor.</a:t>
            </a:r>
          </a:p>
        </p:txBody>
      </p:sp>
      <p:sp>
        <p:nvSpPr>
          <p:cNvPr id="5" name="Fußzeilenplatzhalter 6">
            <a:extLst>
              <a:ext uri="{FF2B5EF4-FFF2-40B4-BE49-F238E27FC236}">
                <a16:creationId xmlns:a16="http://schemas.microsoft.com/office/drawing/2014/main" id="{209E91BC-B5C5-9B4A-A0D3-47358B1BB51C}"/>
              </a:ext>
            </a:extLst>
          </p:cNvPr>
          <p:cNvSpPr txBox="1">
            <a:spLocks/>
          </p:cNvSpPr>
          <p:nvPr/>
        </p:nvSpPr>
        <p:spPr>
          <a:xfrm>
            <a:off x="1845052" y="4869656"/>
            <a:ext cx="1290035" cy="273844"/>
          </a:xfrm>
          <a:prstGeom prst="rect">
            <a:avLst/>
          </a:prstGeom>
        </p:spPr>
        <p:txBody>
          <a:bodyPr l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dirty="0">
                <a:solidFill>
                  <a:srgbClr val="FFFFFF"/>
                </a:solidFill>
                <a:latin typeface="Avenir LT Std 55 Roman" panose="020B0503020203020204" pitchFamily="34" charset="77"/>
              </a:rPr>
              <a:t>01/2021</a:t>
            </a:r>
          </a:p>
        </p:txBody>
      </p:sp>
    </p:spTree>
    <p:extLst>
      <p:ext uri="{BB962C8B-B14F-4D97-AF65-F5344CB8AC3E}">
        <p14:creationId xmlns:p14="http://schemas.microsoft.com/office/powerpoint/2010/main" val="63262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8FBFCEE-5202-B54D-9545-C6B72577AF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947" y="771783"/>
            <a:ext cx="8368911" cy="3943968"/>
          </a:xfrm>
          <a:prstGeom prst="rect">
            <a:avLst/>
          </a:prstGeom>
        </p:spPr>
      </p:pic>
      <p:sp>
        <p:nvSpPr>
          <p:cNvPr id="15" name="Eine Ecke des Rechtecks abrunden 4">
            <a:extLst>
              <a:ext uri="{FF2B5EF4-FFF2-40B4-BE49-F238E27FC236}">
                <a16:creationId xmlns:a16="http://schemas.microsoft.com/office/drawing/2014/main" id="{1BF84BBE-B725-B848-9E46-D769B5A10E34}"/>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6" name="Foliennummernplatzhalter 1">
            <a:extLst>
              <a:ext uri="{FF2B5EF4-FFF2-40B4-BE49-F238E27FC236}">
                <a16:creationId xmlns:a16="http://schemas.microsoft.com/office/drawing/2014/main" id="{3615F502-BCE7-E74F-ABB4-A72575A3F92C}"/>
              </a:ext>
            </a:extLst>
          </p:cNvPr>
          <p:cNvSpPr>
            <a:spLocks noGrp="1"/>
          </p:cNvSpPr>
          <p:nvPr>
            <p:ph type="sldNum" sz="quarter" idx="12"/>
          </p:nvPr>
        </p:nvSpPr>
        <p:spPr>
          <a:xfrm>
            <a:off x="7828982" y="4860000"/>
            <a:ext cx="944877" cy="273844"/>
          </a:xfrm>
        </p:spPr>
        <p:txBody>
          <a:bodyPr/>
          <a:lstStyle/>
          <a:p>
            <a:fld id="{062264FA-5897-E448-9104-19C45CE6974D}" type="slidenum">
              <a:rPr lang="de-DE"/>
              <a:pPr/>
              <a:t>10</a:t>
            </a:fld>
            <a:endParaRPr lang="de-DE"/>
          </a:p>
        </p:txBody>
      </p:sp>
      <p:sp>
        <p:nvSpPr>
          <p:cNvPr id="17" name="Fußzeilenplatzhalter 6">
            <a:extLst>
              <a:ext uri="{FF2B5EF4-FFF2-40B4-BE49-F238E27FC236}">
                <a16:creationId xmlns:a16="http://schemas.microsoft.com/office/drawing/2014/main" id="{DD828AF2-1EA6-4040-8D64-67E494A85098}"/>
              </a:ext>
            </a:extLst>
          </p:cNvPr>
          <p:cNvSpPr>
            <a:spLocks noGrp="1"/>
          </p:cNvSpPr>
          <p:nvPr>
            <p:ph type="ftr" sz="quarter" idx="11"/>
          </p:nvPr>
        </p:nvSpPr>
        <p:spPr>
          <a:xfrm>
            <a:off x="404949" y="4860000"/>
            <a:ext cx="7273334" cy="273844"/>
          </a:xfrm>
          <a:prstGeom prst="rect">
            <a:avLst/>
          </a:prstGeom>
        </p:spPr>
        <p:txBody>
          <a:bodyPr/>
          <a:lstStyle/>
          <a:p>
            <a:r>
              <a:rPr lang="de-DE"/>
              <a:t>Die M&amp;P Gruppe stellt sich vor.</a:t>
            </a:r>
          </a:p>
        </p:txBody>
      </p:sp>
      <p:sp>
        <p:nvSpPr>
          <p:cNvPr id="18" name="Titel 2">
            <a:extLst>
              <a:ext uri="{FF2B5EF4-FFF2-40B4-BE49-F238E27FC236}">
                <a16:creationId xmlns:a16="http://schemas.microsoft.com/office/drawing/2014/main" id="{1E0D76FB-4295-F646-944F-DA5E6BFF210E}"/>
              </a:ext>
            </a:extLst>
          </p:cNvPr>
          <p:cNvSpPr>
            <a:spLocks noGrp="1"/>
          </p:cNvSpPr>
          <p:nvPr>
            <p:ph type="title"/>
          </p:nvPr>
        </p:nvSpPr>
        <p:spPr>
          <a:xfrm>
            <a:off x="404948" y="270000"/>
            <a:ext cx="7025054" cy="357534"/>
          </a:xfrm>
          <a:prstGeom prst="rect">
            <a:avLst/>
          </a:prstGeom>
        </p:spPr>
        <p:txBody>
          <a:bodyPr/>
          <a:lstStyle/>
          <a:p>
            <a:r>
              <a:rPr lang="de-DE" dirty="0"/>
              <a:t>UNSERE GESCHÄFTSFELDER.</a:t>
            </a:r>
          </a:p>
        </p:txBody>
      </p:sp>
      <p:sp>
        <p:nvSpPr>
          <p:cNvPr id="19" name="Inhaltsplatzhalter 3">
            <a:extLst>
              <a:ext uri="{FF2B5EF4-FFF2-40B4-BE49-F238E27FC236}">
                <a16:creationId xmlns:a16="http://schemas.microsoft.com/office/drawing/2014/main" id="{F832E50B-83CF-8D42-8A13-D81C37FFA1F6}"/>
              </a:ext>
            </a:extLst>
          </p:cNvPr>
          <p:cNvSpPr>
            <a:spLocks noGrp="1"/>
          </p:cNvSpPr>
          <p:nvPr/>
        </p:nvSpPr>
        <p:spPr>
          <a:xfrm>
            <a:off x="1080000" y="2485976"/>
            <a:ext cx="2223466" cy="1840946"/>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bg2"/>
              </a:buClr>
            </a:pPr>
            <a:r>
              <a:rPr lang="de-DE" sz="1000" dirty="0">
                <a:solidFill>
                  <a:schemeClr val="bg2"/>
                </a:solidFill>
                <a:latin typeface="Avenir LT Std 55 Roman" panose="020B0503020203020204" pitchFamily="34" charset="0"/>
              </a:rPr>
              <a:t>360°-Energiepotenzialcheck</a:t>
            </a:r>
          </a:p>
          <a:p>
            <a:pPr>
              <a:buClr>
                <a:schemeClr val="bg2"/>
              </a:buClr>
            </a:pPr>
            <a:r>
              <a:rPr lang="de-DE" sz="1000" dirty="0">
                <a:solidFill>
                  <a:schemeClr val="bg2"/>
                </a:solidFill>
                <a:latin typeface="Avenir LT Std 55 Roman" panose="020B0503020203020204" pitchFamily="34" charset="0"/>
              </a:rPr>
              <a:t>EnEV-Inspektionen</a:t>
            </a:r>
          </a:p>
          <a:p>
            <a:pPr>
              <a:buClr>
                <a:schemeClr val="bg2"/>
              </a:buClr>
            </a:pPr>
            <a:r>
              <a:rPr lang="de-DE" sz="1000" dirty="0">
                <a:solidFill>
                  <a:schemeClr val="bg2"/>
                </a:solidFill>
                <a:latin typeface="Avenir LT Std 55 Roman" panose="020B0503020203020204" pitchFamily="34" charset="0"/>
              </a:rPr>
              <a:t>Energieaudit</a:t>
            </a:r>
          </a:p>
          <a:p>
            <a:pPr>
              <a:buClr>
                <a:schemeClr val="bg2"/>
              </a:buClr>
            </a:pPr>
            <a:r>
              <a:rPr lang="de-DE" sz="1000" dirty="0">
                <a:solidFill>
                  <a:schemeClr val="bg2"/>
                </a:solidFill>
                <a:latin typeface="Avenir LT Std 55 Roman" panose="020B0503020203020204" pitchFamily="34" charset="0"/>
              </a:rPr>
              <a:t>Performance Engineering</a:t>
            </a:r>
          </a:p>
          <a:p>
            <a:pPr>
              <a:buClr>
                <a:schemeClr val="bg2"/>
              </a:buClr>
            </a:pPr>
            <a:r>
              <a:rPr lang="de-DE" sz="1000" dirty="0">
                <a:solidFill>
                  <a:schemeClr val="bg2"/>
                </a:solidFill>
                <a:latin typeface="Avenir LT Std 55 Roman" panose="020B0503020203020204" pitchFamily="34" charset="0"/>
              </a:rPr>
              <a:t>Energiemanagement</a:t>
            </a:r>
          </a:p>
          <a:p>
            <a:pPr>
              <a:buClr>
                <a:schemeClr val="bg2"/>
              </a:buClr>
            </a:pPr>
            <a:r>
              <a:rPr lang="de-DE" sz="1000" dirty="0">
                <a:solidFill>
                  <a:schemeClr val="bg2"/>
                </a:solidFill>
                <a:latin typeface="Avenir LT Std 55 Roman" panose="020B0503020203020204" pitchFamily="34" charset="0"/>
              </a:rPr>
              <a:t>Energiedienstleistungen</a:t>
            </a:r>
          </a:p>
          <a:p>
            <a:pPr>
              <a:buClr>
                <a:schemeClr val="bg2"/>
              </a:buClr>
            </a:pPr>
            <a:r>
              <a:rPr lang="de-DE" sz="1000" dirty="0">
                <a:solidFill>
                  <a:schemeClr val="bg2"/>
                </a:solidFill>
                <a:latin typeface="Avenir LT Std 55 Roman" panose="020B0503020203020204" pitchFamily="34" charset="0"/>
              </a:rPr>
              <a:t>Effizienzpartnerschaft</a:t>
            </a:r>
          </a:p>
          <a:p>
            <a:pPr>
              <a:buClr>
                <a:schemeClr val="bg2"/>
              </a:buClr>
            </a:pPr>
            <a:r>
              <a:rPr lang="de-DE" sz="1000" dirty="0">
                <a:solidFill>
                  <a:schemeClr val="bg2"/>
                </a:solidFill>
                <a:latin typeface="Avenir LT Std 55 Roman" panose="020B0503020203020204" pitchFamily="34" charset="0"/>
              </a:rPr>
              <a:t>Projektentwicklung</a:t>
            </a:r>
          </a:p>
        </p:txBody>
      </p:sp>
      <p:sp>
        <p:nvSpPr>
          <p:cNvPr id="20" name="Titel 2">
            <a:extLst>
              <a:ext uri="{FF2B5EF4-FFF2-40B4-BE49-F238E27FC236}">
                <a16:creationId xmlns:a16="http://schemas.microsoft.com/office/drawing/2014/main" id="{1CD98F66-723B-F04E-BE8E-C271C280FA0C}"/>
              </a:ext>
            </a:extLst>
          </p:cNvPr>
          <p:cNvSpPr txBox="1">
            <a:spLocks/>
          </p:cNvSpPr>
          <p:nvPr/>
        </p:nvSpPr>
        <p:spPr>
          <a:xfrm>
            <a:off x="717173" y="1170000"/>
            <a:ext cx="1772450" cy="357534"/>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ENERGIE</a:t>
            </a:r>
          </a:p>
        </p:txBody>
      </p:sp>
      <p:sp>
        <p:nvSpPr>
          <p:cNvPr id="21" name="Fußzeilenplatzhalter 7">
            <a:extLst>
              <a:ext uri="{FF2B5EF4-FFF2-40B4-BE49-F238E27FC236}">
                <a16:creationId xmlns:a16="http://schemas.microsoft.com/office/drawing/2014/main" id="{0BF6935F-1985-8544-9329-568DC0A3ABB9}"/>
              </a:ext>
            </a:extLst>
          </p:cNvPr>
          <p:cNvSpPr>
            <a:spLocks noGrp="1"/>
          </p:cNvSpPr>
          <p:nvPr/>
        </p:nvSpPr>
        <p:spPr>
          <a:xfrm>
            <a:off x="717173" y="1620000"/>
            <a:ext cx="3237309" cy="865976"/>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Die Energiewende stellt Unternehmen vor große Herausforderungen. M&amp;P begleitet Sie bei allen Optimierungsprozessen und sorgt dafür, dass Sie sich das Einsparen Ihrer Energiekosten auch leisten können.</a:t>
            </a:r>
          </a:p>
        </p:txBody>
      </p:sp>
    </p:spTree>
    <p:extLst>
      <p:ext uri="{BB962C8B-B14F-4D97-AF65-F5344CB8AC3E}">
        <p14:creationId xmlns:p14="http://schemas.microsoft.com/office/powerpoint/2010/main" val="186882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78C4C9F-9F2D-DB4A-8FFA-06B9003F2A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947" y="771783"/>
            <a:ext cx="8368911" cy="3943968"/>
          </a:xfrm>
          <a:prstGeom prst="rect">
            <a:avLst/>
          </a:prstGeom>
        </p:spPr>
      </p:pic>
      <p:sp>
        <p:nvSpPr>
          <p:cNvPr id="15" name="Eine Ecke des Rechtecks abrunden 4">
            <a:extLst>
              <a:ext uri="{FF2B5EF4-FFF2-40B4-BE49-F238E27FC236}">
                <a16:creationId xmlns:a16="http://schemas.microsoft.com/office/drawing/2014/main" id="{85EA3A6C-DB3E-CA47-AF33-D2C0D878353B}"/>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6" name="Foliennummernplatzhalter 1">
            <a:extLst>
              <a:ext uri="{FF2B5EF4-FFF2-40B4-BE49-F238E27FC236}">
                <a16:creationId xmlns:a16="http://schemas.microsoft.com/office/drawing/2014/main" id="{D912560A-3188-E543-AB97-BDB7F6277E29}"/>
              </a:ext>
            </a:extLst>
          </p:cNvPr>
          <p:cNvSpPr>
            <a:spLocks noGrp="1"/>
          </p:cNvSpPr>
          <p:nvPr>
            <p:ph type="sldNum" sz="quarter" idx="12"/>
          </p:nvPr>
        </p:nvSpPr>
        <p:spPr>
          <a:xfrm>
            <a:off x="7828982" y="4860000"/>
            <a:ext cx="944877" cy="273844"/>
          </a:xfrm>
        </p:spPr>
        <p:txBody>
          <a:bodyPr/>
          <a:lstStyle/>
          <a:p>
            <a:fld id="{062264FA-5897-E448-9104-19C45CE6974D}" type="slidenum">
              <a:rPr lang="de-DE"/>
              <a:pPr/>
              <a:t>11</a:t>
            </a:fld>
            <a:endParaRPr lang="de-DE"/>
          </a:p>
        </p:txBody>
      </p:sp>
      <p:sp>
        <p:nvSpPr>
          <p:cNvPr id="17" name="Fußzeilenplatzhalter 6">
            <a:extLst>
              <a:ext uri="{FF2B5EF4-FFF2-40B4-BE49-F238E27FC236}">
                <a16:creationId xmlns:a16="http://schemas.microsoft.com/office/drawing/2014/main" id="{1B4EF283-6ABD-D749-BF01-110B90A71CC3}"/>
              </a:ext>
            </a:extLst>
          </p:cNvPr>
          <p:cNvSpPr>
            <a:spLocks noGrp="1"/>
          </p:cNvSpPr>
          <p:nvPr>
            <p:ph type="ftr" sz="quarter" idx="11"/>
          </p:nvPr>
        </p:nvSpPr>
        <p:spPr>
          <a:xfrm>
            <a:off x="404949" y="4860000"/>
            <a:ext cx="7273334" cy="273844"/>
          </a:xfrm>
          <a:prstGeom prst="rect">
            <a:avLst/>
          </a:prstGeom>
        </p:spPr>
        <p:txBody>
          <a:bodyPr/>
          <a:lstStyle/>
          <a:p>
            <a:r>
              <a:rPr lang="de-DE" dirty="0"/>
              <a:t>Die M&amp;P Gruppe stellt sich vor.</a:t>
            </a:r>
          </a:p>
        </p:txBody>
      </p:sp>
      <p:sp>
        <p:nvSpPr>
          <p:cNvPr id="18" name="Titel 2">
            <a:extLst>
              <a:ext uri="{FF2B5EF4-FFF2-40B4-BE49-F238E27FC236}">
                <a16:creationId xmlns:a16="http://schemas.microsoft.com/office/drawing/2014/main" id="{83D93EF4-2A0B-0742-9011-3C57DDA158AC}"/>
              </a:ext>
            </a:extLst>
          </p:cNvPr>
          <p:cNvSpPr>
            <a:spLocks noGrp="1"/>
          </p:cNvSpPr>
          <p:nvPr>
            <p:ph type="title"/>
          </p:nvPr>
        </p:nvSpPr>
        <p:spPr>
          <a:xfrm>
            <a:off x="404948" y="270000"/>
            <a:ext cx="7025054" cy="357534"/>
          </a:xfrm>
          <a:prstGeom prst="rect">
            <a:avLst/>
          </a:prstGeom>
        </p:spPr>
        <p:txBody>
          <a:bodyPr/>
          <a:lstStyle/>
          <a:p>
            <a:r>
              <a:rPr lang="de-DE" dirty="0"/>
              <a:t>UNSERE GESCHÄFTSFELDER.</a:t>
            </a:r>
          </a:p>
        </p:txBody>
      </p:sp>
      <p:sp>
        <p:nvSpPr>
          <p:cNvPr id="19" name="Inhaltsplatzhalter 3">
            <a:extLst>
              <a:ext uri="{FF2B5EF4-FFF2-40B4-BE49-F238E27FC236}">
                <a16:creationId xmlns:a16="http://schemas.microsoft.com/office/drawing/2014/main" id="{F183E9FB-FF86-C64E-AABC-57FC69996E15}"/>
              </a:ext>
            </a:extLst>
          </p:cNvPr>
          <p:cNvSpPr>
            <a:spLocks noGrp="1"/>
          </p:cNvSpPr>
          <p:nvPr/>
        </p:nvSpPr>
        <p:spPr>
          <a:xfrm>
            <a:off x="1080000" y="2317434"/>
            <a:ext cx="2223466" cy="823589"/>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accent2"/>
              </a:buClr>
            </a:pPr>
            <a:r>
              <a:rPr lang="de-DE" sz="1000" dirty="0">
                <a:solidFill>
                  <a:schemeClr val="accent2"/>
                </a:solidFill>
                <a:latin typeface="Avenir LT Std 55 Roman" panose="020B0503020203020204" pitchFamily="34" charset="0"/>
              </a:rPr>
              <a:t>Unternehmenssoftware auf </a:t>
            </a:r>
            <a:br>
              <a:rPr lang="de-DE" sz="1000" dirty="0">
                <a:solidFill>
                  <a:schemeClr val="accent2"/>
                </a:solidFill>
                <a:latin typeface="Avenir LT Std 55 Roman" panose="020B0503020203020204" pitchFamily="34" charset="0"/>
              </a:rPr>
            </a:br>
            <a:r>
              <a:rPr lang="de-DE" sz="1000" dirty="0">
                <a:solidFill>
                  <a:schemeClr val="accent2"/>
                </a:solidFill>
                <a:latin typeface="Avenir LT Std 55 Roman" panose="020B0503020203020204" pitchFamily="34" charset="0"/>
              </a:rPr>
              <a:t>Basis Microsoft Dynamics</a:t>
            </a:r>
          </a:p>
          <a:p>
            <a:pPr>
              <a:buClr>
                <a:schemeClr val="accent2"/>
              </a:buClr>
            </a:pPr>
            <a:r>
              <a:rPr lang="de-DE" sz="1000" dirty="0">
                <a:solidFill>
                  <a:schemeClr val="accent2"/>
                </a:solidFill>
                <a:latin typeface="Avenir LT Std 55 Roman" panose="020B0503020203020204" pitchFamily="34" charset="0"/>
              </a:rPr>
              <a:t>IT-Systemen zur Steuerung administrativer Prozesse auf Basis der Microsoft Produkte</a:t>
            </a:r>
          </a:p>
          <a:p>
            <a:pPr>
              <a:buClr>
                <a:schemeClr val="accent2"/>
              </a:buClr>
            </a:pPr>
            <a:r>
              <a:rPr lang="de-DE" sz="1000" dirty="0">
                <a:solidFill>
                  <a:schemeClr val="accent2"/>
                </a:solidFill>
                <a:latin typeface="Avenir LT Std 55 Roman" panose="020B0503020203020204" pitchFamily="34" charset="0"/>
              </a:rPr>
              <a:t>SAP-Systempartner für Lösungen im Real Estate Management </a:t>
            </a:r>
            <a:br>
              <a:rPr lang="de-DE" sz="1000" dirty="0">
                <a:solidFill>
                  <a:schemeClr val="accent2"/>
                </a:solidFill>
                <a:latin typeface="Avenir LT Std 55 Roman" panose="020B0503020203020204" pitchFamily="34" charset="0"/>
              </a:rPr>
            </a:br>
            <a:r>
              <a:rPr lang="de-DE" sz="1000" dirty="0">
                <a:solidFill>
                  <a:schemeClr val="accent2"/>
                </a:solidFill>
                <a:latin typeface="Avenir LT Std 55 Roman" panose="020B0503020203020204" pitchFamily="34" charset="0"/>
              </a:rPr>
              <a:t>und Facility Management</a:t>
            </a:r>
          </a:p>
        </p:txBody>
      </p:sp>
      <p:sp>
        <p:nvSpPr>
          <p:cNvPr id="20" name="Titel 2">
            <a:extLst>
              <a:ext uri="{FF2B5EF4-FFF2-40B4-BE49-F238E27FC236}">
                <a16:creationId xmlns:a16="http://schemas.microsoft.com/office/drawing/2014/main" id="{8954F605-3F37-9B47-9B81-3CB31F079C7D}"/>
              </a:ext>
            </a:extLst>
          </p:cNvPr>
          <p:cNvSpPr txBox="1">
            <a:spLocks/>
          </p:cNvSpPr>
          <p:nvPr/>
        </p:nvSpPr>
        <p:spPr>
          <a:xfrm>
            <a:off x="717172" y="1170000"/>
            <a:ext cx="2239783" cy="499242"/>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IT-LÖSUNGEN</a:t>
            </a:r>
          </a:p>
        </p:txBody>
      </p:sp>
      <p:sp>
        <p:nvSpPr>
          <p:cNvPr id="21" name="Fußzeilenplatzhalter 7">
            <a:extLst>
              <a:ext uri="{FF2B5EF4-FFF2-40B4-BE49-F238E27FC236}">
                <a16:creationId xmlns:a16="http://schemas.microsoft.com/office/drawing/2014/main" id="{5E83F06A-418A-3E4C-B41E-17EE1B098936}"/>
              </a:ext>
            </a:extLst>
          </p:cNvPr>
          <p:cNvSpPr>
            <a:spLocks noGrp="1"/>
          </p:cNvSpPr>
          <p:nvPr/>
        </p:nvSpPr>
        <p:spPr>
          <a:xfrm>
            <a:off x="717173" y="1620000"/>
            <a:ext cx="2744483" cy="553184"/>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Wir bieten leistungsfähige Software-Lösungen</a:t>
            </a:r>
            <a:br>
              <a:rPr lang="de-DE" sz="1000" dirty="0">
                <a:solidFill>
                  <a:schemeClr val="bg1"/>
                </a:solidFill>
                <a:latin typeface="Avenir LT Std 55 Roman" panose="020B0503020203020204" pitchFamily="34" charset="0"/>
              </a:rPr>
            </a:br>
            <a:r>
              <a:rPr lang="de-DE" sz="1000" dirty="0">
                <a:solidFill>
                  <a:schemeClr val="bg1"/>
                </a:solidFill>
                <a:latin typeface="Avenir LT Std 55 Roman" panose="020B0503020203020204" pitchFamily="34" charset="0"/>
              </a:rPr>
              <a:t>als Basis für Ihren Unternehmenserfolg.</a:t>
            </a:r>
            <a:br>
              <a:rPr lang="de-DE" sz="1000" dirty="0">
                <a:solidFill>
                  <a:schemeClr val="bg1"/>
                </a:solidFill>
                <a:latin typeface="Avenir LT Std 55 Roman" panose="020B0503020203020204" pitchFamily="34" charset="0"/>
              </a:rPr>
            </a:br>
            <a:r>
              <a:rPr lang="de-DE" sz="1000" dirty="0">
                <a:solidFill>
                  <a:schemeClr val="bg1"/>
                </a:solidFill>
                <a:latin typeface="Avenir LT Std 55 Roman" panose="020B0503020203020204" pitchFamily="34" charset="0"/>
              </a:rPr>
              <a:t>Microsoft- und SAP-basiert.</a:t>
            </a:r>
          </a:p>
        </p:txBody>
      </p:sp>
    </p:spTree>
    <p:extLst>
      <p:ext uri="{BB962C8B-B14F-4D97-AF65-F5344CB8AC3E}">
        <p14:creationId xmlns:p14="http://schemas.microsoft.com/office/powerpoint/2010/main" val="423415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474B826B-7644-4C4A-8BF7-D1EF7EE67D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947" y="771783"/>
            <a:ext cx="8368911" cy="3943968"/>
          </a:xfrm>
          <a:prstGeom prst="rect">
            <a:avLst/>
          </a:prstGeom>
        </p:spPr>
      </p:pic>
      <p:sp>
        <p:nvSpPr>
          <p:cNvPr id="13" name="Foliennummernplatzhalter 1">
            <a:extLst>
              <a:ext uri="{FF2B5EF4-FFF2-40B4-BE49-F238E27FC236}">
                <a16:creationId xmlns:a16="http://schemas.microsoft.com/office/drawing/2014/main" id="{8BEA38A6-30E2-B74F-94BF-236021D8A3E5}"/>
              </a:ext>
            </a:extLst>
          </p:cNvPr>
          <p:cNvSpPr>
            <a:spLocks noGrp="1"/>
          </p:cNvSpPr>
          <p:nvPr>
            <p:ph type="sldNum" sz="quarter" idx="12"/>
          </p:nvPr>
        </p:nvSpPr>
        <p:spPr>
          <a:xfrm>
            <a:off x="7828982" y="4860000"/>
            <a:ext cx="944877" cy="273844"/>
          </a:xfrm>
        </p:spPr>
        <p:txBody>
          <a:bodyPr/>
          <a:lstStyle/>
          <a:p>
            <a:fld id="{062264FA-5897-E448-9104-19C45CE6974D}" type="slidenum">
              <a:rPr lang="de-DE"/>
              <a:pPr/>
              <a:t>12</a:t>
            </a:fld>
            <a:endParaRPr lang="de-DE"/>
          </a:p>
        </p:txBody>
      </p:sp>
      <p:sp>
        <p:nvSpPr>
          <p:cNvPr id="14" name="Fußzeilenplatzhalter 6">
            <a:extLst>
              <a:ext uri="{FF2B5EF4-FFF2-40B4-BE49-F238E27FC236}">
                <a16:creationId xmlns:a16="http://schemas.microsoft.com/office/drawing/2014/main" id="{FDCFF0C5-40B8-2F4A-88C6-A8A1E4C1B759}"/>
              </a:ext>
            </a:extLst>
          </p:cNvPr>
          <p:cNvSpPr>
            <a:spLocks noGrp="1"/>
          </p:cNvSpPr>
          <p:nvPr>
            <p:ph type="ftr" sz="quarter" idx="11"/>
          </p:nvPr>
        </p:nvSpPr>
        <p:spPr>
          <a:xfrm>
            <a:off x="404949" y="4860000"/>
            <a:ext cx="7273334" cy="273844"/>
          </a:xfrm>
          <a:prstGeom prst="rect">
            <a:avLst/>
          </a:prstGeom>
        </p:spPr>
        <p:txBody>
          <a:bodyPr/>
          <a:lstStyle/>
          <a:p>
            <a:r>
              <a:rPr lang="de-DE"/>
              <a:t>Die M&amp;P Gruppe stellt sich vor.</a:t>
            </a:r>
          </a:p>
        </p:txBody>
      </p:sp>
      <p:sp>
        <p:nvSpPr>
          <p:cNvPr id="17" name="Titel 2">
            <a:extLst>
              <a:ext uri="{FF2B5EF4-FFF2-40B4-BE49-F238E27FC236}">
                <a16:creationId xmlns:a16="http://schemas.microsoft.com/office/drawing/2014/main" id="{F34AECFE-2A01-404D-AB38-F5CAA3D1DCF1}"/>
              </a:ext>
            </a:extLst>
          </p:cNvPr>
          <p:cNvSpPr>
            <a:spLocks noGrp="1"/>
          </p:cNvSpPr>
          <p:nvPr>
            <p:ph type="title"/>
          </p:nvPr>
        </p:nvSpPr>
        <p:spPr>
          <a:xfrm>
            <a:off x="404948" y="270000"/>
            <a:ext cx="7025054" cy="357534"/>
          </a:xfrm>
          <a:prstGeom prst="rect">
            <a:avLst/>
          </a:prstGeom>
        </p:spPr>
        <p:txBody>
          <a:bodyPr/>
          <a:lstStyle/>
          <a:p>
            <a:r>
              <a:rPr lang="de-DE" dirty="0"/>
              <a:t>UNSERE GESCHÄFTSFELDER.</a:t>
            </a:r>
          </a:p>
        </p:txBody>
      </p:sp>
      <p:sp>
        <p:nvSpPr>
          <p:cNvPr id="18" name="Eine Ecke des Rechtecks abrunden 4">
            <a:extLst>
              <a:ext uri="{FF2B5EF4-FFF2-40B4-BE49-F238E27FC236}">
                <a16:creationId xmlns:a16="http://schemas.microsoft.com/office/drawing/2014/main" id="{C9290EDB-7460-E34F-B447-25BCDCEA42DD}"/>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9" name="Inhaltsplatzhalter 3">
            <a:extLst>
              <a:ext uri="{FF2B5EF4-FFF2-40B4-BE49-F238E27FC236}">
                <a16:creationId xmlns:a16="http://schemas.microsoft.com/office/drawing/2014/main" id="{9F5F6C78-AD8D-A843-9FFB-EB00CD53525F}"/>
              </a:ext>
            </a:extLst>
          </p:cNvPr>
          <p:cNvSpPr>
            <a:spLocks noGrp="1"/>
          </p:cNvSpPr>
          <p:nvPr/>
        </p:nvSpPr>
        <p:spPr>
          <a:xfrm>
            <a:off x="1080000" y="2675668"/>
            <a:ext cx="2223466" cy="1717450"/>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tx2"/>
              </a:buClr>
            </a:pPr>
            <a:r>
              <a:rPr lang="de-DE" sz="1000" dirty="0">
                <a:solidFill>
                  <a:schemeClr val="tx2"/>
                </a:solidFill>
                <a:latin typeface="Avenir LT Std 55 Roman" panose="020B0503020203020204" pitchFamily="34" charset="0"/>
              </a:rPr>
              <a:t>Geschäftsmodelle</a:t>
            </a:r>
          </a:p>
          <a:p>
            <a:pPr>
              <a:buClr>
                <a:schemeClr val="tx2"/>
              </a:buClr>
            </a:pPr>
            <a:r>
              <a:rPr lang="de-DE" sz="1000" dirty="0">
                <a:solidFill>
                  <a:schemeClr val="tx2"/>
                </a:solidFill>
                <a:latin typeface="Avenir LT Std 55 Roman" panose="020B0503020203020204" pitchFamily="34" charset="0"/>
              </a:rPr>
              <a:t>Organisationsberatung</a:t>
            </a:r>
          </a:p>
          <a:p>
            <a:pPr>
              <a:buClr>
                <a:schemeClr val="tx2"/>
              </a:buClr>
            </a:pPr>
            <a:r>
              <a:rPr lang="de-DE" sz="1000" dirty="0">
                <a:solidFill>
                  <a:schemeClr val="tx2"/>
                </a:solidFill>
                <a:latin typeface="Avenir LT Std 55 Roman" panose="020B0503020203020204" pitchFamily="34" charset="0"/>
              </a:rPr>
              <a:t>Save-</a:t>
            </a:r>
            <a:r>
              <a:rPr lang="de-DE" sz="1000" dirty="0" err="1">
                <a:solidFill>
                  <a:schemeClr val="tx2"/>
                </a:solidFill>
                <a:latin typeface="Avenir LT Std 55 Roman" panose="020B0503020203020204" pitchFamily="34" charset="0"/>
              </a:rPr>
              <a:t>to</a:t>
            </a:r>
            <a:r>
              <a:rPr lang="de-DE" sz="1000" dirty="0">
                <a:solidFill>
                  <a:schemeClr val="tx2"/>
                </a:solidFill>
                <a:latin typeface="Avenir LT Std 55 Roman" panose="020B0503020203020204" pitchFamily="34" charset="0"/>
              </a:rPr>
              <a:t>-</a:t>
            </a:r>
            <a:r>
              <a:rPr lang="de-DE" sz="1000" dirty="0" err="1">
                <a:solidFill>
                  <a:schemeClr val="tx2"/>
                </a:solidFill>
                <a:latin typeface="Avenir LT Std 55 Roman" panose="020B0503020203020204" pitchFamily="34" charset="0"/>
              </a:rPr>
              <a:t>Perform</a:t>
            </a:r>
            <a:endParaRPr lang="de-DE" sz="1000" dirty="0">
              <a:solidFill>
                <a:schemeClr val="tx2"/>
              </a:solidFill>
              <a:latin typeface="Avenir LT Std 55 Roman" panose="020B0503020203020204" pitchFamily="34" charset="0"/>
            </a:endParaRPr>
          </a:p>
          <a:p>
            <a:pPr>
              <a:buClr>
                <a:schemeClr val="tx2"/>
              </a:buClr>
            </a:pPr>
            <a:r>
              <a:rPr lang="de-DE" sz="1000" dirty="0">
                <a:solidFill>
                  <a:schemeClr val="tx2"/>
                </a:solidFill>
                <a:latin typeface="Avenir LT Std 55 Roman" panose="020B0503020203020204" pitchFamily="34" charset="0"/>
              </a:rPr>
              <a:t>Digital Real Estate</a:t>
            </a:r>
          </a:p>
          <a:p>
            <a:pPr>
              <a:buClr>
                <a:schemeClr val="tx2"/>
              </a:buClr>
            </a:pPr>
            <a:r>
              <a:rPr lang="de-DE" sz="1000" dirty="0">
                <a:solidFill>
                  <a:schemeClr val="tx2"/>
                </a:solidFill>
                <a:latin typeface="Avenir LT Std 55 Roman" panose="020B0503020203020204" pitchFamily="34" charset="0"/>
              </a:rPr>
              <a:t>Betriebskonzepte</a:t>
            </a:r>
          </a:p>
          <a:p>
            <a:pPr>
              <a:buClr>
                <a:schemeClr val="tx2"/>
              </a:buClr>
            </a:pPr>
            <a:r>
              <a:rPr lang="de-DE" sz="1000" dirty="0">
                <a:solidFill>
                  <a:schemeClr val="tx2"/>
                </a:solidFill>
                <a:latin typeface="Avenir LT Std 55 Roman" panose="020B0503020203020204" pitchFamily="34" charset="0"/>
              </a:rPr>
              <a:t>Sourcing</a:t>
            </a:r>
          </a:p>
          <a:p>
            <a:pPr>
              <a:buClr>
                <a:schemeClr val="tx2"/>
              </a:buClr>
            </a:pPr>
            <a:r>
              <a:rPr lang="de-DE" sz="1000" dirty="0">
                <a:solidFill>
                  <a:schemeClr val="tx2"/>
                </a:solidFill>
                <a:latin typeface="Avenir LT Std 55 Roman" panose="020B0503020203020204" pitchFamily="34" charset="0"/>
              </a:rPr>
              <a:t>Qualitätssicherung</a:t>
            </a:r>
          </a:p>
          <a:p>
            <a:pPr>
              <a:buClr>
                <a:schemeClr val="tx2"/>
              </a:buClr>
            </a:pPr>
            <a:r>
              <a:rPr lang="de-DE" sz="1000" dirty="0">
                <a:solidFill>
                  <a:schemeClr val="tx2"/>
                </a:solidFill>
                <a:latin typeface="Avenir LT Std 55 Roman" panose="020B0503020203020204" pitchFamily="34" charset="0"/>
              </a:rPr>
              <a:t>Projektmanagement</a:t>
            </a:r>
          </a:p>
          <a:p>
            <a:pPr>
              <a:buClr>
                <a:schemeClr val="tx2"/>
              </a:buClr>
            </a:pPr>
            <a:r>
              <a:rPr lang="de-DE" sz="1000" dirty="0">
                <a:solidFill>
                  <a:schemeClr val="tx2"/>
                </a:solidFill>
                <a:latin typeface="Avenir LT Std 55 Roman" panose="020B0503020203020204" pitchFamily="34" charset="0"/>
              </a:rPr>
              <a:t>BIM &amp; Digitalisierung</a:t>
            </a:r>
          </a:p>
        </p:txBody>
      </p:sp>
      <p:sp>
        <p:nvSpPr>
          <p:cNvPr id="20" name="Titel 2">
            <a:extLst>
              <a:ext uri="{FF2B5EF4-FFF2-40B4-BE49-F238E27FC236}">
                <a16:creationId xmlns:a16="http://schemas.microsoft.com/office/drawing/2014/main" id="{2EA9567D-5614-984A-862E-5994FC30C01B}"/>
              </a:ext>
            </a:extLst>
          </p:cNvPr>
          <p:cNvSpPr txBox="1">
            <a:spLocks/>
          </p:cNvSpPr>
          <p:nvPr/>
        </p:nvSpPr>
        <p:spPr>
          <a:xfrm>
            <a:off x="717173" y="1170000"/>
            <a:ext cx="2199282" cy="483510"/>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CONSULTING</a:t>
            </a:r>
          </a:p>
        </p:txBody>
      </p:sp>
      <p:sp>
        <p:nvSpPr>
          <p:cNvPr id="21" name="Fußzeilenplatzhalter 7">
            <a:extLst>
              <a:ext uri="{FF2B5EF4-FFF2-40B4-BE49-F238E27FC236}">
                <a16:creationId xmlns:a16="http://schemas.microsoft.com/office/drawing/2014/main" id="{DEBF01A9-A107-964B-9C15-3B848A57918D}"/>
              </a:ext>
            </a:extLst>
          </p:cNvPr>
          <p:cNvSpPr>
            <a:spLocks noGrp="1"/>
          </p:cNvSpPr>
          <p:nvPr/>
        </p:nvSpPr>
        <p:spPr>
          <a:xfrm>
            <a:off x="717173" y="1620000"/>
            <a:ext cx="3647883" cy="1055667"/>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Wirtschaftlicher Erfolg setzt die Fähigkeit zur Veränderung voraus. Wer sich weiterentwickeln will, muss weiter denken.</a:t>
            </a:r>
            <a:br>
              <a:rPr lang="de-DE" sz="1000" dirty="0">
                <a:solidFill>
                  <a:schemeClr val="bg1"/>
                </a:solidFill>
                <a:latin typeface="Avenir LT Std 55 Roman" panose="020B0503020203020204" pitchFamily="34" charset="0"/>
              </a:rPr>
            </a:br>
            <a:r>
              <a:rPr lang="de-DE" sz="1000" dirty="0">
                <a:solidFill>
                  <a:schemeClr val="bg1"/>
                </a:solidFill>
                <a:latin typeface="Avenir LT Std 55 Roman" panose="020B0503020203020204" pitchFamily="34" charset="0"/>
              </a:rPr>
              <a:t>Wir beraten Sie also stets mit Blick über den Tellerrand – von Lösungen im Facility-Management bis hin zur Geschäftsmodell-entwicklung nach strategischen Vorgaben des Kerngeschäfts.</a:t>
            </a:r>
          </a:p>
        </p:txBody>
      </p:sp>
    </p:spTree>
    <p:extLst>
      <p:ext uri="{BB962C8B-B14F-4D97-AF65-F5344CB8AC3E}">
        <p14:creationId xmlns:p14="http://schemas.microsoft.com/office/powerpoint/2010/main" val="154596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5894BBA-F0BD-9B44-832F-1768D9D8DC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4948" y="666262"/>
            <a:ext cx="8368909" cy="4102113"/>
          </a:xfrm>
          <a:prstGeom prst="rect">
            <a:avLst/>
          </a:prstGeom>
        </p:spPr>
      </p:pic>
      <p:sp>
        <p:nvSpPr>
          <p:cNvPr id="2" name="Foliennummernplatzhalter 1"/>
          <p:cNvSpPr>
            <a:spLocks noGrp="1"/>
          </p:cNvSpPr>
          <p:nvPr>
            <p:ph type="sldNum" sz="quarter" idx="12"/>
          </p:nvPr>
        </p:nvSpPr>
        <p:spPr/>
        <p:txBody>
          <a:bodyPr/>
          <a:lstStyle/>
          <a:p>
            <a:fld id="{062264FA-5897-E448-9104-19C45CE6974D}" type="slidenum">
              <a:rPr lang="de-DE"/>
              <a:pPr/>
              <a:t>13</a:t>
            </a:fld>
            <a:endParaRPr lang="de-DE" dirty="0"/>
          </a:p>
        </p:txBody>
      </p:sp>
      <p:sp>
        <p:nvSpPr>
          <p:cNvPr id="3" name="Titel 2"/>
          <p:cNvSpPr>
            <a:spLocks noGrp="1"/>
          </p:cNvSpPr>
          <p:nvPr>
            <p:ph type="title"/>
          </p:nvPr>
        </p:nvSpPr>
        <p:spPr>
          <a:xfrm>
            <a:off x="404948" y="270000"/>
            <a:ext cx="7025054" cy="357534"/>
          </a:xfrm>
          <a:prstGeom prst="rect">
            <a:avLst/>
          </a:prstGeom>
        </p:spPr>
        <p:txBody>
          <a:bodyPr/>
          <a:lstStyle/>
          <a:p>
            <a:r>
              <a:rPr lang="de-DE" dirty="0"/>
              <a:t>UNSERE REFERENZEN.</a:t>
            </a:r>
          </a:p>
        </p:txBody>
      </p:sp>
      <p:sp>
        <p:nvSpPr>
          <p:cNvPr id="7" name="Fußzeilenplatzhalter 6"/>
          <p:cNvSpPr>
            <a:spLocks noGrp="1"/>
          </p:cNvSpPr>
          <p:nvPr>
            <p:ph type="ftr" sz="quarter" idx="11"/>
          </p:nvPr>
        </p:nvSpPr>
        <p:spPr>
          <a:xfrm>
            <a:off x="404949" y="4860000"/>
            <a:ext cx="7273334" cy="273844"/>
          </a:xfrm>
          <a:prstGeom prst="rect">
            <a:avLst/>
          </a:prstGeom>
        </p:spPr>
        <p:txBody>
          <a:bodyPr/>
          <a:lstStyle/>
          <a:p>
            <a:r>
              <a:rPr lang="de-DE"/>
              <a:t>Die M&amp;P Gruppe stellt sich vor.</a:t>
            </a:r>
          </a:p>
        </p:txBody>
      </p:sp>
    </p:spTree>
    <p:extLst>
      <p:ext uri="{BB962C8B-B14F-4D97-AF65-F5344CB8AC3E}">
        <p14:creationId xmlns:p14="http://schemas.microsoft.com/office/powerpoint/2010/main" val="194418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C3A440C-6C7C-E141-BB4E-EB6E9CAD11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3122" y="3751172"/>
            <a:ext cx="735270" cy="265098"/>
          </a:xfrm>
          <a:prstGeom prst="rect">
            <a:avLst/>
          </a:prstGeom>
        </p:spPr>
      </p:pic>
      <p:sp>
        <p:nvSpPr>
          <p:cNvPr id="2" name="Foliennummernplatzhalter 1"/>
          <p:cNvSpPr>
            <a:spLocks noGrp="1"/>
          </p:cNvSpPr>
          <p:nvPr>
            <p:ph type="sldNum" sz="quarter" idx="12"/>
          </p:nvPr>
        </p:nvSpPr>
        <p:spPr/>
        <p:txBody>
          <a:bodyPr/>
          <a:lstStyle/>
          <a:p>
            <a:fld id="{062264FA-5897-E448-9104-19C45CE6974D}" type="slidenum">
              <a:rPr lang="de-DE"/>
              <a:pPr/>
              <a:t>14</a:t>
            </a:fld>
            <a:endParaRPr lang="de-DE"/>
          </a:p>
        </p:txBody>
      </p:sp>
      <p:sp>
        <p:nvSpPr>
          <p:cNvPr id="3" name="Titel 2"/>
          <p:cNvSpPr>
            <a:spLocks noGrp="1"/>
          </p:cNvSpPr>
          <p:nvPr>
            <p:ph type="title"/>
          </p:nvPr>
        </p:nvSpPr>
        <p:spPr>
          <a:xfrm>
            <a:off x="404948" y="270000"/>
            <a:ext cx="7025054" cy="357534"/>
          </a:xfrm>
          <a:prstGeom prst="rect">
            <a:avLst/>
          </a:prstGeom>
        </p:spPr>
        <p:txBody>
          <a:bodyPr/>
          <a:lstStyle/>
          <a:p>
            <a:r>
              <a:rPr lang="de-DE" dirty="0"/>
              <a:t>VIELEN DANK FÜR IHRE AUFMERKSAMKEIT.</a:t>
            </a:r>
          </a:p>
        </p:txBody>
      </p:sp>
      <p:sp>
        <p:nvSpPr>
          <p:cNvPr id="6" name="Fußzeilenplatzhalter 5"/>
          <p:cNvSpPr>
            <a:spLocks noGrp="1"/>
          </p:cNvSpPr>
          <p:nvPr>
            <p:ph type="ftr" sz="quarter" idx="11"/>
          </p:nvPr>
        </p:nvSpPr>
        <p:spPr>
          <a:xfrm>
            <a:off x="404948" y="4860000"/>
            <a:ext cx="7273333" cy="273844"/>
          </a:xfrm>
          <a:prstGeom prst="rect">
            <a:avLst/>
          </a:prstGeom>
        </p:spPr>
        <p:txBody>
          <a:bodyPr/>
          <a:lstStyle/>
          <a:p>
            <a:r>
              <a:rPr lang="de-DE" dirty="0"/>
              <a:t>Die M&amp;P Gruppe stellt sich vor.</a:t>
            </a:r>
          </a:p>
        </p:txBody>
      </p:sp>
      <p:sp>
        <p:nvSpPr>
          <p:cNvPr id="7" name="Inhaltsplatzhalter 6"/>
          <p:cNvSpPr>
            <a:spLocks noGrp="1"/>
          </p:cNvSpPr>
          <p:nvPr>
            <p:ph sz="quarter" idx="14"/>
          </p:nvPr>
        </p:nvSpPr>
        <p:spPr>
          <a:xfrm>
            <a:off x="404949" y="1215000"/>
            <a:ext cx="3979596" cy="3510390"/>
          </a:xfrm>
        </p:spPr>
        <p:txBody>
          <a:bodyPr/>
          <a:lstStyle/>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r>
              <a:rPr lang="de-DE" sz="1200" dirty="0"/>
              <a:t>M&amp;P Gruppe</a:t>
            </a:r>
          </a:p>
          <a:p>
            <a:pPr marL="0" indent="0">
              <a:buNone/>
            </a:pPr>
            <a:br>
              <a:rPr lang="de-DE" sz="1200" dirty="0"/>
            </a:br>
            <a:r>
              <a:rPr lang="de-DE" sz="1200" dirty="0" err="1"/>
              <a:t>Gablonzstraße</a:t>
            </a:r>
            <a:r>
              <a:rPr lang="de-DE" sz="1200" dirty="0"/>
              <a:t> 2-4</a:t>
            </a:r>
            <a:br>
              <a:rPr lang="de-DE" sz="1200" dirty="0"/>
            </a:br>
            <a:r>
              <a:rPr lang="de-DE" sz="1200" dirty="0"/>
              <a:t>38114 Braunschweig</a:t>
            </a:r>
          </a:p>
          <a:p>
            <a:pPr marL="0" indent="0">
              <a:buNone/>
            </a:pPr>
            <a:endParaRPr lang="de-DE" sz="1200" dirty="0"/>
          </a:p>
          <a:p>
            <a:pPr marL="0" indent="0">
              <a:buNone/>
            </a:pPr>
            <a:r>
              <a:rPr lang="de-DE" sz="1200" dirty="0"/>
              <a:t>Office: +49 531 25602 0</a:t>
            </a:r>
            <a:br>
              <a:rPr lang="de-DE" sz="1200" dirty="0"/>
            </a:br>
            <a:r>
              <a:rPr lang="de-DE" sz="1200" dirty="0"/>
              <a:t>Mail:	 </a:t>
            </a:r>
            <a:r>
              <a:rPr lang="de-DE" sz="1200" dirty="0">
                <a:hlinkClick r:id="rId3"/>
              </a:rPr>
              <a:t>info@mp-gruppe.de</a:t>
            </a:r>
            <a:endParaRPr lang="de-DE" sz="1200" dirty="0"/>
          </a:p>
          <a:p>
            <a:pPr marL="0" indent="0">
              <a:buNone/>
            </a:pPr>
            <a:endParaRPr lang="de-DE" sz="1200" dirty="0"/>
          </a:p>
          <a:p>
            <a:pPr marL="0" indent="0">
              <a:buNone/>
            </a:pPr>
            <a:endParaRPr lang="sv-SE" sz="1200" dirty="0"/>
          </a:p>
        </p:txBody>
      </p:sp>
      <p:sp>
        <p:nvSpPr>
          <p:cNvPr id="20" name="Rechteck 19"/>
          <p:cNvSpPr/>
          <p:nvPr/>
        </p:nvSpPr>
        <p:spPr>
          <a:xfrm>
            <a:off x="4588970" y="1222647"/>
            <a:ext cx="1224989" cy="219277"/>
          </a:xfrm>
          <a:prstGeom prst="rect">
            <a:avLst/>
          </a:prstGeom>
        </p:spPr>
        <p:txBody>
          <a:bodyPr wrap="none" lIns="34277" tIns="17138" rIns="34277" bIns="17138">
            <a:spAutoFit/>
          </a:bodyPr>
          <a:lstStyle/>
          <a:p>
            <a:r>
              <a:rPr lang="de-DE" sz="1200" dirty="0">
                <a:latin typeface="Avenir LT Std 55 Roman" panose="020B0503020203020204" pitchFamily="34" charset="0"/>
              </a:rPr>
              <a:t>Mitgliedschaften</a:t>
            </a:r>
          </a:p>
        </p:txBody>
      </p:sp>
      <p:pic>
        <p:nvPicPr>
          <p:cNvPr id="26" name="Bild 8" descr="BACnet-Logo-New.gif">
            <a:extLst>
              <a:ext uri="{FF2B5EF4-FFF2-40B4-BE49-F238E27FC236}">
                <a16:creationId xmlns:a16="http://schemas.microsoft.com/office/drawing/2014/main" id="{BFFCBFC1-963B-234B-8532-AF2AE895D5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9910" y="1827619"/>
            <a:ext cx="856976" cy="174373"/>
          </a:xfrm>
          <a:prstGeom prst="rect">
            <a:avLst/>
          </a:prstGeom>
        </p:spPr>
      </p:pic>
      <p:pic>
        <p:nvPicPr>
          <p:cNvPr id="27" name="Bild 9" descr="Logo-BEM.jpg">
            <a:extLst>
              <a:ext uri="{FF2B5EF4-FFF2-40B4-BE49-F238E27FC236}">
                <a16:creationId xmlns:a16="http://schemas.microsoft.com/office/drawing/2014/main" id="{41DFD756-A415-4244-867D-353A3A7C7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1240" y="1679643"/>
            <a:ext cx="478236" cy="470326"/>
          </a:xfrm>
          <a:prstGeom prst="rect">
            <a:avLst/>
          </a:prstGeom>
        </p:spPr>
      </p:pic>
      <p:pic>
        <p:nvPicPr>
          <p:cNvPr id="28" name="Bild 10" descr="DENEFFLogo.png">
            <a:extLst>
              <a:ext uri="{FF2B5EF4-FFF2-40B4-BE49-F238E27FC236}">
                <a16:creationId xmlns:a16="http://schemas.microsoft.com/office/drawing/2014/main" id="{C55A6A33-61D8-9440-9776-55C2404EA3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1865" y="2391491"/>
            <a:ext cx="848142" cy="466157"/>
          </a:xfrm>
          <a:prstGeom prst="rect">
            <a:avLst/>
          </a:prstGeom>
        </p:spPr>
      </p:pic>
      <p:pic>
        <p:nvPicPr>
          <p:cNvPr id="29" name="Bild 13" descr="hawklogo.jpg">
            <a:extLst>
              <a:ext uri="{FF2B5EF4-FFF2-40B4-BE49-F238E27FC236}">
                <a16:creationId xmlns:a16="http://schemas.microsoft.com/office/drawing/2014/main" id="{CB8A91B6-17F9-AF4A-B32E-717CED3150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49137" y="3211948"/>
            <a:ext cx="593597" cy="211621"/>
          </a:xfrm>
          <a:prstGeom prst="rect">
            <a:avLst/>
          </a:prstGeom>
        </p:spPr>
      </p:pic>
      <p:pic>
        <p:nvPicPr>
          <p:cNvPr id="30" name="Bild 14" descr="logo_initiative_strategisches_fm.png">
            <a:extLst>
              <a:ext uri="{FF2B5EF4-FFF2-40B4-BE49-F238E27FC236}">
                <a16:creationId xmlns:a16="http://schemas.microsoft.com/office/drawing/2014/main" id="{D7428EFD-D283-5643-8AAE-4C34D5F0E6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3195" y="3155466"/>
            <a:ext cx="993320" cy="389738"/>
          </a:xfrm>
          <a:prstGeom prst="rect">
            <a:avLst/>
          </a:prstGeom>
        </p:spPr>
      </p:pic>
      <p:pic>
        <p:nvPicPr>
          <p:cNvPr id="31" name="Bild 15" descr="logo_Ostfalia.jpg">
            <a:extLst>
              <a:ext uri="{FF2B5EF4-FFF2-40B4-BE49-F238E27FC236}">
                <a16:creationId xmlns:a16="http://schemas.microsoft.com/office/drawing/2014/main" id="{5A717406-C805-7B43-9C66-62B5A278DBD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4991" y="3203187"/>
            <a:ext cx="931237" cy="209198"/>
          </a:xfrm>
          <a:prstGeom prst="rect">
            <a:avLst/>
          </a:prstGeom>
        </p:spPr>
      </p:pic>
      <p:pic>
        <p:nvPicPr>
          <p:cNvPr id="32" name="Bild 17" descr="ricslogo.png">
            <a:extLst>
              <a:ext uri="{FF2B5EF4-FFF2-40B4-BE49-F238E27FC236}">
                <a16:creationId xmlns:a16="http://schemas.microsoft.com/office/drawing/2014/main" id="{BF2485D0-E0CC-A445-B4CD-B366C62B15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29058" y="3796342"/>
            <a:ext cx="565428" cy="202511"/>
          </a:xfrm>
          <a:prstGeom prst="rect">
            <a:avLst/>
          </a:prstGeom>
        </p:spPr>
      </p:pic>
      <p:pic>
        <p:nvPicPr>
          <p:cNvPr id="33" name="Bild 18" descr="VBILOGO.gif">
            <a:extLst>
              <a:ext uri="{FF2B5EF4-FFF2-40B4-BE49-F238E27FC236}">
                <a16:creationId xmlns:a16="http://schemas.microsoft.com/office/drawing/2014/main" id="{BAC03CFF-D7FC-0642-B536-C5C9631149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42118" y="3775428"/>
            <a:ext cx="706785" cy="191048"/>
          </a:xfrm>
          <a:prstGeom prst="rect">
            <a:avLst/>
          </a:prstGeom>
        </p:spPr>
      </p:pic>
      <p:pic>
        <p:nvPicPr>
          <p:cNvPr id="35" name="Bild 7" descr="AGV_WB_quer_RGB.JPG">
            <a:extLst>
              <a:ext uri="{FF2B5EF4-FFF2-40B4-BE49-F238E27FC236}">
                <a16:creationId xmlns:a16="http://schemas.microsoft.com/office/drawing/2014/main" id="{79BF78A5-C29B-3543-B9E3-7E3C014662A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588970" y="1748901"/>
            <a:ext cx="1014225" cy="315064"/>
          </a:xfrm>
          <a:prstGeom prst="rect">
            <a:avLst/>
          </a:prstGeom>
        </p:spPr>
      </p:pic>
      <p:pic>
        <p:nvPicPr>
          <p:cNvPr id="36" name="Bild 21" descr="ICP-Logo-newest.png">
            <a:extLst>
              <a:ext uri="{FF2B5EF4-FFF2-40B4-BE49-F238E27FC236}">
                <a16:creationId xmlns:a16="http://schemas.microsoft.com/office/drawing/2014/main" id="{F62CF696-F189-F548-87CF-62BC92D93EE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34179" y="3203187"/>
            <a:ext cx="893148" cy="270618"/>
          </a:xfrm>
          <a:prstGeom prst="rect">
            <a:avLst/>
          </a:prstGeom>
        </p:spPr>
      </p:pic>
      <p:pic>
        <p:nvPicPr>
          <p:cNvPr id="37" name="Grafik 36">
            <a:extLst>
              <a:ext uri="{FF2B5EF4-FFF2-40B4-BE49-F238E27FC236}">
                <a16:creationId xmlns:a16="http://schemas.microsoft.com/office/drawing/2014/main" id="{5D480775-A2D0-4A4A-915C-4901B4798B3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89493" y="2377578"/>
            <a:ext cx="905235" cy="477306"/>
          </a:xfrm>
          <a:prstGeom prst="rect">
            <a:avLst/>
          </a:prstGeom>
        </p:spPr>
      </p:pic>
      <p:pic>
        <p:nvPicPr>
          <p:cNvPr id="38" name="Grafik 37">
            <a:extLst>
              <a:ext uri="{FF2B5EF4-FFF2-40B4-BE49-F238E27FC236}">
                <a16:creationId xmlns:a16="http://schemas.microsoft.com/office/drawing/2014/main" id="{CAC61B08-95D2-6041-B80A-5CB223C805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75941" y="1671504"/>
            <a:ext cx="848721" cy="442811"/>
          </a:xfrm>
          <a:prstGeom prst="rect">
            <a:avLst/>
          </a:prstGeom>
        </p:spPr>
      </p:pic>
      <p:pic>
        <p:nvPicPr>
          <p:cNvPr id="39" name="Grafik 38">
            <a:extLst>
              <a:ext uri="{FF2B5EF4-FFF2-40B4-BE49-F238E27FC236}">
                <a16:creationId xmlns:a16="http://schemas.microsoft.com/office/drawing/2014/main" id="{1BB23F38-17D2-5246-B1B0-1DC4AAB6B11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64991" y="2204912"/>
            <a:ext cx="866629" cy="649972"/>
          </a:xfrm>
          <a:prstGeom prst="rect">
            <a:avLst/>
          </a:prstGeom>
        </p:spPr>
      </p:pic>
      <p:pic>
        <p:nvPicPr>
          <p:cNvPr id="8" name="Grafik 7">
            <a:extLst>
              <a:ext uri="{FF2B5EF4-FFF2-40B4-BE49-F238E27FC236}">
                <a16:creationId xmlns:a16="http://schemas.microsoft.com/office/drawing/2014/main" id="{2EC805F8-C554-D540-945B-6FB3BD31049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799711" y="2447153"/>
            <a:ext cx="832055" cy="337051"/>
          </a:xfrm>
          <a:prstGeom prst="rect">
            <a:avLst/>
          </a:prstGeom>
        </p:spPr>
      </p:pic>
    </p:spTree>
    <p:extLst>
      <p:ext uri="{BB962C8B-B14F-4D97-AF65-F5344CB8AC3E}">
        <p14:creationId xmlns:p14="http://schemas.microsoft.com/office/powerpoint/2010/main" val="375486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 5" descr="1167_B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15</a:t>
            </a:fld>
            <a:endParaRPr lang="de-DE" dirty="0">
              <a:solidFill>
                <a:srgbClr val="FFFFFF"/>
              </a:solidFill>
            </a:endParaRPr>
          </a:p>
        </p:txBody>
      </p:sp>
      <p:sp>
        <p:nvSpPr>
          <p:cNvPr id="7" name="Fußzeilenplatzhalter 6"/>
          <p:cNvSpPr>
            <a:spLocks noGrp="1"/>
          </p:cNvSpPr>
          <p:nvPr>
            <p:ph type="ftr" sz="quarter" idx="11"/>
          </p:nvPr>
        </p:nvSpPr>
        <p:spPr>
          <a:xfrm>
            <a:off x="404949" y="4860000"/>
            <a:ext cx="7273334" cy="273844"/>
          </a:xfrm>
          <a:prstGeom prst="rect">
            <a:avLst/>
          </a:prstGeom>
        </p:spPr>
        <p:txBody>
          <a:bodyPr/>
          <a:lstStyle/>
          <a:p>
            <a:r>
              <a:rPr lang="de-DE" dirty="0">
                <a:solidFill>
                  <a:srgbClr val="FFFFFF"/>
                </a:solidFill>
              </a:rPr>
              <a:t>Die M&amp;P Gruppe stellt sich vor.</a:t>
            </a:r>
          </a:p>
        </p:txBody>
      </p:sp>
      <p:sp>
        <p:nvSpPr>
          <p:cNvPr id="11" name="Titel 2"/>
          <p:cNvSpPr>
            <a:spLocks noGrp="1"/>
          </p:cNvSpPr>
          <p:nvPr>
            <p:ph type="title"/>
          </p:nvPr>
        </p:nvSpPr>
        <p:spPr>
          <a:xfrm>
            <a:off x="404948" y="1080001"/>
            <a:ext cx="8368910" cy="2671385"/>
          </a:xfrm>
          <a:prstGeom prst="rect">
            <a:avLst/>
          </a:prstGeom>
        </p:spPr>
        <p:txBody>
          <a:bodyPr/>
          <a:lstStyle/>
          <a:p>
            <a:pPr>
              <a:lnSpc>
                <a:spcPts val="3374"/>
              </a:lnSpc>
            </a:pPr>
            <a:r>
              <a:rPr lang="de-DE" sz="3400" dirty="0">
                <a:solidFill>
                  <a:srgbClr val="FFFFFF"/>
                </a:solidFill>
              </a:rPr>
              <a:t>„MEHR QUALITÄT MIT</a:t>
            </a:r>
            <a:br>
              <a:rPr lang="de-DE" sz="3400" dirty="0">
                <a:solidFill>
                  <a:srgbClr val="FFFFFF"/>
                </a:solidFill>
              </a:rPr>
            </a:br>
            <a:r>
              <a:rPr lang="de-DE" sz="3400" dirty="0">
                <a:solidFill>
                  <a:srgbClr val="FFFFFF"/>
                </a:solidFill>
              </a:rPr>
              <a:t>WENIGER AUFWAND ZU</a:t>
            </a:r>
            <a:br>
              <a:rPr lang="de-DE" sz="3400" dirty="0">
                <a:solidFill>
                  <a:srgbClr val="FFFFFF"/>
                </a:solidFill>
              </a:rPr>
            </a:br>
            <a:r>
              <a:rPr lang="de-DE" sz="3400" dirty="0">
                <a:solidFill>
                  <a:srgbClr val="FFFFFF"/>
                </a:solidFill>
              </a:rPr>
              <a:t>GENERIEREN, IST DAS</a:t>
            </a:r>
            <a:br>
              <a:rPr lang="de-DE" sz="3400" dirty="0">
                <a:solidFill>
                  <a:srgbClr val="FFFFFF"/>
                </a:solidFill>
              </a:rPr>
            </a:br>
            <a:r>
              <a:rPr lang="de-DE" sz="3400" dirty="0">
                <a:solidFill>
                  <a:srgbClr val="FFFFFF"/>
                </a:solidFill>
              </a:rPr>
              <a:t>IDEAL VON EFFIZIENZ.“</a:t>
            </a:r>
            <a:br>
              <a:rPr lang="de-DE" sz="3400" dirty="0">
                <a:solidFill>
                  <a:srgbClr val="FFFFFF"/>
                </a:solidFill>
              </a:rPr>
            </a:br>
            <a:r>
              <a:rPr lang="de-DE" sz="1200" b="0" dirty="0">
                <a:solidFill>
                  <a:srgbClr val="FFFFFF"/>
                </a:solidFill>
                <a:latin typeface="Avenir LT Std 55 Roman" panose="020B0503020203020204" pitchFamily="34" charset="0"/>
                <a:cs typeface="Avenir LT Std 55 Roman"/>
              </a:rPr>
              <a:t>OLF CLAUSEN | CEO</a:t>
            </a:r>
          </a:p>
        </p:txBody>
      </p:sp>
    </p:spTree>
    <p:extLst>
      <p:ext uri="{BB962C8B-B14F-4D97-AF65-F5344CB8AC3E}">
        <p14:creationId xmlns:p14="http://schemas.microsoft.com/office/powerpoint/2010/main" val="80170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62264FA-5897-E448-9104-19C45CE6974D}" type="slidenum">
              <a:rPr lang="de-DE"/>
              <a:pPr/>
              <a:t>16</a:t>
            </a:fld>
            <a:endParaRPr lang="de-DE"/>
          </a:p>
        </p:txBody>
      </p:sp>
      <p:sp>
        <p:nvSpPr>
          <p:cNvPr id="7" name="Fußzeilenplatzhalter 6"/>
          <p:cNvSpPr>
            <a:spLocks noGrp="1"/>
          </p:cNvSpPr>
          <p:nvPr>
            <p:ph type="ftr" sz="quarter" idx="11"/>
          </p:nvPr>
        </p:nvSpPr>
        <p:spPr>
          <a:xfrm>
            <a:off x="404949" y="4860000"/>
            <a:ext cx="7273334" cy="273844"/>
          </a:xfrm>
          <a:prstGeom prst="rect">
            <a:avLst/>
          </a:prstGeom>
        </p:spPr>
        <p:txBody>
          <a:bodyPr/>
          <a:lstStyle/>
          <a:p>
            <a:r>
              <a:rPr lang="de-DE"/>
              <a:t>Die M&amp;P Gruppe stellt sich vor.</a:t>
            </a:r>
          </a:p>
        </p:txBody>
      </p:sp>
      <p:sp>
        <p:nvSpPr>
          <p:cNvPr id="16" name="Inhaltsplatzhalter 3"/>
          <p:cNvSpPr>
            <a:spLocks noGrp="1"/>
          </p:cNvSpPr>
          <p:nvPr>
            <p:ph sz="quarter" idx="14"/>
          </p:nvPr>
        </p:nvSpPr>
        <p:spPr>
          <a:xfrm>
            <a:off x="404948" y="2430001"/>
            <a:ext cx="8368910" cy="2508621"/>
          </a:xfrm>
        </p:spPr>
        <p:txBody>
          <a:bodyPr/>
          <a:lstStyle/>
          <a:p>
            <a:pPr marL="0" lvl="0" indent="0">
              <a:buNone/>
            </a:pPr>
            <a:r>
              <a:rPr lang="de-DE" sz="1800" dirty="0"/>
              <a:t>Die M&amp;P Gruppe befindet sich in einem strategischen Wachstumsprozess, </a:t>
            </a:r>
            <a:br>
              <a:rPr lang="de-DE" sz="1800" dirty="0"/>
            </a:br>
            <a:r>
              <a:rPr lang="de-DE" sz="1800" dirty="0"/>
              <a:t>der einen quantitativen und qualitativen Leistungsaufwuchs kombiniert. </a:t>
            </a:r>
            <a:br>
              <a:rPr lang="de-DE" sz="1800" dirty="0"/>
            </a:br>
            <a:r>
              <a:rPr lang="de-DE" sz="1800" dirty="0"/>
              <a:t>Die Entwicklungsstrategie kombiniert dabei die Faktoren „Regionalpräsenz“ </a:t>
            </a:r>
            <a:br>
              <a:rPr lang="de-DE" sz="1800" dirty="0"/>
            </a:br>
            <a:r>
              <a:rPr lang="de-DE" sz="1800" dirty="0"/>
              <a:t>mit ihrer Kunden- und Objektnähe und die „überregionale Leistungsfähigkeit“ mit unseren einzigartigen Lösungskompetenzen und der interdisziplinären Zusammenarbeit unserer Geschäftsfelder.</a:t>
            </a:r>
          </a:p>
        </p:txBody>
      </p:sp>
      <p:sp>
        <p:nvSpPr>
          <p:cNvPr id="19" name="Titel 2"/>
          <p:cNvSpPr>
            <a:spLocks noGrp="1"/>
          </p:cNvSpPr>
          <p:nvPr>
            <p:ph type="title"/>
          </p:nvPr>
        </p:nvSpPr>
        <p:spPr>
          <a:xfrm>
            <a:off x="404948" y="1080001"/>
            <a:ext cx="7025054" cy="1340827"/>
          </a:xfrm>
          <a:prstGeom prst="rect">
            <a:avLst/>
          </a:prstGeom>
        </p:spPr>
        <p:txBody>
          <a:bodyPr/>
          <a:lstStyle/>
          <a:p>
            <a:pPr>
              <a:lnSpc>
                <a:spcPts val="4874"/>
              </a:lnSpc>
            </a:pPr>
            <a:r>
              <a:rPr lang="de-DE" sz="5600" dirty="0"/>
              <a:t>IHR </a:t>
            </a:r>
            <a:br>
              <a:rPr lang="de-DE" sz="5600" dirty="0"/>
            </a:br>
            <a:r>
              <a:rPr lang="de-DE" sz="5600" dirty="0"/>
              <a:t>MEHRWERT</a:t>
            </a:r>
          </a:p>
        </p:txBody>
      </p:sp>
    </p:spTree>
    <p:extLst>
      <p:ext uri="{BB962C8B-B14F-4D97-AF65-F5344CB8AC3E}">
        <p14:creationId xmlns:p14="http://schemas.microsoft.com/office/powerpoint/2010/main" val="397331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Abgerundetes Rechteck 36">
            <a:extLst>
              <a:ext uri="{FF2B5EF4-FFF2-40B4-BE49-F238E27FC236}">
                <a16:creationId xmlns:a16="http://schemas.microsoft.com/office/drawing/2014/main" id="{D67D318F-111C-804E-86D4-42368DDCFB27}"/>
              </a:ext>
            </a:extLst>
          </p:cNvPr>
          <p:cNvSpPr/>
          <p:nvPr/>
        </p:nvSpPr>
        <p:spPr>
          <a:xfrm>
            <a:off x="3609938" y="2008080"/>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München | Dresden</a:t>
            </a:r>
            <a:r>
              <a:rPr lang="de-DE" sz="500" dirty="0">
                <a:solidFill>
                  <a:schemeClr val="bg1"/>
                </a:solidFill>
                <a:latin typeface="Avenir LT Std 55 Roman" panose="020B0503020203020204" pitchFamily="34" charset="77"/>
              </a:rPr>
              <a:t> </a:t>
            </a:r>
            <a:endParaRPr lang="de-DE" sz="600" dirty="0">
              <a:solidFill>
                <a:schemeClr val="bg1"/>
              </a:solidFill>
              <a:latin typeface="Avenir LT Std 55 Roman" panose="020B0503020203020204" pitchFamily="34" charset="77"/>
            </a:endParaRPr>
          </a:p>
        </p:txBody>
      </p:sp>
      <p:sp>
        <p:nvSpPr>
          <p:cNvPr id="38" name="Abgerundetes Rechteck 37">
            <a:extLst>
              <a:ext uri="{FF2B5EF4-FFF2-40B4-BE49-F238E27FC236}">
                <a16:creationId xmlns:a16="http://schemas.microsoft.com/office/drawing/2014/main" id="{0128E612-AF61-1B40-A0B3-B37F9241E0CB}"/>
              </a:ext>
            </a:extLst>
          </p:cNvPr>
          <p:cNvSpPr/>
          <p:nvPr/>
        </p:nvSpPr>
        <p:spPr>
          <a:xfrm>
            <a:off x="3609936" y="2196399"/>
            <a:ext cx="1096755"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Hamburg</a:t>
            </a:r>
          </a:p>
        </p:txBody>
      </p:sp>
      <p:sp>
        <p:nvSpPr>
          <p:cNvPr id="39" name="Abgerundetes Rechteck 38">
            <a:extLst>
              <a:ext uri="{FF2B5EF4-FFF2-40B4-BE49-F238E27FC236}">
                <a16:creationId xmlns:a16="http://schemas.microsoft.com/office/drawing/2014/main" id="{C2EF33C2-A722-EE41-930A-6A507EA93C9A}"/>
              </a:ext>
            </a:extLst>
          </p:cNvPr>
          <p:cNvSpPr/>
          <p:nvPr/>
        </p:nvSpPr>
        <p:spPr>
          <a:xfrm>
            <a:off x="3609937" y="2386676"/>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Mannheim</a:t>
            </a:r>
          </a:p>
        </p:txBody>
      </p:sp>
      <p:sp>
        <p:nvSpPr>
          <p:cNvPr id="36" name="Abgerundetes Rechteck 35">
            <a:extLst>
              <a:ext uri="{FF2B5EF4-FFF2-40B4-BE49-F238E27FC236}">
                <a16:creationId xmlns:a16="http://schemas.microsoft.com/office/drawing/2014/main" id="{5AA371B6-0C1F-194C-AF10-B1152E036038}"/>
              </a:ext>
            </a:extLst>
          </p:cNvPr>
          <p:cNvSpPr/>
          <p:nvPr/>
        </p:nvSpPr>
        <p:spPr>
          <a:xfrm>
            <a:off x="3609938" y="1819259"/>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Düsseldorf</a:t>
            </a:r>
          </a:p>
        </p:txBody>
      </p:sp>
      <p:sp>
        <p:nvSpPr>
          <p:cNvPr id="2" name="Foliennummernplatzhalter 1"/>
          <p:cNvSpPr>
            <a:spLocks noGrp="1"/>
          </p:cNvSpPr>
          <p:nvPr>
            <p:ph type="sldNum" sz="quarter" idx="12"/>
          </p:nvPr>
        </p:nvSpPr>
        <p:spPr/>
        <p:txBody>
          <a:bodyPr/>
          <a:lstStyle/>
          <a:p>
            <a:fld id="{062264FA-5897-E448-9104-19C45CE6974D}" type="slidenum">
              <a:rPr lang="de-DE" smtClean="0"/>
              <a:pPr/>
              <a:t>17</a:t>
            </a:fld>
            <a:endParaRPr lang="de-DE"/>
          </a:p>
        </p:txBody>
      </p:sp>
      <p:sp>
        <p:nvSpPr>
          <p:cNvPr id="8" name="Titel 7"/>
          <p:cNvSpPr>
            <a:spLocks noGrp="1"/>
          </p:cNvSpPr>
          <p:nvPr>
            <p:ph type="title"/>
          </p:nvPr>
        </p:nvSpPr>
        <p:spPr>
          <a:xfrm>
            <a:off x="404948" y="270000"/>
            <a:ext cx="7025054" cy="357534"/>
          </a:xfrm>
          <a:prstGeom prst="rect">
            <a:avLst/>
          </a:prstGeom>
        </p:spPr>
        <p:txBody>
          <a:bodyPr/>
          <a:lstStyle/>
          <a:p>
            <a:r>
              <a:rPr lang="de-DE" dirty="0"/>
              <a:t>M&amp;P GRUPPE UNTERNEHMENSAUFBAU</a:t>
            </a:r>
          </a:p>
        </p:txBody>
      </p:sp>
      <p:sp>
        <p:nvSpPr>
          <p:cNvPr id="7" name="Fußzeilenplatzhalter 6"/>
          <p:cNvSpPr>
            <a:spLocks noGrp="1"/>
          </p:cNvSpPr>
          <p:nvPr>
            <p:ph type="ftr" sz="quarter" idx="11"/>
          </p:nvPr>
        </p:nvSpPr>
        <p:spPr/>
        <p:txBody>
          <a:bodyPr/>
          <a:lstStyle/>
          <a:p>
            <a:r>
              <a:rPr lang="de-DE"/>
              <a:t>Die M&amp;P Gruppe stellt sich vor.</a:t>
            </a:r>
          </a:p>
        </p:txBody>
      </p:sp>
      <p:sp>
        <p:nvSpPr>
          <p:cNvPr id="16" name="Abgerundetes Rechteck 15">
            <a:extLst>
              <a:ext uri="{FF2B5EF4-FFF2-40B4-BE49-F238E27FC236}">
                <a16:creationId xmlns:a16="http://schemas.microsoft.com/office/drawing/2014/main" id="{6DE5F9FC-5325-A744-BC82-75CB6DC9E4C6}"/>
              </a:ext>
            </a:extLst>
          </p:cNvPr>
          <p:cNvSpPr/>
          <p:nvPr/>
        </p:nvSpPr>
        <p:spPr>
          <a:xfrm>
            <a:off x="2580445" y="2007829"/>
            <a:ext cx="1260000" cy="162000"/>
          </a:xfrm>
          <a:prstGeom prst="roundRect">
            <a:avLst/>
          </a:prstGeom>
          <a:solidFill>
            <a:schemeClr val="accent1"/>
          </a:solidFill>
          <a:ln w="3175">
            <a:noFill/>
          </a:ln>
        </p:spPr>
        <p:txBody>
          <a:bodyPr wrap="none" rIns="72000" anchor="ctr">
            <a:noAutofit/>
          </a:bodyPr>
          <a:lstStyle/>
          <a:p>
            <a:r>
              <a:rPr lang="de-DE" sz="600" dirty="0">
                <a:solidFill>
                  <a:schemeClr val="bg1"/>
                </a:solidFill>
                <a:latin typeface="Avenir LT Std 55 Roman" panose="020B0503020203020204" pitchFamily="34" charset="77"/>
              </a:rPr>
              <a:t>M&amp;P München GmbH</a:t>
            </a:r>
          </a:p>
        </p:txBody>
      </p:sp>
      <p:sp>
        <p:nvSpPr>
          <p:cNvPr id="23" name="Abgerundetes Rechteck 22">
            <a:extLst>
              <a:ext uri="{FF2B5EF4-FFF2-40B4-BE49-F238E27FC236}">
                <a16:creationId xmlns:a16="http://schemas.microsoft.com/office/drawing/2014/main" id="{BA6C3E7A-A00A-E54F-B0EA-C7C73B74B49A}"/>
              </a:ext>
            </a:extLst>
          </p:cNvPr>
          <p:cNvSpPr/>
          <p:nvPr/>
        </p:nvSpPr>
        <p:spPr>
          <a:xfrm>
            <a:off x="2580447" y="1819133"/>
            <a:ext cx="1260000" cy="162000"/>
          </a:xfrm>
          <a:prstGeom prst="roundRect">
            <a:avLst/>
          </a:prstGeom>
          <a:solidFill>
            <a:schemeClr val="accent1"/>
          </a:solidFill>
          <a:ln w="3175">
            <a:noFill/>
          </a:ln>
        </p:spPr>
        <p:txBody>
          <a:bodyPr wrap="none" rIns="72000" anchor="ctr">
            <a:noAutofit/>
          </a:bodyPr>
          <a:lstStyle/>
          <a:p>
            <a:r>
              <a:rPr lang="de-DE" sz="600" dirty="0">
                <a:solidFill>
                  <a:schemeClr val="bg1"/>
                </a:solidFill>
                <a:latin typeface="Avenir LT Std 55 Roman" panose="020B0503020203020204" pitchFamily="34" charset="77"/>
              </a:rPr>
              <a:t>M&amp;P Düsseldorf GmbH</a:t>
            </a:r>
          </a:p>
        </p:txBody>
      </p:sp>
      <p:sp>
        <p:nvSpPr>
          <p:cNvPr id="24" name="Abgerundetes Rechteck 23">
            <a:extLst>
              <a:ext uri="{FF2B5EF4-FFF2-40B4-BE49-F238E27FC236}">
                <a16:creationId xmlns:a16="http://schemas.microsoft.com/office/drawing/2014/main" id="{F2893E57-FF93-0546-BDF8-21E41246EFAC}"/>
              </a:ext>
            </a:extLst>
          </p:cNvPr>
          <p:cNvSpPr/>
          <p:nvPr/>
        </p:nvSpPr>
        <p:spPr>
          <a:xfrm>
            <a:off x="2580444" y="2196399"/>
            <a:ext cx="1260000" cy="162000"/>
          </a:xfrm>
          <a:prstGeom prst="roundRect">
            <a:avLst/>
          </a:prstGeom>
          <a:solidFill>
            <a:schemeClr val="accent1"/>
          </a:solidFill>
          <a:ln w="3175">
            <a:noFill/>
          </a:ln>
        </p:spPr>
        <p:txBody>
          <a:bodyPr wrap="none" rIns="72000" anchor="ctr">
            <a:noAutofit/>
          </a:bodyPr>
          <a:lstStyle/>
          <a:p>
            <a:r>
              <a:rPr lang="de-DE" sz="600" dirty="0">
                <a:solidFill>
                  <a:schemeClr val="bg1"/>
                </a:solidFill>
                <a:latin typeface="Avenir LT Std 55 Roman" panose="020B0503020203020204" pitchFamily="34" charset="77"/>
              </a:rPr>
              <a:t>M&amp;P Hamburg GmbH</a:t>
            </a:r>
          </a:p>
        </p:txBody>
      </p:sp>
      <p:sp>
        <p:nvSpPr>
          <p:cNvPr id="27" name="Abgerundetes Rechteck 26">
            <a:extLst>
              <a:ext uri="{FF2B5EF4-FFF2-40B4-BE49-F238E27FC236}">
                <a16:creationId xmlns:a16="http://schemas.microsoft.com/office/drawing/2014/main" id="{9D697012-49A9-B741-9DE7-713ABA19C816}"/>
              </a:ext>
            </a:extLst>
          </p:cNvPr>
          <p:cNvSpPr/>
          <p:nvPr/>
        </p:nvSpPr>
        <p:spPr>
          <a:xfrm>
            <a:off x="2580444" y="2386676"/>
            <a:ext cx="1260000" cy="162000"/>
          </a:xfrm>
          <a:prstGeom prst="roundRect">
            <a:avLst/>
          </a:prstGeom>
          <a:solidFill>
            <a:schemeClr val="accent1"/>
          </a:solidFill>
          <a:ln w="3175">
            <a:noFill/>
          </a:ln>
        </p:spPr>
        <p:txBody>
          <a:bodyPr wrap="none" rIns="72000" anchor="ctr">
            <a:noAutofit/>
          </a:bodyPr>
          <a:lstStyle/>
          <a:p>
            <a:r>
              <a:rPr lang="de-DE" sz="600" dirty="0">
                <a:solidFill>
                  <a:schemeClr val="bg1"/>
                </a:solidFill>
                <a:latin typeface="Avenir LT Std 55 Roman" panose="020B0503020203020204" pitchFamily="34" charset="77"/>
              </a:rPr>
              <a:t>M&amp;P Mannheim GmbH</a:t>
            </a:r>
          </a:p>
        </p:txBody>
      </p:sp>
      <p:sp>
        <p:nvSpPr>
          <p:cNvPr id="32" name="Abgerundetes Rechteck 31">
            <a:extLst>
              <a:ext uri="{FF2B5EF4-FFF2-40B4-BE49-F238E27FC236}">
                <a16:creationId xmlns:a16="http://schemas.microsoft.com/office/drawing/2014/main" id="{F463DDC5-7DD1-134E-B434-88E6B32987C0}"/>
              </a:ext>
            </a:extLst>
          </p:cNvPr>
          <p:cNvSpPr/>
          <p:nvPr/>
        </p:nvSpPr>
        <p:spPr>
          <a:xfrm>
            <a:off x="1422652" y="1163782"/>
            <a:ext cx="92403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Braunschweig</a:t>
            </a:r>
          </a:p>
        </p:txBody>
      </p:sp>
      <p:sp>
        <p:nvSpPr>
          <p:cNvPr id="4" name="Abgerundetes Rechteck 3">
            <a:extLst>
              <a:ext uri="{FF2B5EF4-FFF2-40B4-BE49-F238E27FC236}">
                <a16:creationId xmlns:a16="http://schemas.microsoft.com/office/drawing/2014/main" id="{28096145-C7D0-E145-88CA-7389FD0F82EE}"/>
              </a:ext>
            </a:extLst>
          </p:cNvPr>
          <p:cNvSpPr/>
          <p:nvPr/>
        </p:nvSpPr>
        <p:spPr>
          <a:xfrm>
            <a:off x="393159" y="1163782"/>
            <a:ext cx="1260000" cy="162000"/>
          </a:xfrm>
          <a:prstGeom prst="roundRect">
            <a:avLst/>
          </a:prstGeom>
          <a:solidFill>
            <a:schemeClr val="tx1"/>
          </a:solidFill>
          <a:ln w="3175">
            <a:noFill/>
          </a:ln>
          <a:effectLst/>
        </p:spPr>
        <p:txBody>
          <a:bodyPr wrap="none" rIns="72000" anchor="ctr">
            <a:noAutofit/>
          </a:bodyPr>
          <a:lstStyle/>
          <a:p>
            <a:r>
              <a:rPr lang="de-DE" sz="600" dirty="0">
                <a:solidFill>
                  <a:schemeClr val="bg1"/>
                </a:solidFill>
                <a:latin typeface="Avenir LT Std 55 Roman" panose="020B0503020203020204" pitchFamily="34" charset="77"/>
              </a:rPr>
              <a:t>M&amp;P Management GmbH</a:t>
            </a:r>
          </a:p>
        </p:txBody>
      </p:sp>
      <p:sp>
        <p:nvSpPr>
          <p:cNvPr id="33" name="Abgerundetes Rechteck 32">
            <a:extLst>
              <a:ext uri="{FF2B5EF4-FFF2-40B4-BE49-F238E27FC236}">
                <a16:creationId xmlns:a16="http://schemas.microsoft.com/office/drawing/2014/main" id="{3BB577E8-2BBE-B44D-BC66-26BD0F7D9505}"/>
              </a:ext>
            </a:extLst>
          </p:cNvPr>
          <p:cNvSpPr/>
          <p:nvPr/>
        </p:nvSpPr>
        <p:spPr>
          <a:xfrm>
            <a:off x="3609937" y="1436195"/>
            <a:ext cx="1963642"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Braunschweig </a:t>
            </a:r>
            <a:r>
              <a:rPr lang="de-DE" dirty="0">
                <a:solidFill>
                  <a:schemeClr val="bg1"/>
                </a:solidFill>
                <a:latin typeface="Avenir LT Std 55 Roman" panose="020B0503020203020204" pitchFamily="34" charset="77"/>
              </a:rPr>
              <a:t>| </a:t>
            </a:r>
            <a:r>
              <a:rPr lang="de-DE" sz="600" dirty="0">
                <a:solidFill>
                  <a:schemeClr val="bg1"/>
                </a:solidFill>
                <a:latin typeface="Avenir LT Std 55 Roman" panose="020B0503020203020204" pitchFamily="34" charset="77"/>
              </a:rPr>
              <a:t>Berlin</a:t>
            </a:r>
            <a:r>
              <a:rPr lang="de-DE" sz="500" dirty="0">
                <a:solidFill>
                  <a:schemeClr val="bg1"/>
                </a:solidFill>
                <a:latin typeface="Avenir LT Std 55 Roman" panose="020B0503020203020204" pitchFamily="34" charset="77"/>
              </a:rPr>
              <a:t> </a:t>
            </a:r>
            <a:r>
              <a:rPr lang="de-DE" sz="600" dirty="0">
                <a:solidFill>
                  <a:schemeClr val="bg1"/>
                </a:solidFill>
                <a:latin typeface="Avenir LT Std 55 Roman" panose="020B0503020203020204" pitchFamily="34" charset="77"/>
              </a:rPr>
              <a:t>| Frankfurt</a:t>
            </a:r>
            <a:r>
              <a:rPr lang="de-DE" sz="500" dirty="0">
                <a:solidFill>
                  <a:schemeClr val="bg1"/>
                </a:solidFill>
                <a:latin typeface="Avenir LT Std 55 Roman" panose="020B0503020203020204" pitchFamily="34" charset="77"/>
              </a:rPr>
              <a:t> </a:t>
            </a:r>
            <a:r>
              <a:rPr lang="de-DE" sz="600" dirty="0">
                <a:solidFill>
                  <a:schemeClr val="bg1"/>
                </a:solidFill>
                <a:latin typeface="Avenir LT Std 55 Roman" panose="020B0503020203020204" pitchFamily="34" charset="77"/>
              </a:rPr>
              <a:t>| Düsseldorf</a:t>
            </a:r>
          </a:p>
        </p:txBody>
      </p:sp>
      <p:sp>
        <p:nvSpPr>
          <p:cNvPr id="12" name="Abgerundetes Rechteck 11">
            <a:extLst>
              <a:ext uri="{FF2B5EF4-FFF2-40B4-BE49-F238E27FC236}">
                <a16:creationId xmlns:a16="http://schemas.microsoft.com/office/drawing/2014/main" id="{ACB14CE7-5F09-CD43-BF87-9E86AD0CE3BA}"/>
              </a:ext>
            </a:extLst>
          </p:cNvPr>
          <p:cNvSpPr/>
          <p:nvPr/>
        </p:nvSpPr>
        <p:spPr>
          <a:xfrm>
            <a:off x="2580445" y="1436195"/>
            <a:ext cx="1260000" cy="162000"/>
          </a:xfrm>
          <a:prstGeom prst="roundRect">
            <a:avLst/>
          </a:prstGeom>
          <a:gradFill>
            <a:gsLst>
              <a:gs pos="5000">
                <a:schemeClr val="tx2"/>
              </a:gs>
              <a:gs pos="75000">
                <a:schemeClr val="bg2"/>
              </a:gs>
              <a:gs pos="35000">
                <a:schemeClr val="accent2"/>
              </a:gs>
              <a:gs pos="100000">
                <a:schemeClr val="accent1"/>
              </a:gs>
            </a:gsLst>
            <a:lin ang="18600000" scaled="0"/>
          </a:gradFill>
          <a:ln w="3175">
            <a:noFill/>
          </a:ln>
        </p:spPr>
        <p:txBody>
          <a:bodyPr wrap="square" rIns="72000" anchor="ctr">
            <a:noAutofit/>
          </a:bodyPr>
          <a:lstStyle/>
          <a:p>
            <a:r>
              <a:rPr lang="de-DE" sz="600" dirty="0">
                <a:solidFill>
                  <a:schemeClr val="bg1"/>
                </a:solidFill>
                <a:latin typeface="Avenir LT Std 55 Roman" panose="020B0503020203020204" pitchFamily="34" charset="77"/>
              </a:rPr>
              <a:t>M&amp;P Braunschweig GmbH</a:t>
            </a:r>
          </a:p>
        </p:txBody>
      </p:sp>
      <p:sp>
        <p:nvSpPr>
          <p:cNvPr id="34" name="Abgerundetes Rechteck 33">
            <a:extLst>
              <a:ext uri="{FF2B5EF4-FFF2-40B4-BE49-F238E27FC236}">
                <a16:creationId xmlns:a16="http://schemas.microsoft.com/office/drawing/2014/main" id="{1771158D-099E-5047-A0FC-456EDAEF092B}"/>
              </a:ext>
            </a:extLst>
          </p:cNvPr>
          <p:cNvSpPr/>
          <p:nvPr/>
        </p:nvSpPr>
        <p:spPr>
          <a:xfrm>
            <a:off x="6782899" y="1630403"/>
            <a:ext cx="913461"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Braunschweig</a:t>
            </a:r>
          </a:p>
        </p:txBody>
      </p:sp>
      <p:sp>
        <p:nvSpPr>
          <p:cNvPr id="35" name="Abgerundetes Rechteck 34">
            <a:extLst>
              <a:ext uri="{FF2B5EF4-FFF2-40B4-BE49-F238E27FC236}">
                <a16:creationId xmlns:a16="http://schemas.microsoft.com/office/drawing/2014/main" id="{F4BFC162-4647-F04F-A903-F3A20EC56EAF}"/>
              </a:ext>
            </a:extLst>
          </p:cNvPr>
          <p:cNvSpPr/>
          <p:nvPr/>
        </p:nvSpPr>
        <p:spPr>
          <a:xfrm>
            <a:off x="5753407" y="1630403"/>
            <a:ext cx="1260000" cy="162000"/>
          </a:xfrm>
          <a:prstGeom prst="roundRect">
            <a:avLst/>
          </a:prstGeom>
          <a:solidFill>
            <a:schemeClr val="accent1"/>
          </a:solidFill>
          <a:ln w="3175">
            <a:noFill/>
          </a:ln>
        </p:spPr>
        <p:txBody>
          <a:bodyPr wrap="square" anchor="ctr">
            <a:noAutofit/>
          </a:bodyPr>
          <a:lstStyle/>
          <a:p>
            <a:r>
              <a:rPr lang="de-DE" sz="600" dirty="0">
                <a:solidFill>
                  <a:schemeClr val="bg1"/>
                </a:solidFill>
                <a:latin typeface="Avenir LT Std 55 Roman" panose="020B0503020203020204" pitchFamily="34" charset="77"/>
              </a:rPr>
              <a:t>TGA 360° GmbH</a:t>
            </a:r>
          </a:p>
        </p:txBody>
      </p:sp>
      <p:sp>
        <p:nvSpPr>
          <p:cNvPr id="40" name="Abgerundetes Rechteck 39">
            <a:extLst>
              <a:ext uri="{FF2B5EF4-FFF2-40B4-BE49-F238E27FC236}">
                <a16:creationId xmlns:a16="http://schemas.microsoft.com/office/drawing/2014/main" id="{06E5BE47-89A4-D54B-B243-A5E98EFDFAF9}"/>
              </a:ext>
            </a:extLst>
          </p:cNvPr>
          <p:cNvSpPr/>
          <p:nvPr/>
        </p:nvSpPr>
        <p:spPr>
          <a:xfrm>
            <a:off x="3609937" y="2577702"/>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Stuttgart</a:t>
            </a:r>
          </a:p>
        </p:txBody>
      </p:sp>
      <p:sp>
        <p:nvSpPr>
          <p:cNvPr id="41" name="Abgerundetes Rechteck 40">
            <a:extLst>
              <a:ext uri="{FF2B5EF4-FFF2-40B4-BE49-F238E27FC236}">
                <a16:creationId xmlns:a16="http://schemas.microsoft.com/office/drawing/2014/main" id="{ED0D96C0-EE22-3542-B759-49812BE7022E}"/>
              </a:ext>
            </a:extLst>
          </p:cNvPr>
          <p:cNvSpPr/>
          <p:nvPr/>
        </p:nvSpPr>
        <p:spPr>
          <a:xfrm>
            <a:off x="2580444" y="2577702"/>
            <a:ext cx="1260000" cy="162000"/>
          </a:xfrm>
          <a:prstGeom prst="roundRect">
            <a:avLst/>
          </a:prstGeom>
          <a:solidFill>
            <a:schemeClr val="accent1"/>
          </a:solidFill>
          <a:ln w="3175">
            <a:noFill/>
          </a:ln>
        </p:spPr>
        <p:txBody>
          <a:bodyPr wrap="none" anchor="ctr">
            <a:noAutofit/>
          </a:bodyPr>
          <a:lstStyle/>
          <a:p>
            <a:r>
              <a:rPr lang="de-DE" sz="600" dirty="0">
                <a:solidFill>
                  <a:schemeClr val="bg1"/>
                </a:solidFill>
                <a:latin typeface="Avenir LT Std 55 Roman" panose="020B0503020203020204" pitchFamily="34" charset="77"/>
              </a:rPr>
              <a:t>M&amp;P Stuttgart GmbH</a:t>
            </a:r>
          </a:p>
        </p:txBody>
      </p:sp>
      <p:sp>
        <p:nvSpPr>
          <p:cNvPr id="42" name="Abgerundetes Rechteck 41">
            <a:extLst>
              <a:ext uri="{FF2B5EF4-FFF2-40B4-BE49-F238E27FC236}">
                <a16:creationId xmlns:a16="http://schemas.microsoft.com/office/drawing/2014/main" id="{16981548-474C-D246-903F-F06C43B9A12D}"/>
              </a:ext>
            </a:extLst>
          </p:cNvPr>
          <p:cNvSpPr/>
          <p:nvPr/>
        </p:nvSpPr>
        <p:spPr>
          <a:xfrm>
            <a:off x="3609937" y="2765480"/>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Essen</a:t>
            </a:r>
          </a:p>
        </p:txBody>
      </p:sp>
      <p:sp>
        <p:nvSpPr>
          <p:cNvPr id="43" name="Abgerundetes Rechteck 42">
            <a:extLst>
              <a:ext uri="{FF2B5EF4-FFF2-40B4-BE49-F238E27FC236}">
                <a16:creationId xmlns:a16="http://schemas.microsoft.com/office/drawing/2014/main" id="{7BA47A6B-C993-414D-8155-7C08A937C59E}"/>
              </a:ext>
            </a:extLst>
          </p:cNvPr>
          <p:cNvSpPr/>
          <p:nvPr/>
        </p:nvSpPr>
        <p:spPr>
          <a:xfrm>
            <a:off x="3609937" y="2947454"/>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Magdeburg</a:t>
            </a:r>
          </a:p>
        </p:txBody>
      </p:sp>
      <p:sp>
        <p:nvSpPr>
          <p:cNvPr id="44" name="Abgerundetes Rechteck 43">
            <a:extLst>
              <a:ext uri="{FF2B5EF4-FFF2-40B4-BE49-F238E27FC236}">
                <a16:creationId xmlns:a16="http://schemas.microsoft.com/office/drawing/2014/main" id="{97194ED5-B203-2D43-9DE8-9C4B18962B54}"/>
              </a:ext>
            </a:extLst>
          </p:cNvPr>
          <p:cNvSpPr/>
          <p:nvPr/>
        </p:nvSpPr>
        <p:spPr>
          <a:xfrm>
            <a:off x="3609937" y="3132247"/>
            <a:ext cx="109675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Zürich</a:t>
            </a:r>
          </a:p>
        </p:txBody>
      </p:sp>
      <p:sp>
        <p:nvSpPr>
          <p:cNvPr id="45" name="Abgerundetes Rechteck 44">
            <a:extLst>
              <a:ext uri="{FF2B5EF4-FFF2-40B4-BE49-F238E27FC236}">
                <a16:creationId xmlns:a16="http://schemas.microsoft.com/office/drawing/2014/main" id="{986C8B4A-5E96-EC48-AE7F-94D78A5BA746}"/>
              </a:ext>
            </a:extLst>
          </p:cNvPr>
          <p:cNvSpPr/>
          <p:nvPr/>
        </p:nvSpPr>
        <p:spPr>
          <a:xfrm>
            <a:off x="2580444" y="2765229"/>
            <a:ext cx="1260000" cy="162000"/>
          </a:xfrm>
          <a:prstGeom prst="roundRect">
            <a:avLst/>
          </a:prstGeom>
          <a:solidFill>
            <a:schemeClr val="accent1"/>
          </a:solidFill>
          <a:ln w="3175">
            <a:noFill/>
          </a:ln>
        </p:spPr>
        <p:txBody>
          <a:bodyPr wrap="none" rIns="72000" anchor="ctr">
            <a:noAutofit/>
          </a:bodyPr>
          <a:lstStyle/>
          <a:p>
            <a:r>
              <a:rPr lang="de-DE" sz="600" dirty="0">
                <a:solidFill>
                  <a:schemeClr val="bg1"/>
                </a:solidFill>
                <a:latin typeface="Avenir LT Std 55 Roman" panose="020B0503020203020204" pitchFamily="34" charset="77"/>
              </a:rPr>
              <a:t>M&amp;P Essen GmbH</a:t>
            </a:r>
          </a:p>
        </p:txBody>
      </p:sp>
      <p:sp>
        <p:nvSpPr>
          <p:cNvPr id="46" name="Abgerundetes Rechteck 45">
            <a:extLst>
              <a:ext uri="{FF2B5EF4-FFF2-40B4-BE49-F238E27FC236}">
                <a16:creationId xmlns:a16="http://schemas.microsoft.com/office/drawing/2014/main" id="{64482A70-3562-E346-B48F-AA66D8A067EE}"/>
              </a:ext>
            </a:extLst>
          </p:cNvPr>
          <p:cNvSpPr/>
          <p:nvPr/>
        </p:nvSpPr>
        <p:spPr>
          <a:xfrm>
            <a:off x="2580444" y="2947454"/>
            <a:ext cx="1260000" cy="162000"/>
          </a:xfrm>
          <a:prstGeom prst="roundRect">
            <a:avLst/>
          </a:prstGeom>
          <a:solidFill>
            <a:schemeClr val="accent1"/>
          </a:solidFill>
          <a:ln w="3175">
            <a:noFill/>
          </a:ln>
        </p:spPr>
        <p:txBody>
          <a:bodyPr wrap="none" rIns="72000" anchor="ctr">
            <a:noAutofit/>
          </a:bodyPr>
          <a:lstStyle/>
          <a:p>
            <a:r>
              <a:rPr lang="de-DE" sz="600" dirty="0">
                <a:solidFill>
                  <a:schemeClr val="bg1"/>
                </a:solidFill>
                <a:latin typeface="Avenir LT Std 55 Roman" panose="020B0503020203020204" pitchFamily="34" charset="77"/>
              </a:rPr>
              <a:t>M&amp;P Magdeburg GmbH</a:t>
            </a:r>
          </a:p>
        </p:txBody>
      </p:sp>
      <p:sp>
        <p:nvSpPr>
          <p:cNvPr id="47" name="Abgerundetes Rechteck 46">
            <a:extLst>
              <a:ext uri="{FF2B5EF4-FFF2-40B4-BE49-F238E27FC236}">
                <a16:creationId xmlns:a16="http://schemas.microsoft.com/office/drawing/2014/main" id="{F28D96D3-75BD-6A49-9656-74AE2803903A}"/>
              </a:ext>
            </a:extLst>
          </p:cNvPr>
          <p:cNvSpPr/>
          <p:nvPr/>
        </p:nvSpPr>
        <p:spPr>
          <a:xfrm>
            <a:off x="2580444" y="3132247"/>
            <a:ext cx="1260000" cy="162000"/>
          </a:xfrm>
          <a:prstGeom prst="roundRect">
            <a:avLst/>
          </a:prstGeom>
          <a:solidFill>
            <a:schemeClr val="accent1"/>
          </a:solidFill>
          <a:ln w="3175">
            <a:noFill/>
          </a:ln>
        </p:spPr>
        <p:txBody>
          <a:bodyPr wrap="none" rIns="72000" anchor="ctr">
            <a:noAutofit/>
          </a:bodyPr>
          <a:lstStyle/>
          <a:p>
            <a:r>
              <a:rPr lang="de-DE" sz="600" dirty="0" err="1">
                <a:solidFill>
                  <a:schemeClr val="bg1"/>
                </a:solidFill>
                <a:latin typeface="Avenir LT Std 55 Roman" panose="020B0503020203020204" pitchFamily="34" charset="77"/>
              </a:rPr>
              <a:t>m+p</a:t>
            </a:r>
            <a:r>
              <a:rPr lang="de-DE" sz="600" dirty="0">
                <a:solidFill>
                  <a:schemeClr val="bg1"/>
                </a:solidFill>
                <a:latin typeface="Avenir LT Std 55 Roman" panose="020B0503020203020204" pitchFamily="34" charset="77"/>
              </a:rPr>
              <a:t> Schweiz AG</a:t>
            </a:r>
          </a:p>
        </p:txBody>
      </p:sp>
      <p:sp>
        <p:nvSpPr>
          <p:cNvPr id="48" name="Abgerundetes Rechteck 47">
            <a:extLst>
              <a:ext uri="{FF2B5EF4-FFF2-40B4-BE49-F238E27FC236}">
                <a16:creationId xmlns:a16="http://schemas.microsoft.com/office/drawing/2014/main" id="{DC37D50F-E553-334B-AA1F-B2E1DBDD41BC}"/>
              </a:ext>
            </a:extLst>
          </p:cNvPr>
          <p:cNvSpPr/>
          <p:nvPr/>
        </p:nvSpPr>
        <p:spPr>
          <a:xfrm>
            <a:off x="3609936" y="3316923"/>
            <a:ext cx="1743979"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Braunschweig </a:t>
            </a:r>
            <a:r>
              <a:rPr lang="de-DE" dirty="0">
                <a:solidFill>
                  <a:schemeClr val="bg1"/>
                </a:solidFill>
                <a:latin typeface="Avenir LT Std 55 Roman" panose="020B0503020203020204" pitchFamily="34" charset="77"/>
              </a:rPr>
              <a:t>| </a:t>
            </a:r>
            <a:r>
              <a:rPr lang="de-DE" sz="600" dirty="0">
                <a:solidFill>
                  <a:schemeClr val="bg1"/>
                </a:solidFill>
                <a:latin typeface="Avenir LT Std 55 Roman" panose="020B0503020203020204" pitchFamily="34" charset="77"/>
              </a:rPr>
              <a:t>Leipzig</a:t>
            </a:r>
          </a:p>
        </p:txBody>
      </p:sp>
      <p:sp>
        <p:nvSpPr>
          <p:cNvPr id="49" name="Abgerundetes Rechteck 48">
            <a:extLst>
              <a:ext uri="{FF2B5EF4-FFF2-40B4-BE49-F238E27FC236}">
                <a16:creationId xmlns:a16="http://schemas.microsoft.com/office/drawing/2014/main" id="{E1DAB6EC-CD60-E642-916D-0C24C8568165}"/>
              </a:ext>
            </a:extLst>
          </p:cNvPr>
          <p:cNvSpPr/>
          <p:nvPr/>
        </p:nvSpPr>
        <p:spPr>
          <a:xfrm>
            <a:off x="2580444" y="3316923"/>
            <a:ext cx="1260000" cy="162000"/>
          </a:xfrm>
          <a:prstGeom prst="roundRect">
            <a:avLst/>
          </a:prstGeom>
          <a:solidFill>
            <a:schemeClr val="accent2"/>
          </a:solidFill>
          <a:ln w="3175">
            <a:noFill/>
          </a:ln>
        </p:spPr>
        <p:txBody>
          <a:bodyPr wrap="square" rIns="72000" anchor="ctr">
            <a:noAutofit/>
          </a:bodyPr>
          <a:lstStyle/>
          <a:p>
            <a:r>
              <a:rPr lang="de-DE" sz="600" dirty="0">
                <a:solidFill>
                  <a:schemeClr val="bg1"/>
                </a:solidFill>
                <a:latin typeface="Avenir LT Std 55 Roman" panose="020B0503020203020204" pitchFamily="34" charset="77"/>
              </a:rPr>
              <a:t>M&amp;P Business Solutions GmbH</a:t>
            </a:r>
          </a:p>
        </p:txBody>
      </p:sp>
      <p:sp>
        <p:nvSpPr>
          <p:cNvPr id="50" name="Abgerundetes Rechteck 49">
            <a:extLst>
              <a:ext uri="{FF2B5EF4-FFF2-40B4-BE49-F238E27FC236}">
                <a16:creationId xmlns:a16="http://schemas.microsoft.com/office/drawing/2014/main" id="{6C87ACFF-09D0-3F4B-AD58-F1204BEF0EE7}"/>
              </a:ext>
            </a:extLst>
          </p:cNvPr>
          <p:cNvSpPr/>
          <p:nvPr/>
        </p:nvSpPr>
        <p:spPr>
          <a:xfrm>
            <a:off x="6782899" y="3505641"/>
            <a:ext cx="92403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Düsseldorf</a:t>
            </a:r>
          </a:p>
        </p:txBody>
      </p:sp>
      <p:sp>
        <p:nvSpPr>
          <p:cNvPr id="51" name="Abgerundetes Rechteck 50">
            <a:extLst>
              <a:ext uri="{FF2B5EF4-FFF2-40B4-BE49-F238E27FC236}">
                <a16:creationId xmlns:a16="http://schemas.microsoft.com/office/drawing/2014/main" id="{0F52324D-C75C-E14B-AF8D-2BFF3BE9F763}"/>
              </a:ext>
            </a:extLst>
          </p:cNvPr>
          <p:cNvSpPr/>
          <p:nvPr/>
        </p:nvSpPr>
        <p:spPr>
          <a:xfrm>
            <a:off x="5753406" y="3505641"/>
            <a:ext cx="1260000" cy="162000"/>
          </a:xfrm>
          <a:prstGeom prst="roundRect">
            <a:avLst/>
          </a:prstGeom>
          <a:solidFill>
            <a:schemeClr val="accent2"/>
          </a:solidFill>
          <a:ln w="3175">
            <a:noFill/>
          </a:ln>
        </p:spPr>
        <p:txBody>
          <a:bodyPr wrap="none" anchor="ctr">
            <a:noAutofit/>
          </a:bodyPr>
          <a:lstStyle/>
          <a:p>
            <a:r>
              <a:rPr lang="de-DE" sz="600" dirty="0">
                <a:solidFill>
                  <a:schemeClr val="bg1"/>
                </a:solidFill>
                <a:latin typeface="Avenir LT Std 55 Roman" panose="020B0503020203020204" pitchFamily="34" charset="77"/>
              </a:rPr>
              <a:t>M&amp;P BEGIS GmbH</a:t>
            </a:r>
          </a:p>
        </p:txBody>
      </p:sp>
      <p:sp>
        <p:nvSpPr>
          <p:cNvPr id="58" name="Abgerundetes Rechteck 57">
            <a:extLst>
              <a:ext uri="{FF2B5EF4-FFF2-40B4-BE49-F238E27FC236}">
                <a16:creationId xmlns:a16="http://schemas.microsoft.com/office/drawing/2014/main" id="{D3FA0736-4F83-F743-B5CC-D85EDCB9EF54}"/>
              </a:ext>
            </a:extLst>
          </p:cNvPr>
          <p:cNvSpPr/>
          <p:nvPr/>
        </p:nvSpPr>
        <p:spPr>
          <a:xfrm>
            <a:off x="3609936" y="3847948"/>
            <a:ext cx="1096755"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Osnabrück</a:t>
            </a:r>
          </a:p>
        </p:txBody>
      </p:sp>
      <p:sp>
        <p:nvSpPr>
          <p:cNvPr id="59" name="Abgerundetes Rechteck 58">
            <a:extLst>
              <a:ext uri="{FF2B5EF4-FFF2-40B4-BE49-F238E27FC236}">
                <a16:creationId xmlns:a16="http://schemas.microsoft.com/office/drawing/2014/main" id="{AFE4EBC8-FC70-C744-A1BD-ACF74F788EA4}"/>
              </a:ext>
            </a:extLst>
          </p:cNvPr>
          <p:cNvSpPr/>
          <p:nvPr/>
        </p:nvSpPr>
        <p:spPr>
          <a:xfrm>
            <a:off x="2580444" y="3847948"/>
            <a:ext cx="1260000" cy="162000"/>
          </a:xfrm>
          <a:prstGeom prst="roundRect">
            <a:avLst/>
          </a:prstGeom>
          <a:solidFill>
            <a:schemeClr val="bg2"/>
          </a:solidFill>
          <a:ln w="3175">
            <a:noFill/>
          </a:ln>
        </p:spPr>
        <p:txBody>
          <a:bodyPr wrap="square" rIns="72000" anchor="ctr">
            <a:noAutofit/>
          </a:bodyPr>
          <a:lstStyle/>
          <a:p>
            <a:r>
              <a:rPr lang="de-DE" sz="600" dirty="0" err="1">
                <a:solidFill>
                  <a:schemeClr val="bg1"/>
                </a:solidFill>
                <a:latin typeface="Avenir LT Std 55 Roman" panose="020B0503020203020204" pitchFamily="34" charset="77"/>
              </a:rPr>
              <a:t>savemaxx</a:t>
            </a:r>
            <a:r>
              <a:rPr lang="de-DE" sz="600" dirty="0">
                <a:solidFill>
                  <a:schemeClr val="bg1"/>
                </a:solidFill>
                <a:latin typeface="Avenir LT Std 55 Roman" panose="020B0503020203020204" pitchFamily="34" charset="77"/>
              </a:rPr>
              <a:t> GmbH</a:t>
            </a:r>
          </a:p>
        </p:txBody>
      </p:sp>
      <p:sp>
        <p:nvSpPr>
          <p:cNvPr id="60" name="Abgerundetes Rechteck 59">
            <a:extLst>
              <a:ext uri="{FF2B5EF4-FFF2-40B4-BE49-F238E27FC236}">
                <a16:creationId xmlns:a16="http://schemas.microsoft.com/office/drawing/2014/main" id="{0E900FE0-B733-3B4C-B266-9473C42BD4C4}"/>
              </a:ext>
            </a:extLst>
          </p:cNvPr>
          <p:cNvSpPr/>
          <p:nvPr/>
        </p:nvSpPr>
        <p:spPr>
          <a:xfrm>
            <a:off x="3609936" y="4034730"/>
            <a:ext cx="1096755"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Braunschweig</a:t>
            </a:r>
          </a:p>
        </p:txBody>
      </p:sp>
      <p:sp>
        <p:nvSpPr>
          <p:cNvPr id="61" name="Abgerundetes Rechteck 60">
            <a:extLst>
              <a:ext uri="{FF2B5EF4-FFF2-40B4-BE49-F238E27FC236}">
                <a16:creationId xmlns:a16="http://schemas.microsoft.com/office/drawing/2014/main" id="{F0A7EF8A-3F4C-0841-A109-B6C921336B84}"/>
              </a:ext>
            </a:extLst>
          </p:cNvPr>
          <p:cNvSpPr/>
          <p:nvPr/>
        </p:nvSpPr>
        <p:spPr>
          <a:xfrm>
            <a:off x="2580444" y="4034730"/>
            <a:ext cx="1260000" cy="162000"/>
          </a:xfrm>
          <a:prstGeom prst="roundRect">
            <a:avLst/>
          </a:prstGeom>
          <a:solidFill>
            <a:schemeClr val="bg2"/>
          </a:solidFill>
          <a:ln w="3175">
            <a:noFill/>
          </a:ln>
        </p:spPr>
        <p:txBody>
          <a:bodyPr wrap="square" rIns="72000" anchor="ctr">
            <a:noAutofit/>
          </a:bodyPr>
          <a:lstStyle/>
          <a:p>
            <a:r>
              <a:rPr lang="de-DE" sz="600" dirty="0" err="1">
                <a:solidFill>
                  <a:schemeClr val="bg1"/>
                </a:solidFill>
                <a:latin typeface="Avenir LT Std 55 Roman" panose="020B0503020203020204" pitchFamily="34" charset="77"/>
              </a:rPr>
              <a:t>Savemaxx</a:t>
            </a:r>
            <a:r>
              <a:rPr lang="de-DE" sz="600" dirty="0">
                <a:solidFill>
                  <a:schemeClr val="bg1"/>
                </a:solidFill>
                <a:latin typeface="Avenir LT Std 55 Roman" panose="020B0503020203020204" pitchFamily="34" charset="77"/>
              </a:rPr>
              <a:t> </a:t>
            </a:r>
            <a:r>
              <a:rPr lang="de-DE" sz="600" dirty="0" err="1">
                <a:solidFill>
                  <a:schemeClr val="bg1"/>
                </a:solidFill>
                <a:latin typeface="Avenir LT Std 55 Roman" panose="020B0503020203020204" pitchFamily="34" charset="77"/>
              </a:rPr>
              <a:t>contracting</a:t>
            </a:r>
            <a:r>
              <a:rPr lang="de-DE" sz="600" dirty="0">
                <a:solidFill>
                  <a:schemeClr val="bg1"/>
                </a:solidFill>
                <a:latin typeface="Avenir LT Std 55 Roman" panose="020B0503020203020204" pitchFamily="34" charset="77"/>
              </a:rPr>
              <a:t> GmbH</a:t>
            </a:r>
          </a:p>
        </p:txBody>
      </p:sp>
      <p:sp>
        <p:nvSpPr>
          <p:cNvPr id="62" name="Abgerundetes Rechteck 61">
            <a:extLst>
              <a:ext uri="{FF2B5EF4-FFF2-40B4-BE49-F238E27FC236}">
                <a16:creationId xmlns:a16="http://schemas.microsoft.com/office/drawing/2014/main" id="{563C2806-B963-B94D-A162-1BD142490CBE}"/>
              </a:ext>
            </a:extLst>
          </p:cNvPr>
          <p:cNvSpPr/>
          <p:nvPr/>
        </p:nvSpPr>
        <p:spPr>
          <a:xfrm>
            <a:off x="3609936" y="4221512"/>
            <a:ext cx="1096755"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Braunschweig</a:t>
            </a:r>
          </a:p>
        </p:txBody>
      </p:sp>
      <p:sp>
        <p:nvSpPr>
          <p:cNvPr id="63" name="Abgerundetes Rechteck 62">
            <a:extLst>
              <a:ext uri="{FF2B5EF4-FFF2-40B4-BE49-F238E27FC236}">
                <a16:creationId xmlns:a16="http://schemas.microsoft.com/office/drawing/2014/main" id="{ECAA994F-A997-8C44-9566-24EFA18540AC}"/>
              </a:ext>
            </a:extLst>
          </p:cNvPr>
          <p:cNvSpPr/>
          <p:nvPr/>
        </p:nvSpPr>
        <p:spPr>
          <a:xfrm>
            <a:off x="2580444" y="4221512"/>
            <a:ext cx="1260000" cy="162000"/>
          </a:xfrm>
          <a:prstGeom prst="roundRect">
            <a:avLst/>
          </a:prstGeom>
          <a:solidFill>
            <a:schemeClr val="bg2"/>
          </a:solidFill>
          <a:ln w="3175">
            <a:noFill/>
          </a:ln>
        </p:spPr>
        <p:txBody>
          <a:bodyPr wrap="square" rIns="72000" anchor="ctr">
            <a:noAutofit/>
          </a:bodyPr>
          <a:lstStyle/>
          <a:p>
            <a:r>
              <a:rPr lang="de-DE" sz="600" dirty="0">
                <a:solidFill>
                  <a:schemeClr val="bg1"/>
                </a:solidFill>
                <a:latin typeface="Avenir LT Std 55 Roman" panose="020B0503020203020204" pitchFamily="34" charset="77"/>
              </a:rPr>
              <a:t>PROSPER-X GmbH</a:t>
            </a:r>
          </a:p>
        </p:txBody>
      </p:sp>
      <p:cxnSp>
        <p:nvCxnSpPr>
          <p:cNvPr id="6" name="Gerade Verbindung 5">
            <a:extLst>
              <a:ext uri="{FF2B5EF4-FFF2-40B4-BE49-F238E27FC236}">
                <a16:creationId xmlns:a16="http://schemas.microsoft.com/office/drawing/2014/main" id="{AFCD9A11-4CF7-0248-873C-0A1BAECB982D}"/>
              </a:ext>
            </a:extLst>
          </p:cNvPr>
          <p:cNvCxnSpPr>
            <a:stCxn id="12" idx="1"/>
          </p:cNvCxnSpPr>
          <p:nvPr/>
        </p:nvCxnSpPr>
        <p:spPr>
          <a:xfrm flipH="1">
            <a:off x="1023159" y="1517195"/>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6" name="Gerade Verbindung 65">
            <a:extLst>
              <a:ext uri="{FF2B5EF4-FFF2-40B4-BE49-F238E27FC236}">
                <a16:creationId xmlns:a16="http://schemas.microsoft.com/office/drawing/2014/main" id="{D7F90DBC-120A-234B-82C0-EF45B7F8059E}"/>
              </a:ext>
            </a:extLst>
          </p:cNvPr>
          <p:cNvCxnSpPr/>
          <p:nvPr/>
        </p:nvCxnSpPr>
        <p:spPr>
          <a:xfrm flipH="1">
            <a:off x="1023158" y="1902265"/>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7" name="Gerade Verbindung 66">
            <a:extLst>
              <a:ext uri="{FF2B5EF4-FFF2-40B4-BE49-F238E27FC236}">
                <a16:creationId xmlns:a16="http://schemas.microsoft.com/office/drawing/2014/main" id="{A9EFFAC1-531B-8C4A-A2D3-8211B19FD307}"/>
              </a:ext>
            </a:extLst>
          </p:cNvPr>
          <p:cNvCxnSpPr/>
          <p:nvPr/>
        </p:nvCxnSpPr>
        <p:spPr>
          <a:xfrm flipH="1">
            <a:off x="1023158" y="2088829"/>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8" name="Gerade Verbindung 67">
            <a:extLst>
              <a:ext uri="{FF2B5EF4-FFF2-40B4-BE49-F238E27FC236}">
                <a16:creationId xmlns:a16="http://schemas.microsoft.com/office/drawing/2014/main" id="{E06AB665-3971-C646-AB19-66011E817551}"/>
              </a:ext>
            </a:extLst>
          </p:cNvPr>
          <p:cNvCxnSpPr/>
          <p:nvPr/>
        </p:nvCxnSpPr>
        <p:spPr>
          <a:xfrm flipH="1">
            <a:off x="1023158" y="2278409"/>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68">
            <a:extLst>
              <a:ext uri="{FF2B5EF4-FFF2-40B4-BE49-F238E27FC236}">
                <a16:creationId xmlns:a16="http://schemas.microsoft.com/office/drawing/2014/main" id="{F09D8C3F-41C4-7D4F-BCF1-E3B9A97C15EC}"/>
              </a:ext>
            </a:extLst>
          </p:cNvPr>
          <p:cNvCxnSpPr/>
          <p:nvPr/>
        </p:nvCxnSpPr>
        <p:spPr>
          <a:xfrm flipH="1">
            <a:off x="1023158" y="2467676"/>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0" name="Gerade Verbindung 69">
            <a:extLst>
              <a:ext uri="{FF2B5EF4-FFF2-40B4-BE49-F238E27FC236}">
                <a16:creationId xmlns:a16="http://schemas.microsoft.com/office/drawing/2014/main" id="{71D525FD-A70A-3046-8CC4-BDA7C6A9420D}"/>
              </a:ext>
            </a:extLst>
          </p:cNvPr>
          <p:cNvCxnSpPr/>
          <p:nvPr/>
        </p:nvCxnSpPr>
        <p:spPr>
          <a:xfrm flipH="1">
            <a:off x="1023158" y="2846229"/>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1" name="Gerade Verbindung 70">
            <a:extLst>
              <a:ext uri="{FF2B5EF4-FFF2-40B4-BE49-F238E27FC236}">
                <a16:creationId xmlns:a16="http://schemas.microsoft.com/office/drawing/2014/main" id="{A98C06FB-5644-BC4D-B67B-D3F49C50EACF}"/>
              </a:ext>
            </a:extLst>
          </p:cNvPr>
          <p:cNvCxnSpPr/>
          <p:nvPr/>
        </p:nvCxnSpPr>
        <p:spPr>
          <a:xfrm flipH="1">
            <a:off x="1023158" y="3028454"/>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2" name="Gerade Verbindung 71">
            <a:extLst>
              <a:ext uri="{FF2B5EF4-FFF2-40B4-BE49-F238E27FC236}">
                <a16:creationId xmlns:a16="http://schemas.microsoft.com/office/drawing/2014/main" id="{2FD78FF6-448A-8141-99D9-F58C4F46D491}"/>
              </a:ext>
            </a:extLst>
          </p:cNvPr>
          <p:cNvCxnSpPr/>
          <p:nvPr/>
        </p:nvCxnSpPr>
        <p:spPr>
          <a:xfrm flipH="1">
            <a:off x="1023158" y="3216548"/>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3" name="Gerade Verbindung 72">
            <a:extLst>
              <a:ext uri="{FF2B5EF4-FFF2-40B4-BE49-F238E27FC236}">
                <a16:creationId xmlns:a16="http://schemas.microsoft.com/office/drawing/2014/main" id="{63604FA6-000F-C14A-9A82-7C8436D4699D}"/>
              </a:ext>
            </a:extLst>
          </p:cNvPr>
          <p:cNvCxnSpPr/>
          <p:nvPr/>
        </p:nvCxnSpPr>
        <p:spPr>
          <a:xfrm flipH="1">
            <a:off x="1023158" y="3397923"/>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4" name="Gerade Verbindung 73">
            <a:extLst>
              <a:ext uri="{FF2B5EF4-FFF2-40B4-BE49-F238E27FC236}">
                <a16:creationId xmlns:a16="http://schemas.microsoft.com/office/drawing/2014/main" id="{37024365-49AA-0C42-97B8-E7C257E17265}"/>
              </a:ext>
            </a:extLst>
          </p:cNvPr>
          <p:cNvCxnSpPr/>
          <p:nvPr/>
        </p:nvCxnSpPr>
        <p:spPr>
          <a:xfrm flipH="1">
            <a:off x="1023158" y="3928948"/>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5" name="Gerade Verbindung 74">
            <a:extLst>
              <a:ext uri="{FF2B5EF4-FFF2-40B4-BE49-F238E27FC236}">
                <a16:creationId xmlns:a16="http://schemas.microsoft.com/office/drawing/2014/main" id="{FF80F1A3-61E2-EB4A-BCCB-09CCCA6896E3}"/>
              </a:ext>
            </a:extLst>
          </p:cNvPr>
          <p:cNvCxnSpPr/>
          <p:nvPr/>
        </p:nvCxnSpPr>
        <p:spPr>
          <a:xfrm flipH="1">
            <a:off x="1023158" y="4115730"/>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6" name="Gerade Verbindung 75">
            <a:extLst>
              <a:ext uri="{FF2B5EF4-FFF2-40B4-BE49-F238E27FC236}">
                <a16:creationId xmlns:a16="http://schemas.microsoft.com/office/drawing/2014/main" id="{FB5B9F65-7068-BB40-A22F-1729B433FFA4}"/>
              </a:ext>
            </a:extLst>
          </p:cNvPr>
          <p:cNvCxnSpPr/>
          <p:nvPr/>
        </p:nvCxnSpPr>
        <p:spPr>
          <a:xfrm flipH="1">
            <a:off x="1023158" y="4302512"/>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7" name="Gerade Verbindung 76">
            <a:extLst>
              <a:ext uri="{FF2B5EF4-FFF2-40B4-BE49-F238E27FC236}">
                <a16:creationId xmlns:a16="http://schemas.microsoft.com/office/drawing/2014/main" id="{E314FFDD-6CC2-BA4C-A054-837004FFA355}"/>
              </a:ext>
            </a:extLst>
          </p:cNvPr>
          <p:cNvCxnSpPr>
            <a:cxnSpLocks/>
          </p:cNvCxnSpPr>
          <p:nvPr/>
        </p:nvCxnSpPr>
        <p:spPr>
          <a:xfrm flipH="1" flipV="1">
            <a:off x="1023158" y="1302488"/>
            <a:ext cx="1" cy="3005168"/>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8" name="Gerade Verbindung 77">
            <a:extLst>
              <a:ext uri="{FF2B5EF4-FFF2-40B4-BE49-F238E27FC236}">
                <a16:creationId xmlns:a16="http://schemas.microsoft.com/office/drawing/2014/main" id="{BD97F3DB-C7DE-7741-BBCA-4FBB84F3A481}"/>
              </a:ext>
            </a:extLst>
          </p:cNvPr>
          <p:cNvCxnSpPr>
            <a:cxnSpLocks/>
          </p:cNvCxnSpPr>
          <p:nvPr/>
        </p:nvCxnSpPr>
        <p:spPr>
          <a:xfrm flipH="1">
            <a:off x="3210444" y="1711403"/>
            <a:ext cx="2542962"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9" name="Gerade Verbindung 78">
            <a:extLst>
              <a:ext uri="{FF2B5EF4-FFF2-40B4-BE49-F238E27FC236}">
                <a16:creationId xmlns:a16="http://schemas.microsoft.com/office/drawing/2014/main" id="{C1CB3C84-3F10-9349-BF78-959538874527}"/>
              </a:ext>
            </a:extLst>
          </p:cNvPr>
          <p:cNvCxnSpPr>
            <a:cxnSpLocks/>
            <a:endCxn id="12" idx="2"/>
          </p:cNvCxnSpPr>
          <p:nvPr/>
        </p:nvCxnSpPr>
        <p:spPr>
          <a:xfrm flipH="1" flipV="1">
            <a:off x="3210445" y="1598195"/>
            <a:ext cx="1216" cy="11321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1" name="Gerade Verbindung 80">
            <a:extLst>
              <a:ext uri="{FF2B5EF4-FFF2-40B4-BE49-F238E27FC236}">
                <a16:creationId xmlns:a16="http://schemas.microsoft.com/office/drawing/2014/main" id="{5A92BFCD-1D7C-6843-95BE-ED8D4F5FC554}"/>
              </a:ext>
            </a:extLst>
          </p:cNvPr>
          <p:cNvCxnSpPr>
            <a:cxnSpLocks/>
          </p:cNvCxnSpPr>
          <p:nvPr/>
        </p:nvCxnSpPr>
        <p:spPr>
          <a:xfrm flipH="1">
            <a:off x="1023158" y="2662175"/>
            <a:ext cx="155728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4" name="Gerade Verbindung 83">
            <a:extLst>
              <a:ext uri="{FF2B5EF4-FFF2-40B4-BE49-F238E27FC236}">
                <a16:creationId xmlns:a16="http://schemas.microsoft.com/office/drawing/2014/main" id="{2C610892-58D6-A84A-8FAC-E0BD06AE750B}"/>
              </a:ext>
            </a:extLst>
          </p:cNvPr>
          <p:cNvCxnSpPr>
            <a:cxnSpLocks/>
          </p:cNvCxnSpPr>
          <p:nvPr/>
        </p:nvCxnSpPr>
        <p:spPr>
          <a:xfrm flipH="1">
            <a:off x="3210444" y="3586901"/>
            <a:ext cx="2542962"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5" name="Gerade Verbindung 84">
            <a:extLst>
              <a:ext uri="{FF2B5EF4-FFF2-40B4-BE49-F238E27FC236}">
                <a16:creationId xmlns:a16="http://schemas.microsoft.com/office/drawing/2014/main" id="{83609019-2816-294F-B3EA-AA5C3E2F5E6E}"/>
              </a:ext>
            </a:extLst>
          </p:cNvPr>
          <p:cNvCxnSpPr>
            <a:cxnSpLocks/>
          </p:cNvCxnSpPr>
          <p:nvPr/>
        </p:nvCxnSpPr>
        <p:spPr>
          <a:xfrm flipH="1" flipV="1">
            <a:off x="3210445" y="3473694"/>
            <a:ext cx="1216" cy="302247"/>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8" name="Abgerundetes Rechteck 97">
            <a:extLst>
              <a:ext uri="{FF2B5EF4-FFF2-40B4-BE49-F238E27FC236}">
                <a16:creationId xmlns:a16="http://schemas.microsoft.com/office/drawing/2014/main" id="{FEE2EB22-5BD6-4147-BB29-50CEF92EA338}"/>
              </a:ext>
            </a:extLst>
          </p:cNvPr>
          <p:cNvSpPr/>
          <p:nvPr/>
        </p:nvSpPr>
        <p:spPr>
          <a:xfrm>
            <a:off x="6784116" y="3700142"/>
            <a:ext cx="924034" cy="162000"/>
          </a:xfrm>
          <a:prstGeom prst="roundRect">
            <a:avLst/>
          </a:prstGeom>
          <a:solidFill>
            <a:schemeClr val="accent4"/>
          </a:solidFill>
          <a:ln w="3175">
            <a:noFill/>
          </a:ln>
        </p:spPr>
        <p:txBody>
          <a:bodyPr wrap="none" lIns="324000" anchor="ctr">
            <a:noAutofit/>
          </a:bodyPr>
          <a:lstStyle/>
          <a:p>
            <a:r>
              <a:rPr lang="de-DE" sz="600" dirty="0">
                <a:solidFill>
                  <a:schemeClr val="bg1"/>
                </a:solidFill>
                <a:latin typeface="Avenir LT Std 55 Roman" panose="020B0503020203020204" pitchFamily="34" charset="77"/>
              </a:rPr>
              <a:t>Wien</a:t>
            </a:r>
          </a:p>
        </p:txBody>
      </p:sp>
      <p:sp>
        <p:nvSpPr>
          <p:cNvPr id="99" name="Abgerundetes Rechteck 98">
            <a:extLst>
              <a:ext uri="{FF2B5EF4-FFF2-40B4-BE49-F238E27FC236}">
                <a16:creationId xmlns:a16="http://schemas.microsoft.com/office/drawing/2014/main" id="{62DAE598-9C65-794B-9695-0DD4503F6625}"/>
              </a:ext>
            </a:extLst>
          </p:cNvPr>
          <p:cNvSpPr/>
          <p:nvPr/>
        </p:nvSpPr>
        <p:spPr>
          <a:xfrm>
            <a:off x="5754623" y="3700142"/>
            <a:ext cx="1260000" cy="162000"/>
          </a:xfrm>
          <a:prstGeom prst="roundRect">
            <a:avLst/>
          </a:prstGeom>
          <a:solidFill>
            <a:schemeClr val="accent2"/>
          </a:solidFill>
          <a:ln w="3175">
            <a:noFill/>
          </a:ln>
        </p:spPr>
        <p:txBody>
          <a:bodyPr wrap="none" anchor="ctr">
            <a:noAutofit/>
          </a:bodyPr>
          <a:lstStyle/>
          <a:p>
            <a:r>
              <a:rPr lang="de-DE" sz="600" dirty="0" err="1">
                <a:solidFill>
                  <a:schemeClr val="bg1"/>
                </a:solidFill>
                <a:latin typeface="Avenir LT Std 55 Roman" panose="020B0503020203020204" pitchFamily="34" charset="77"/>
              </a:rPr>
              <a:t>m+p</a:t>
            </a:r>
            <a:r>
              <a:rPr lang="de-DE" sz="600" dirty="0">
                <a:solidFill>
                  <a:schemeClr val="bg1"/>
                </a:solidFill>
                <a:latin typeface="Avenir LT Std 55 Roman" panose="020B0503020203020204" pitchFamily="34" charset="77"/>
              </a:rPr>
              <a:t> Business Solutions Austria</a:t>
            </a:r>
          </a:p>
        </p:txBody>
      </p:sp>
      <p:cxnSp>
        <p:nvCxnSpPr>
          <p:cNvPr id="100" name="Gerade Verbindung 86">
            <a:extLst>
              <a:ext uri="{FF2B5EF4-FFF2-40B4-BE49-F238E27FC236}">
                <a16:creationId xmlns:a16="http://schemas.microsoft.com/office/drawing/2014/main" id="{A89D9841-2D73-D641-92B4-18481C01D084}"/>
              </a:ext>
            </a:extLst>
          </p:cNvPr>
          <p:cNvCxnSpPr>
            <a:cxnSpLocks/>
          </p:cNvCxnSpPr>
          <p:nvPr/>
        </p:nvCxnSpPr>
        <p:spPr>
          <a:xfrm flipH="1">
            <a:off x="3211661" y="3775941"/>
            <a:ext cx="2542962"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27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62264FA-5897-E448-9104-19C45CE6974D}" type="slidenum">
              <a:rPr lang="de-DE" smtClean="0"/>
              <a:pPr/>
              <a:t>18</a:t>
            </a:fld>
            <a:endParaRPr lang="de-DE"/>
          </a:p>
        </p:txBody>
      </p:sp>
      <p:sp>
        <p:nvSpPr>
          <p:cNvPr id="8" name="Titel 7"/>
          <p:cNvSpPr>
            <a:spLocks noGrp="1"/>
          </p:cNvSpPr>
          <p:nvPr>
            <p:ph type="title"/>
          </p:nvPr>
        </p:nvSpPr>
        <p:spPr>
          <a:xfrm>
            <a:off x="404948" y="270000"/>
            <a:ext cx="7025054" cy="357534"/>
          </a:xfrm>
          <a:prstGeom prst="rect">
            <a:avLst/>
          </a:prstGeom>
        </p:spPr>
        <p:txBody>
          <a:bodyPr/>
          <a:lstStyle/>
          <a:p>
            <a:r>
              <a:rPr lang="de-DE" dirty="0"/>
              <a:t>UNSERE GESCHÄFTSFELDER</a:t>
            </a:r>
          </a:p>
        </p:txBody>
      </p:sp>
      <p:sp>
        <p:nvSpPr>
          <p:cNvPr id="10" name="Inhaltsplatzhalter 9"/>
          <p:cNvSpPr>
            <a:spLocks noGrp="1"/>
          </p:cNvSpPr>
          <p:nvPr>
            <p:ph sz="quarter" idx="13"/>
          </p:nvPr>
        </p:nvSpPr>
        <p:spPr>
          <a:xfrm>
            <a:off x="404948" y="1215000"/>
            <a:ext cx="5219056" cy="3510390"/>
          </a:xfrm>
        </p:spPr>
        <p:txBody>
          <a:bodyPr/>
          <a:lstStyle/>
          <a:p>
            <a:pPr marL="0" indent="0">
              <a:buNone/>
            </a:pPr>
            <a:r>
              <a:rPr lang="de-DE" sz="1600" b="1" dirty="0">
                <a:latin typeface="Avenir LT Std 55 Roman" panose="020B0503020203020204" pitchFamily="34" charset="0"/>
              </a:rPr>
              <a:t>Unser unternehmerischer Fokus ist klar definiert:</a:t>
            </a:r>
            <a:br>
              <a:rPr lang="de-DE" sz="1600" dirty="0">
                <a:latin typeface="Avenir LT Std 55 Roman" panose="020B0503020203020204" pitchFamily="34" charset="0"/>
              </a:rPr>
            </a:br>
            <a:r>
              <a:rPr lang="de-DE" sz="1600" dirty="0">
                <a:latin typeface="Avenir LT Std 55 Roman" panose="020B0503020203020204" pitchFamily="34" charset="0"/>
              </a:rPr>
              <a:t>Messbarer Mehrwert für unsere Kunden.</a:t>
            </a:r>
            <a:br>
              <a:rPr lang="de-DE" sz="1600" dirty="0">
                <a:latin typeface="Avenir LT Std 55 Roman" panose="020B0503020203020204" pitchFamily="34" charset="0"/>
              </a:rPr>
            </a:br>
            <a:r>
              <a:rPr lang="de-DE" sz="1600" dirty="0">
                <a:latin typeface="Avenir LT Std 55 Roman" panose="020B0503020203020204" pitchFamily="34" charset="0"/>
              </a:rPr>
              <a:t>Mit weniger Einsatz mehr Qualität zu schaffen – das</a:t>
            </a:r>
            <a:br>
              <a:rPr lang="de-DE" sz="1600" dirty="0">
                <a:latin typeface="Avenir LT Std 55 Roman" panose="020B0503020203020204" pitchFamily="34" charset="0"/>
              </a:rPr>
            </a:br>
            <a:r>
              <a:rPr lang="de-DE" sz="1600" dirty="0">
                <a:latin typeface="Avenir LT Std 55 Roman" panose="020B0503020203020204" pitchFamily="34" charset="0"/>
              </a:rPr>
              <a:t>ist das, was wir machen.</a:t>
            </a:r>
            <a:br>
              <a:rPr lang="de-DE" sz="1600" dirty="0">
                <a:latin typeface="Avenir LT Std 55 Roman" panose="020B0503020203020204" pitchFamily="34" charset="0"/>
              </a:rPr>
            </a:br>
            <a:endParaRPr lang="de-DE" sz="1600" dirty="0">
              <a:latin typeface="Avenir LT Std 55 Roman" panose="020B0503020203020204" pitchFamily="34" charset="0"/>
            </a:endParaRPr>
          </a:p>
          <a:p>
            <a:pPr marL="0" indent="0">
              <a:buNone/>
            </a:pPr>
            <a:r>
              <a:rPr lang="de-DE" sz="1600" dirty="0">
                <a:latin typeface="Avenir LT Std 55 Roman" panose="020B0503020203020204" pitchFamily="34" charset="0"/>
              </a:rPr>
              <a:t>Unsere Unternehmensbereiche sind </a:t>
            </a:r>
            <a:r>
              <a:rPr lang="de-DE" sz="1600" b="1" dirty="0">
                <a:solidFill>
                  <a:schemeClr val="tx2"/>
                </a:solidFill>
                <a:latin typeface="Avenir LT Std 55 Roman" panose="020B0503020203020204" pitchFamily="34" charset="0"/>
              </a:rPr>
              <a:t>Consulting</a:t>
            </a:r>
            <a:r>
              <a:rPr lang="de-DE" sz="1600" dirty="0">
                <a:latin typeface="Avenir LT Std 55 Roman" panose="020B0503020203020204" pitchFamily="34" charset="0"/>
              </a:rPr>
              <a:t>, </a:t>
            </a:r>
            <a:r>
              <a:rPr lang="de-DE" sz="1600" b="1" dirty="0">
                <a:solidFill>
                  <a:schemeClr val="accent1"/>
                </a:solidFill>
                <a:latin typeface="Avenir LT Std 55 Roman" panose="020B0503020203020204" pitchFamily="34" charset="0"/>
              </a:rPr>
              <a:t>Engineering</a:t>
            </a:r>
            <a:r>
              <a:rPr lang="de-DE" sz="1600" dirty="0">
                <a:latin typeface="Avenir LT Std 55 Roman" panose="020B0503020203020204" pitchFamily="34" charset="0"/>
              </a:rPr>
              <a:t>, </a:t>
            </a:r>
            <a:r>
              <a:rPr lang="de-DE" sz="1600" b="1" dirty="0">
                <a:solidFill>
                  <a:schemeClr val="bg2"/>
                </a:solidFill>
                <a:latin typeface="Avenir LT Std 55 Roman" panose="020B0503020203020204" pitchFamily="34" charset="0"/>
              </a:rPr>
              <a:t>Energie</a:t>
            </a:r>
            <a:r>
              <a:rPr lang="de-DE" sz="1600" dirty="0">
                <a:latin typeface="Avenir LT Std 55 Roman" panose="020B0503020203020204" pitchFamily="34" charset="0"/>
              </a:rPr>
              <a:t> und </a:t>
            </a:r>
            <a:r>
              <a:rPr lang="de-DE" sz="1600" b="1" dirty="0">
                <a:solidFill>
                  <a:schemeClr val="accent2"/>
                </a:solidFill>
                <a:latin typeface="Avenir LT Std 55 Roman" panose="020B0503020203020204" pitchFamily="34" charset="0"/>
              </a:rPr>
              <a:t>IT-Lösungen</a:t>
            </a:r>
            <a:r>
              <a:rPr lang="de-DE" sz="1600" dirty="0">
                <a:latin typeface="Avenir LT Std 55 Roman" panose="020B0503020203020204" pitchFamily="34" charset="0"/>
              </a:rPr>
              <a:t>. Wir analysieren,</a:t>
            </a:r>
            <a:br>
              <a:rPr lang="de-DE" sz="1600" dirty="0">
                <a:latin typeface="Avenir LT Std 55 Roman" panose="020B0503020203020204" pitchFamily="34" charset="0"/>
              </a:rPr>
            </a:br>
            <a:r>
              <a:rPr lang="de-DE" sz="1600" dirty="0">
                <a:latin typeface="Avenir LT Std 55 Roman" panose="020B0503020203020204" pitchFamily="34" charset="0"/>
              </a:rPr>
              <a:t>bewerten, beraten, planen, steuern und optimieren,</a:t>
            </a:r>
            <a:br>
              <a:rPr lang="de-DE" sz="1600" dirty="0">
                <a:latin typeface="Avenir LT Std 55 Roman" panose="020B0503020203020204" pitchFamily="34" charset="0"/>
              </a:rPr>
            </a:br>
            <a:r>
              <a:rPr lang="de-DE" sz="1600" dirty="0">
                <a:latin typeface="Avenir LT Std 55 Roman" panose="020B0503020203020204" pitchFamily="34" charset="0"/>
              </a:rPr>
              <a:t>wir entwickeln ganzheitliche Lösungen für komplexe</a:t>
            </a:r>
            <a:br>
              <a:rPr lang="de-DE" sz="1600" dirty="0">
                <a:latin typeface="Avenir LT Std 55 Roman" panose="020B0503020203020204" pitchFamily="34" charset="0"/>
              </a:rPr>
            </a:br>
            <a:r>
              <a:rPr lang="de-DE" sz="1600" dirty="0">
                <a:latin typeface="Avenir LT Std 55 Roman" panose="020B0503020203020204" pitchFamily="34" charset="0"/>
              </a:rPr>
              <a:t>Aufgaben und Projekte. Wir schaffen das, was Ihnen</a:t>
            </a:r>
            <a:br>
              <a:rPr lang="de-DE" sz="1600" dirty="0">
                <a:latin typeface="Avenir LT Std 55 Roman" panose="020B0503020203020204" pitchFamily="34" charset="0"/>
              </a:rPr>
            </a:br>
            <a:r>
              <a:rPr lang="de-DE" sz="1600" dirty="0">
                <a:latin typeface="Avenir LT Std 55 Roman" panose="020B0503020203020204" pitchFamily="34" charset="0"/>
              </a:rPr>
              <a:t>am meisten nutzt: </a:t>
            </a:r>
            <a:r>
              <a:rPr lang="de-DE" sz="1600" b="1" dirty="0">
                <a:latin typeface="Avenir LT Std 55 Roman" panose="020B0503020203020204" pitchFamily="34" charset="0"/>
              </a:rPr>
              <a:t>mehr Wert.</a:t>
            </a:r>
          </a:p>
        </p:txBody>
      </p:sp>
      <p:sp>
        <p:nvSpPr>
          <p:cNvPr id="9" name="Untertitel 8"/>
          <p:cNvSpPr>
            <a:spLocks noGrp="1"/>
          </p:cNvSpPr>
          <p:nvPr>
            <p:ph type="subTitle" idx="1"/>
          </p:nvPr>
        </p:nvSpPr>
        <p:spPr/>
        <p:txBody>
          <a:bodyPr/>
          <a:lstStyle/>
          <a:p>
            <a:r>
              <a:rPr lang="de-DE" dirty="0" err="1"/>
              <a:t>Creating</a:t>
            </a:r>
            <a:r>
              <a:rPr lang="de-DE" dirty="0"/>
              <a:t> </a:t>
            </a:r>
            <a:r>
              <a:rPr lang="de-DE" dirty="0" err="1"/>
              <a:t>added</a:t>
            </a:r>
            <a:r>
              <a:rPr lang="de-DE" dirty="0"/>
              <a:t> </a:t>
            </a:r>
            <a:r>
              <a:rPr lang="de-DE" dirty="0" err="1"/>
              <a:t>value</a:t>
            </a:r>
            <a:endParaRPr lang="de-DE" dirty="0"/>
          </a:p>
        </p:txBody>
      </p:sp>
      <p:sp>
        <p:nvSpPr>
          <p:cNvPr id="7" name="Fußzeilenplatzhalter 6"/>
          <p:cNvSpPr>
            <a:spLocks noGrp="1"/>
          </p:cNvSpPr>
          <p:nvPr>
            <p:ph type="ftr" sz="quarter" idx="11"/>
          </p:nvPr>
        </p:nvSpPr>
        <p:spPr/>
        <p:txBody>
          <a:bodyPr/>
          <a:lstStyle/>
          <a:p>
            <a:r>
              <a:rPr lang="de-DE"/>
              <a:t>Die M&amp;P Gruppe stellt sich vor.</a:t>
            </a:r>
          </a:p>
        </p:txBody>
      </p:sp>
      <p:pic>
        <p:nvPicPr>
          <p:cNvPr id="4" name="Grafik 3">
            <a:extLst>
              <a:ext uri="{FF2B5EF4-FFF2-40B4-BE49-F238E27FC236}">
                <a16:creationId xmlns:a16="http://schemas.microsoft.com/office/drawing/2014/main" id="{B5690093-ED8F-4B4A-AB95-BE982A8BC5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329997">
            <a:off x="5651605" y="1534328"/>
            <a:ext cx="2836956" cy="2418878"/>
          </a:xfrm>
          <a:prstGeom prst="rect">
            <a:avLst/>
          </a:prstGeom>
        </p:spPr>
      </p:pic>
    </p:spTree>
    <p:extLst>
      <p:ext uri="{BB962C8B-B14F-4D97-AF65-F5344CB8AC3E}">
        <p14:creationId xmlns:p14="http://schemas.microsoft.com/office/powerpoint/2010/main" val="229585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8F5ED1F-949E-744C-B13F-F51204D0A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Foliennummernplatzhalter 1"/>
          <p:cNvSpPr>
            <a:spLocks noGrp="1"/>
          </p:cNvSpPr>
          <p:nvPr>
            <p:ph type="sldNum" sz="quarter" idx="12"/>
          </p:nvPr>
        </p:nvSpPr>
        <p:spPr/>
        <p:txBody>
          <a:bodyPr/>
          <a:lstStyle/>
          <a:p>
            <a:fld id="{062264FA-5897-E448-9104-19C45CE6974D}" type="slidenum">
              <a:rPr lang="de-DE"/>
              <a:pPr/>
              <a:t>19</a:t>
            </a:fld>
            <a:endParaRPr lang="de-DE"/>
          </a:p>
        </p:txBody>
      </p:sp>
      <p:sp>
        <p:nvSpPr>
          <p:cNvPr id="7" name="Fußzeilenplatzhalter 6"/>
          <p:cNvSpPr>
            <a:spLocks noGrp="1"/>
          </p:cNvSpPr>
          <p:nvPr>
            <p:ph type="ftr" sz="quarter" idx="11"/>
          </p:nvPr>
        </p:nvSpPr>
        <p:spPr/>
        <p:txBody>
          <a:bodyPr/>
          <a:lstStyle/>
          <a:p>
            <a:r>
              <a:rPr lang="de-DE"/>
              <a:t>Die M&amp;P Gruppe stellt sich vor.</a:t>
            </a:r>
          </a:p>
        </p:txBody>
      </p:sp>
      <p:pic>
        <p:nvPicPr>
          <p:cNvPr id="9" name="Bild 3">
            <a:extLst>
              <a:ext uri="{FF2B5EF4-FFF2-40B4-BE49-F238E27FC236}">
                <a16:creationId xmlns:a16="http://schemas.microsoft.com/office/drawing/2014/main" id="{EACF79BA-F8C5-4C80-8AE1-3D703D1F2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Tree>
    <p:extLst>
      <p:ext uri="{BB962C8B-B14F-4D97-AF65-F5344CB8AC3E}">
        <p14:creationId xmlns:p14="http://schemas.microsoft.com/office/powerpoint/2010/main" val="314794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62264FA-5897-E448-9104-19C45CE6974D}" type="slidenum">
              <a:rPr lang="de-DE"/>
              <a:pPr/>
              <a:t>2</a:t>
            </a:fld>
            <a:endParaRPr lang="de-DE"/>
          </a:p>
        </p:txBody>
      </p:sp>
      <p:sp>
        <p:nvSpPr>
          <p:cNvPr id="7" name="Fußzeilenplatzhalter 6"/>
          <p:cNvSpPr>
            <a:spLocks noGrp="1"/>
          </p:cNvSpPr>
          <p:nvPr>
            <p:ph type="ftr" sz="quarter" idx="11"/>
          </p:nvPr>
        </p:nvSpPr>
        <p:spPr>
          <a:xfrm>
            <a:off x="404949" y="4860000"/>
            <a:ext cx="7273334" cy="273844"/>
          </a:xfrm>
          <a:prstGeom prst="rect">
            <a:avLst/>
          </a:prstGeom>
        </p:spPr>
        <p:txBody>
          <a:bodyPr/>
          <a:lstStyle/>
          <a:p>
            <a:r>
              <a:rPr lang="de-DE" dirty="0"/>
              <a:t>Die M&amp;P Gruppe stellt sich vor.</a:t>
            </a:r>
          </a:p>
        </p:txBody>
      </p:sp>
      <p:sp>
        <p:nvSpPr>
          <p:cNvPr id="16" name="Inhaltsplatzhalter 3"/>
          <p:cNvSpPr>
            <a:spLocks noGrp="1"/>
          </p:cNvSpPr>
          <p:nvPr>
            <p:ph sz="quarter" idx="14"/>
          </p:nvPr>
        </p:nvSpPr>
        <p:spPr>
          <a:xfrm>
            <a:off x="404948" y="2430001"/>
            <a:ext cx="8368910" cy="2508621"/>
          </a:xfrm>
        </p:spPr>
        <p:txBody>
          <a:bodyPr/>
          <a:lstStyle/>
          <a:p>
            <a:pPr marL="0" indent="0">
              <a:buNone/>
            </a:pPr>
            <a:r>
              <a:rPr lang="de-DE" sz="1800" dirty="0"/>
              <a:t>Die M&amp;P Gruppe hat sich seit ihrer Gründung 1989 vom regionalen Ingenieurbüro zu einem europaweit operierenden Beratungs- und Dienstleistungsunternehmen entwickelt. Heute sind wir eine der innovativsten technischen Unternehmensberatungen im deutschsprachigen Raum. </a:t>
            </a:r>
          </a:p>
          <a:p>
            <a:pPr marL="0" indent="0">
              <a:buNone/>
            </a:pPr>
            <a:endParaRPr lang="de-DE" sz="1800" dirty="0"/>
          </a:p>
          <a:p>
            <a:pPr marL="0" indent="0">
              <a:buNone/>
            </a:pPr>
            <a:r>
              <a:rPr lang="de-DE" sz="1800" b="1" dirty="0"/>
              <a:t>Wir zeigen Ihnen, warum.</a:t>
            </a:r>
          </a:p>
        </p:txBody>
      </p:sp>
      <p:sp>
        <p:nvSpPr>
          <p:cNvPr id="19" name="Titel 2"/>
          <p:cNvSpPr>
            <a:spLocks noGrp="1"/>
          </p:cNvSpPr>
          <p:nvPr>
            <p:ph type="title"/>
          </p:nvPr>
        </p:nvSpPr>
        <p:spPr>
          <a:xfrm>
            <a:off x="404948" y="1583500"/>
            <a:ext cx="7025054" cy="580966"/>
          </a:xfrm>
          <a:prstGeom prst="rect">
            <a:avLst/>
          </a:prstGeom>
        </p:spPr>
        <p:txBody>
          <a:bodyPr/>
          <a:lstStyle/>
          <a:p>
            <a:pPr>
              <a:lnSpc>
                <a:spcPts val="4874"/>
              </a:lnSpc>
            </a:pPr>
            <a:r>
              <a:rPr lang="de-DE" sz="5600" dirty="0"/>
              <a:t>DIE M&amp;P GRUPPE.</a:t>
            </a:r>
          </a:p>
        </p:txBody>
      </p:sp>
    </p:spTree>
    <p:extLst>
      <p:ext uri="{BB962C8B-B14F-4D97-AF65-F5344CB8AC3E}">
        <p14:creationId xmlns:p14="http://schemas.microsoft.com/office/powerpoint/2010/main" val="93316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ußzeilenplatzhalter 6"/>
          <p:cNvSpPr>
            <a:spLocks noGrp="1"/>
          </p:cNvSpPr>
          <p:nvPr>
            <p:ph type="ftr" sz="quarter" idx="11"/>
          </p:nvPr>
        </p:nvSpPr>
        <p:spPr>
          <a:prstGeom prst="rect">
            <a:avLst/>
          </a:prstGeom>
        </p:spPr>
        <p:txBody>
          <a:bodyPr/>
          <a:lstStyle/>
          <a:p>
            <a:r>
              <a:rPr lang="de-DE">
                <a:solidFill>
                  <a:srgbClr val="FFFFFF"/>
                </a:solidFill>
              </a:rPr>
              <a:t>Die M&amp;P Gruppe stellt sich vor.</a:t>
            </a:r>
          </a:p>
        </p:txBody>
      </p:sp>
      <p:pic>
        <p:nvPicPr>
          <p:cNvPr id="9" name="Bild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2398" y="270001"/>
            <a:ext cx="976579" cy="277977"/>
          </a:xfrm>
          <a:prstGeom prst="rect">
            <a:avLst/>
          </a:prstGeom>
        </p:spPr>
      </p:pic>
      <p:sp>
        <p:nvSpPr>
          <p:cNvPr id="22" name="Foliennummernplatzhalter 1">
            <a:extLst>
              <a:ext uri="{FF2B5EF4-FFF2-40B4-BE49-F238E27FC236}">
                <a16:creationId xmlns:a16="http://schemas.microsoft.com/office/drawing/2014/main" id="{AC1807F9-C88E-480E-9CDF-31E5D33A3711}"/>
              </a:ext>
            </a:extLst>
          </p:cNvPr>
          <p:cNvSpPr>
            <a:spLocks noGrp="1"/>
          </p:cNvSpPr>
          <p:nvPr>
            <p:ph type="sldNum" sz="quarter" idx="12"/>
          </p:nvPr>
        </p:nvSpPr>
        <p:spPr>
          <a:xfrm>
            <a:off x="7828982" y="4860000"/>
            <a:ext cx="944877" cy="273844"/>
          </a:xfrm>
        </p:spPr>
        <p:txBody>
          <a:bodyPr/>
          <a:lstStyle/>
          <a:p>
            <a:fld id="{062264FA-5897-E448-9104-19C45CE6974D}" type="slidenum">
              <a:rPr lang="de-DE"/>
              <a:pPr/>
              <a:t>20</a:t>
            </a:fld>
            <a:endParaRPr lang="de-DE" dirty="0"/>
          </a:p>
        </p:txBody>
      </p:sp>
      <p:sp>
        <p:nvSpPr>
          <p:cNvPr id="24" name="Inhaltsplatzhalter 7">
            <a:extLst>
              <a:ext uri="{FF2B5EF4-FFF2-40B4-BE49-F238E27FC236}">
                <a16:creationId xmlns:a16="http://schemas.microsoft.com/office/drawing/2014/main" id="{41FA9836-0BE5-4374-B4C3-325EF31ADE2D}"/>
              </a:ext>
            </a:extLst>
          </p:cNvPr>
          <p:cNvSpPr txBox="1">
            <a:spLocks/>
          </p:cNvSpPr>
          <p:nvPr/>
        </p:nvSpPr>
        <p:spPr>
          <a:xfrm>
            <a:off x="404948" y="2430000"/>
            <a:ext cx="8368910" cy="1551450"/>
          </a:xfrm>
          <a:prstGeom prst="rect">
            <a:avLst/>
          </a:prstGeom>
        </p:spPr>
        <p:txBody>
          <a:bodyPr lIns="0" tIns="0" rIns="0" bIns="0"/>
          <a:lstStyle>
            <a:lvl1pPr marL="128538" indent="-128538" algn="l" defTabSz="171384" rtl="0" eaLnBrk="1" latinLnBrk="0" hangingPunct="1">
              <a:spcBef>
                <a:spcPct val="20000"/>
              </a:spcBef>
              <a:buFont typeface="Arial"/>
              <a:buChar char="•"/>
              <a:defRPr sz="1200" kern="1200">
                <a:solidFill>
                  <a:schemeClr val="tx1"/>
                </a:solidFill>
                <a:latin typeface="+mn-lt"/>
                <a:ea typeface="+mn-ea"/>
                <a:cs typeface="+mn-cs"/>
              </a:defRPr>
            </a:lvl1pPr>
            <a:lvl2pPr marL="278501" indent="-107116" algn="l" defTabSz="171384" rtl="0" eaLnBrk="1" latinLnBrk="0" hangingPunct="1">
              <a:spcBef>
                <a:spcPct val="20000"/>
              </a:spcBef>
              <a:buFont typeface="Arial"/>
              <a:buChar char="–"/>
              <a:defRPr sz="1000" kern="1200">
                <a:solidFill>
                  <a:schemeClr val="tx1"/>
                </a:solidFill>
                <a:latin typeface="+mn-lt"/>
                <a:ea typeface="+mn-ea"/>
                <a:cs typeface="+mn-cs"/>
              </a:defRPr>
            </a:lvl2pPr>
            <a:lvl3pPr marL="428462" indent="-85692" algn="l" defTabSz="171384" rtl="0" eaLnBrk="1" latinLnBrk="0" hangingPunct="1">
              <a:spcBef>
                <a:spcPct val="20000"/>
              </a:spcBef>
              <a:buFont typeface="Arial"/>
              <a:buChar char="•"/>
              <a:defRPr sz="900" kern="1200">
                <a:solidFill>
                  <a:schemeClr val="tx1"/>
                </a:solidFill>
                <a:latin typeface="+mn-lt"/>
                <a:ea typeface="+mn-ea"/>
                <a:cs typeface="+mn-cs"/>
              </a:defRPr>
            </a:lvl3pPr>
            <a:lvl4pPr marL="599847" indent="-85692" algn="l" defTabSz="171384" rtl="0" eaLnBrk="1" latinLnBrk="0" hangingPunct="1">
              <a:spcBef>
                <a:spcPct val="20000"/>
              </a:spcBef>
              <a:buFont typeface="Arial"/>
              <a:buChar char="–"/>
              <a:defRPr sz="700" kern="1200">
                <a:solidFill>
                  <a:schemeClr val="tx1"/>
                </a:solidFill>
                <a:latin typeface="+mn-lt"/>
                <a:ea typeface="+mn-ea"/>
                <a:cs typeface="+mn-cs"/>
              </a:defRPr>
            </a:lvl4pPr>
            <a:lvl5pPr marL="771232" indent="-85692" algn="l" defTabSz="171384" rtl="0" eaLnBrk="1" latinLnBrk="0" hangingPunct="1">
              <a:spcBef>
                <a:spcPct val="20000"/>
              </a:spcBef>
              <a:buFont typeface="Arial"/>
              <a:buChar char="»"/>
              <a:defRPr sz="700" kern="1200">
                <a:solidFill>
                  <a:schemeClr val="tx1"/>
                </a:solidFill>
                <a:latin typeface="+mn-lt"/>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marL="0" indent="0">
              <a:spcAft>
                <a:spcPts val="450"/>
              </a:spcAft>
              <a:buFont typeface="Arial"/>
              <a:buNone/>
            </a:pPr>
            <a:r>
              <a:rPr lang="de-DE" sz="1800" dirty="0">
                <a:solidFill>
                  <a:srgbClr val="FFFFFF"/>
                </a:solidFill>
                <a:latin typeface="Avenir LT Std 55 Roman" panose="020B0503020203020204" pitchFamily="34" charset="0"/>
              </a:rPr>
              <a:t>„zuhören, beraten, umsetzen“ – wir bei M&amp;P sind überzeugt, dass das Zuhören am Anfang jeder Zusammenarbeit und eines jeden Projektes stehen muss.</a:t>
            </a:r>
          </a:p>
          <a:p>
            <a:pPr marL="0" indent="0">
              <a:spcAft>
                <a:spcPts val="450"/>
              </a:spcAft>
              <a:buFont typeface="Arial"/>
              <a:buNone/>
            </a:pPr>
            <a:endParaRPr lang="de-DE" sz="1800" dirty="0">
              <a:solidFill>
                <a:srgbClr val="FFFFFF"/>
              </a:solidFill>
              <a:latin typeface="Avenir LT Std 55 Roman" panose="020B0503020203020204" pitchFamily="34" charset="0"/>
            </a:endParaRPr>
          </a:p>
          <a:p>
            <a:pPr marL="0" indent="0">
              <a:spcAft>
                <a:spcPts val="450"/>
              </a:spcAft>
              <a:buFont typeface="Arial"/>
              <a:buNone/>
            </a:pPr>
            <a:r>
              <a:rPr lang="de-DE" sz="1800" b="1" dirty="0">
                <a:solidFill>
                  <a:srgbClr val="FFFFFF"/>
                </a:solidFill>
                <a:latin typeface="Avenir LT Std 55 Roman" panose="020B0503020203020204" pitchFamily="34" charset="0"/>
              </a:rPr>
              <a:t>Wir freuen uns auf spannende Projekte mit Ihnen.</a:t>
            </a:r>
          </a:p>
        </p:txBody>
      </p:sp>
      <p:sp>
        <p:nvSpPr>
          <p:cNvPr id="25" name="Titel 2">
            <a:extLst>
              <a:ext uri="{FF2B5EF4-FFF2-40B4-BE49-F238E27FC236}">
                <a16:creationId xmlns:a16="http://schemas.microsoft.com/office/drawing/2014/main" id="{2948A182-E111-45D3-8756-29227539B1D7}"/>
              </a:ext>
            </a:extLst>
          </p:cNvPr>
          <p:cNvSpPr>
            <a:spLocks noGrp="1"/>
          </p:cNvSpPr>
          <p:nvPr>
            <p:ph type="title"/>
          </p:nvPr>
        </p:nvSpPr>
        <p:spPr>
          <a:xfrm>
            <a:off x="404948" y="1080001"/>
            <a:ext cx="7025054" cy="1340827"/>
          </a:xfrm>
          <a:prstGeom prst="rect">
            <a:avLst/>
          </a:prstGeom>
        </p:spPr>
        <p:txBody>
          <a:bodyPr/>
          <a:lstStyle/>
          <a:p>
            <a:pPr>
              <a:lnSpc>
                <a:spcPts val="4874"/>
              </a:lnSpc>
            </a:pPr>
            <a:r>
              <a:rPr lang="de-DE" sz="5600" dirty="0">
                <a:solidFill>
                  <a:srgbClr val="FFFFFF"/>
                </a:solidFill>
              </a:rPr>
              <a:t>WIR GESTALTEN IHREN ERFOLG.</a:t>
            </a:r>
          </a:p>
        </p:txBody>
      </p:sp>
    </p:spTree>
    <p:extLst>
      <p:ext uri="{BB962C8B-B14F-4D97-AF65-F5344CB8AC3E}">
        <p14:creationId xmlns:p14="http://schemas.microsoft.com/office/powerpoint/2010/main" val="370954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4277" tIns="17138" rIns="34277" bIns="17138" rtlCol="0" anchor="ctr"/>
          <a:lstStyle/>
          <a:p>
            <a:pPr algn="ctr"/>
            <a:endParaRPr lang="de-DE"/>
          </a:p>
        </p:txBody>
      </p:sp>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3</a:t>
            </a:fld>
            <a:endParaRPr lang="de-DE">
              <a:solidFill>
                <a:srgbClr val="FFFFFF"/>
              </a:solidFill>
            </a:endParaRPr>
          </a:p>
        </p:txBody>
      </p:sp>
      <p:sp>
        <p:nvSpPr>
          <p:cNvPr id="6" name="Fußzeilenplatzhalter 5"/>
          <p:cNvSpPr>
            <a:spLocks noGrp="1"/>
          </p:cNvSpPr>
          <p:nvPr>
            <p:ph type="ftr" sz="quarter" idx="11"/>
          </p:nvPr>
        </p:nvSpPr>
        <p:spPr>
          <a:xfrm>
            <a:off x="404948" y="4860000"/>
            <a:ext cx="7273333" cy="273844"/>
          </a:xfrm>
          <a:prstGeom prst="rect">
            <a:avLst/>
          </a:prstGeom>
        </p:spPr>
        <p:txBody>
          <a:bodyPr/>
          <a:lstStyle/>
          <a:p>
            <a:r>
              <a:rPr lang="de-DE">
                <a:solidFill>
                  <a:srgbClr val="FFFFFF"/>
                </a:solidFill>
              </a:rPr>
              <a:t>Die M&amp;P Gruppe stellt sich vor.</a:t>
            </a:r>
          </a:p>
        </p:txBody>
      </p:sp>
      <p:sp>
        <p:nvSpPr>
          <p:cNvPr id="7" name="Inhaltsplatzhalter 6"/>
          <p:cNvSpPr>
            <a:spLocks noGrp="1"/>
          </p:cNvSpPr>
          <p:nvPr>
            <p:ph sz="quarter" idx="14"/>
          </p:nvPr>
        </p:nvSpPr>
        <p:spPr>
          <a:xfrm>
            <a:off x="404950" y="1725706"/>
            <a:ext cx="3979596" cy="2790508"/>
          </a:xfrm>
        </p:spPr>
        <p:txBody>
          <a:bodyPr/>
          <a:lstStyle/>
          <a:p>
            <a:pPr marL="0" indent="0">
              <a:spcAft>
                <a:spcPts val="450"/>
              </a:spcAft>
              <a:buNone/>
            </a:pPr>
            <a:r>
              <a:rPr lang="de-DE" sz="1200" dirty="0">
                <a:solidFill>
                  <a:srgbClr val="FFFFFF"/>
                </a:solidFill>
              </a:rPr>
              <a:t>Unsere Mission, unser Auftrag, ist die Erreichung der gesetzten Ziele unter Einhaltung unserer eigenen Vorgaben. Die Umsetzung des M&amp;P Markenkerns „Mehrwert” definieren wir als „</a:t>
            </a:r>
            <a:r>
              <a:rPr lang="de-DE" sz="1200" dirty="0" err="1">
                <a:solidFill>
                  <a:srgbClr val="FFFFFF"/>
                </a:solidFill>
              </a:rPr>
              <a:t>Creating</a:t>
            </a:r>
            <a:r>
              <a:rPr lang="de-DE" sz="1200" dirty="0">
                <a:solidFill>
                  <a:srgbClr val="FFFFFF"/>
                </a:solidFill>
              </a:rPr>
              <a:t> </a:t>
            </a:r>
            <a:r>
              <a:rPr lang="de-DE" sz="1200" dirty="0" err="1">
                <a:solidFill>
                  <a:srgbClr val="FFFFFF"/>
                </a:solidFill>
              </a:rPr>
              <a:t>added</a:t>
            </a:r>
            <a:r>
              <a:rPr lang="de-DE" sz="1200" dirty="0">
                <a:solidFill>
                  <a:srgbClr val="FFFFFF"/>
                </a:solidFill>
              </a:rPr>
              <a:t> </a:t>
            </a:r>
            <a:r>
              <a:rPr lang="de-DE" sz="1200" dirty="0" err="1">
                <a:solidFill>
                  <a:srgbClr val="FFFFFF"/>
                </a:solidFill>
              </a:rPr>
              <a:t>value</a:t>
            </a:r>
            <a:r>
              <a:rPr lang="de-DE" sz="1200" dirty="0">
                <a:solidFill>
                  <a:srgbClr val="FFFFFF"/>
                </a:solidFill>
              </a:rPr>
              <a:t>”. </a:t>
            </a:r>
          </a:p>
          <a:p>
            <a:pPr marL="0" indent="0">
              <a:spcAft>
                <a:spcPts val="450"/>
              </a:spcAft>
              <a:buNone/>
            </a:pPr>
            <a:r>
              <a:rPr lang="de-DE" sz="1200" dirty="0">
                <a:solidFill>
                  <a:srgbClr val="FFFFFF"/>
                </a:solidFill>
              </a:rPr>
              <a:t>Mehrwert entsteht nicht von allein, Mehrwert braucht schaffende Kraft. Und das ist das, was wir tun: Als erfahrener Technologiepartner unterstützen wir die Zukunftsfähigkeit unserer Kunden, indem wir die kaufmännische, technische und infrastrukturelle Basis substanziell und dauerhaft verbessern.</a:t>
            </a:r>
          </a:p>
          <a:p>
            <a:pPr marL="0" indent="0">
              <a:spcAft>
                <a:spcPts val="450"/>
              </a:spcAft>
              <a:buNone/>
            </a:pPr>
            <a:r>
              <a:rPr lang="de-DE" sz="1200" dirty="0">
                <a:solidFill>
                  <a:srgbClr val="FFFFFF"/>
                </a:solidFill>
              </a:rPr>
              <a:t>Unsere an der Schaffung von Mehrwert orientierte Beratung zeichnet sich durch fortschrittliche Strategien, effiziente Prozesse, vernetzte Strukturen und risikoarme Optimierungen aus.</a:t>
            </a:r>
          </a:p>
        </p:txBody>
      </p:sp>
      <p:sp>
        <p:nvSpPr>
          <p:cNvPr id="8" name="Inhaltsplatzhalter 7"/>
          <p:cNvSpPr>
            <a:spLocks noGrp="1"/>
          </p:cNvSpPr>
          <p:nvPr>
            <p:ph sz="quarter" idx="15"/>
          </p:nvPr>
        </p:nvSpPr>
        <p:spPr>
          <a:xfrm>
            <a:off x="4794264" y="1725706"/>
            <a:ext cx="3979596" cy="2790508"/>
          </a:xfrm>
        </p:spPr>
        <p:txBody>
          <a:bodyPr/>
          <a:lstStyle/>
          <a:p>
            <a:pPr marL="0" indent="0">
              <a:spcAft>
                <a:spcPts val="450"/>
              </a:spcAft>
              <a:buNone/>
            </a:pPr>
            <a:r>
              <a:rPr lang="de-DE" sz="1200" dirty="0">
                <a:solidFill>
                  <a:srgbClr val="FFFFFF"/>
                </a:solidFill>
              </a:rPr>
              <a:t>Unser Denken und Handeln ist lösungsorientiert und auf die geschäftlichen Ziele unserer Kunden fokussiert. </a:t>
            </a:r>
          </a:p>
          <a:p>
            <a:pPr marL="0" indent="0">
              <a:spcAft>
                <a:spcPts val="450"/>
              </a:spcAft>
              <a:buNone/>
            </a:pPr>
            <a:r>
              <a:rPr lang="de-DE" sz="1200" dirty="0">
                <a:solidFill>
                  <a:srgbClr val="FFFFFF"/>
                </a:solidFill>
              </a:rPr>
              <a:t>Wir sind hungrig nach neuen Herausforderungen und begegnen diesen offen, neugierig und mit unkonventionellen Ideen. Als eigentümergeführte Gesellschaft agieren wir partnerschaftlich gegenüber Kunden und Mitarbeitern, verantwortungsbewusst, unabhängig, zuverlässig – und mit echter Leidenschaft.</a:t>
            </a:r>
          </a:p>
          <a:p>
            <a:pPr marL="0" indent="0">
              <a:spcAft>
                <a:spcPts val="450"/>
              </a:spcAft>
              <a:buNone/>
            </a:pPr>
            <a:r>
              <a:rPr lang="de-DE" sz="1200" b="1" dirty="0">
                <a:solidFill>
                  <a:srgbClr val="FFFFFF"/>
                </a:solidFill>
              </a:rPr>
              <a:t>Das ist unsere Mission. Daran arbeiten wir.</a:t>
            </a:r>
            <a:br>
              <a:rPr lang="de-DE" sz="1200" b="1" dirty="0">
                <a:solidFill>
                  <a:srgbClr val="FFFFFF"/>
                </a:solidFill>
              </a:rPr>
            </a:br>
            <a:r>
              <a:rPr lang="de-DE" sz="1200" b="1" dirty="0">
                <a:solidFill>
                  <a:srgbClr val="FFFFFF"/>
                </a:solidFill>
              </a:rPr>
              <a:t>Jeder für sich und alle gemeinsam.</a:t>
            </a:r>
          </a:p>
        </p:txBody>
      </p:sp>
      <p:pic>
        <p:nvPicPr>
          <p:cNvPr id="11" name="Bild 10" descr="MP_Simple_Marke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2398" y="270000"/>
            <a:ext cx="976579" cy="277978"/>
          </a:xfrm>
          <a:prstGeom prst="rect">
            <a:avLst/>
          </a:prstGeom>
        </p:spPr>
      </p:pic>
      <p:sp>
        <p:nvSpPr>
          <p:cNvPr id="12" name="Titel 2"/>
          <p:cNvSpPr>
            <a:spLocks noGrp="1"/>
          </p:cNvSpPr>
          <p:nvPr>
            <p:ph type="title"/>
          </p:nvPr>
        </p:nvSpPr>
        <p:spPr>
          <a:xfrm>
            <a:off x="404948" y="930581"/>
            <a:ext cx="7025054" cy="795125"/>
          </a:xfrm>
          <a:prstGeom prst="rect">
            <a:avLst/>
          </a:prstGeom>
        </p:spPr>
        <p:txBody>
          <a:bodyPr/>
          <a:lstStyle/>
          <a:p>
            <a:pPr>
              <a:lnSpc>
                <a:spcPts val="4874"/>
              </a:lnSpc>
            </a:pPr>
            <a:r>
              <a:rPr lang="de-DE" sz="5600" dirty="0">
                <a:solidFill>
                  <a:srgbClr val="FFFFFF"/>
                </a:solidFill>
              </a:rPr>
              <a:t>UNSERE MISSION.</a:t>
            </a:r>
          </a:p>
        </p:txBody>
      </p:sp>
    </p:spTree>
    <p:extLst>
      <p:ext uri="{BB962C8B-B14F-4D97-AF65-F5344CB8AC3E}">
        <p14:creationId xmlns:p14="http://schemas.microsoft.com/office/powerpoint/2010/main" val="269455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fik 61">
            <a:extLst>
              <a:ext uri="{FF2B5EF4-FFF2-40B4-BE49-F238E27FC236}">
                <a16:creationId xmlns:a16="http://schemas.microsoft.com/office/drawing/2014/main" id="{8ED3CE54-261D-0442-ACD4-4CC71E1994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3" y="-1"/>
            <a:ext cx="9173713" cy="5133845"/>
          </a:xfrm>
          <a:prstGeom prst="rect">
            <a:avLst/>
          </a:prstGeom>
        </p:spPr>
      </p:pic>
      <p:sp>
        <p:nvSpPr>
          <p:cNvPr id="10" name="Foliennummernplatzhalter 1">
            <a:extLst>
              <a:ext uri="{FF2B5EF4-FFF2-40B4-BE49-F238E27FC236}">
                <a16:creationId xmlns:a16="http://schemas.microsoft.com/office/drawing/2014/main" id="{4929E9A2-82EC-FA4A-AACE-86B9A57B6E52}"/>
              </a:ext>
            </a:extLst>
          </p:cNvPr>
          <p:cNvSpPr>
            <a:spLocks noGrp="1"/>
          </p:cNvSpPr>
          <p:nvPr>
            <p:ph type="sldNum" sz="quarter" idx="12"/>
          </p:nvPr>
        </p:nvSpPr>
        <p:spPr>
          <a:xfrm>
            <a:off x="7828982" y="4860000"/>
            <a:ext cx="944877" cy="273844"/>
          </a:xfrm>
        </p:spPr>
        <p:txBody>
          <a:bodyPr/>
          <a:lstStyle/>
          <a:p>
            <a:fld id="{062264FA-5897-E448-9104-19C45CE6974D}" type="slidenum">
              <a:rPr lang="de-DE" smtClean="0">
                <a:solidFill>
                  <a:schemeClr val="bg1"/>
                </a:solidFill>
              </a:rPr>
              <a:pPr/>
              <a:t>4</a:t>
            </a:fld>
            <a:endParaRPr lang="de-DE">
              <a:solidFill>
                <a:schemeClr val="bg1"/>
              </a:solidFill>
            </a:endParaRPr>
          </a:p>
        </p:txBody>
      </p:sp>
      <p:sp>
        <p:nvSpPr>
          <p:cNvPr id="12" name="Fußzeilenplatzhalter 6">
            <a:extLst>
              <a:ext uri="{FF2B5EF4-FFF2-40B4-BE49-F238E27FC236}">
                <a16:creationId xmlns:a16="http://schemas.microsoft.com/office/drawing/2014/main" id="{186B37CD-336C-CD42-A9A9-EBA086A28424}"/>
              </a:ext>
            </a:extLst>
          </p:cNvPr>
          <p:cNvSpPr>
            <a:spLocks noGrp="1"/>
          </p:cNvSpPr>
          <p:nvPr>
            <p:ph type="ftr" sz="quarter" idx="11"/>
          </p:nvPr>
        </p:nvSpPr>
        <p:spPr>
          <a:xfrm>
            <a:off x="404949" y="4860000"/>
            <a:ext cx="7273334" cy="273844"/>
          </a:xfrm>
        </p:spPr>
        <p:txBody>
          <a:bodyPr/>
          <a:lstStyle/>
          <a:p>
            <a:r>
              <a:rPr lang="de-DE" dirty="0">
                <a:solidFill>
                  <a:schemeClr val="bg1"/>
                </a:solidFill>
              </a:rPr>
              <a:t>Die M&amp;P Gruppe stellt sich vor.</a:t>
            </a:r>
          </a:p>
        </p:txBody>
      </p:sp>
      <p:sp>
        <p:nvSpPr>
          <p:cNvPr id="39" name="Titel 2">
            <a:extLst>
              <a:ext uri="{FF2B5EF4-FFF2-40B4-BE49-F238E27FC236}">
                <a16:creationId xmlns:a16="http://schemas.microsoft.com/office/drawing/2014/main" id="{CFE5388B-CB14-F745-AA33-AF7D108EF0EA}"/>
              </a:ext>
            </a:extLst>
          </p:cNvPr>
          <p:cNvSpPr>
            <a:spLocks noGrp="1"/>
          </p:cNvSpPr>
          <p:nvPr>
            <p:ph type="title"/>
          </p:nvPr>
        </p:nvSpPr>
        <p:spPr>
          <a:xfrm>
            <a:off x="4466521" y="1086777"/>
            <a:ext cx="4342673" cy="580966"/>
          </a:xfrm>
          <a:prstGeom prst="rect">
            <a:avLst/>
          </a:prstGeom>
        </p:spPr>
        <p:txBody>
          <a:bodyPr/>
          <a:lstStyle/>
          <a:p>
            <a:pPr algn="r">
              <a:lnSpc>
                <a:spcPts val="4874"/>
              </a:lnSpc>
            </a:pPr>
            <a:r>
              <a:rPr lang="de-DE" sz="6200" dirty="0">
                <a:solidFill>
                  <a:schemeClr val="bg1"/>
                </a:solidFill>
              </a:rPr>
              <a:t>ZEITREISE</a:t>
            </a:r>
          </a:p>
        </p:txBody>
      </p:sp>
      <p:sp>
        <p:nvSpPr>
          <p:cNvPr id="40" name="Titel 2">
            <a:extLst>
              <a:ext uri="{FF2B5EF4-FFF2-40B4-BE49-F238E27FC236}">
                <a16:creationId xmlns:a16="http://schemas.microsoft.com/office/drawing/2014/main" id="{C02B9D91-4DC3-6341-9D57-7FE7560E919B}"/>
              </a:ext>
            </a:extLst>
          </p:cNvPr>
          <p:cNvSpPr txBox="1">
            <a:spLocks/>
          </p:cNvSpPr>
          <p:nvPr/>
        </p:nvSpPr>
        <p:spPr>
          <a:xfrm>
            <a:off x="5768428" y="1547567"/>
            <a:ext cx="2996333" cy="580966"/>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panose="020B0503020203020204" pitchFamily="34" charset="77"/>
                <a:ea typeface="+mj-ea"/>
                <a:cs typeface="Avenir LT Std 65 Medium" panose="020B0503020203020204" pitchFamily="34" charset="77"/>
              </a:defRPr>
            </a:lvl1pPr>
          </a:lstStyle>
          <a:p>
            <a:pPr algn="r">
              <a:lnSpc>
                <a:spcPts val="4874"/>
              </a:lnSpc>
            </a:pPr>
            <a:r>
              <a:rPr lang="de-DE" sz="1700" dirty="0">
                <a:solidFill>
                  <a:schemeClr val="bg1"/>
                </a:solidFill>
                <a:latin typeface="Avenir LT Std 55 Roman" panose="020B0503020203020204" pitchFamily="34" charset="77"/>
              </a:rPr>
              <a:t>Wie wir wurden, was wir sind</a:t>
            </a:r>
          </a:p>
        </p:txBody>
      </p:sp>
      <p:cxnSp>
        <p:nvCxnSpPr>
          <p:cNvPr id="41" name="Gerade Verbindung 40">
            <a:extLst>
              <a:ext uri="{FF2B5EF4-FFF2-40B4-BE49-F238E27FC236}">
                <a16:creationId xmlns:a16="http://schemas.microsoft.com/office/drawing/2014/main" id="{47A840B0-0142-404A-8288-94D64FA153D9}"/>
              </a:ext>
            </a:extLst>
          </p:cNvPr>
          <p:cNvCxnSpPr>
            <a:cxnSpLocks/>
          </p:cNvCxnSpPr>
          <p:nvPr/>
        </p:nvCxnSpPr>
        <p:spPr>
          <a:xfrm>
            <a:off x="5803027" y="1771850"/>
            <a:ext cx="295200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Gerade Verbindung 41">
            <a:extLst>
              <a:ext uri="{FF2B5EF4-FFF2-40B4-BE49-F238E27FC236}">
                <a16:creationId xmlns:a16="http://schemas.microsoft.com/office/drawing/2014/main" id="{38CE66DD-3F53-BC47-B244-40C9F4EE3ED8}"/>
              </a:ext>
            </a:extLst>
          </p:cNvPr>
          <p:cNvCxnSpPr>
            <a:cxnSpLocks/>
          </p:cNvCxnSpPr>
          <p:nvPr/>
        </p:nvCxnSpPr>
        <p:spPr>
          <a:xfrm>
            <a:off x="5803027" y="2104590"/>
            <a:ext cx="295200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Parallelogramm 8">
            <a:extLst>
              <a:ext uri="{FF2B5EF4-FFF2-40B4-BE49-F238E27FC236}">
                <a16:creationId xmlns:a16="http://schemas.microsoft.com/office/drawing/2014/main" id="{AFDFD412-F2D4-5E47-B244-6FA308E5DFF9}"/>
              </a:ext>
            </a:extLst>
          </p:cNvPr>
          <p:cNvSpPr/>
          <p:nvPr/>
        </p:nvSpPr>
        <p:spPr>
          <a:xfrm flipH="1">
            <a:off x="314502" y="3476186"/>
            <a:ext cx="8532000" cy="80383"/>
          </a:xfrm>
          <a:prstGeom prst="parallelogram">
            <a:avLst>
              <a:gd name="adj" fmla="val 9548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3" name="Rechteck 12">
            <a:extLst>
              <a:ext uri="{FF2B5EF4-FFF2-40B4-BE49-F238E27FC236}">
                <a16:creationId xmlns:a16="http://schemas.microsoft.com/office/drawing/2014/main" id="{2967652A-4486-FC47-9E6D-5C622EB1CCCE}"/>
              </a:ext>
            </a:extLst>
          </p:cNvPr>
          <p:cNvSpPr/>
          <p:nvPr/>
        </p:nvSpPr>
        <p:spPr>
          <a:xfrm>
            <a:off x="461384" y="2634690"/>
            <a:ext cx="1012161" cy="54772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tx2"/>
                </a:solidFill>
                <a:latin typeface="Avenir LT Std 55 Roman" panose="020B0503020203020204" pitchFamily="34" charset="0"/>
                <a:cs typeface="Avenir LT Std 55 Roman"/>
              </a:rPr>
              <a:t>1989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der Ingenieursgesellschaft</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durch Prof. Dr. Kurt Müller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und </a:t>
            </a:r>
            <a:r>
              <a:rPr lang="de-DE" sz="450" b="1" dirty="0" err="1">
                <a:solidFill>
                  <a:schemeClr val="bg1"/>
                </a:solidFill>
                <a:latin typeface="Avenir LT Std 55 Roman" panose="020B0503020203020204" pitchFamily="34" charset="0"/>
              </a:rPr>
              <a:t>Olf</a:t>
            </a:r>
            <a:r>
              <a:rPr lang="de-DE" sz="450" b="1" dirty="0">
                <a:solidFill>
                  <a:schemeClr val="bg1"/>
                </a:solidFill>
                <a:latin typeface="Avenir LT Std 55 Roman" panose="020B0503020203020204" pitchFamily="34" charset="0"/>
              </a:rPr>
              <a:t> Clausen.</a:t>
            </a:r>
          </a:p>
        </p:txBody>
      </p:sp>
      <p:sp>
        <p:nvSpPr>
          <p:cNvPr id="14" name="Rechteck 13">
            <a:extLst>
              <a:ext uri="{FF2B5EF4-FFF2-40B4-BE49-F238E27FC236}">
                <a16:creationId xmlns:a16="http://schemas.microsoft.com/office/drawing/2014/main" id="{E1D26FA6-A964-F649-955C-211A44B7003D}"/>
              </a:ext>
            </a:extLst>
          </p:cNvPr>
          <p:cNvSpPr/>
          <p:nvPr/>
        </p:nvSpPr>
        <p:spPr>
          <a:xfrm>
            <a:off x="1581025" y="2634689"/>
            <a:ext cx="7881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tx2"/>
                </a:solidFill>
                <a:latin typeface="Avenir LT Std 55 Roman" panose="020B0503020203020204" pitchFamily="34" charset="0"/>
                <a:cs typeface="Avenir LT Std 55 Roman"/>
              </a:rPr>
              <a:t>1999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des IT-Tochter-</a:t>
            </a:r>
            <a:br>
              <a:rPr lang="de-DE" sz="450" b="1" dirty="0">
                <a:solidFill>
                  <a:schemeClr val="bg1"/>
                </a:solidFill>
                <a:latin typeface="Avenir LT Std 55 Roman" panose="020B0503020203020204" pitchFamily="34" charset="0"/>
              </a:rPr>
            </a:br>
            <a:r>
              <a:rPr lang="de-DE" sz="450" b="1" dirty="0" err="1">
                <a:solidFill>
                  <a:schemeClr val="bg1"/>
                </a:solidFill>
                <a:latin typeface="Avenir LT Std 55 Roman" panose="020B0503020203020204" pitchFamily="34" charset="0"/>
              </a:rPr>
              <a:t>unternehmens</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business</a:t>
            </a:r>
            <a:br>
              <a:rPr lang="de-DE" sz="450" b="1" dirty="0">
                <a:solidFill>
                  <a:schemeClr val="bg1"/>
                </a:solidFill>
                <a:latin typeface="Avenir LT Std 55 Roman" panose="020B0503020203020204" pitchFamily="34" charset="0"/>
              </a:rPr>
            </a:br>
            <a:r>
              <a:rPr lang="de-DE" sz="450" b="1" err="1">
                <a:solidFill>
                  <a:schemeClr val="bg1"/>
                </a:solidFill>
                <a:latin typeface="Avenir LT Std 55 Roman" panose="020B0503020203020204" pitchFamily="34" charset="0"/>
              </a:rPr>
              <a:t>solutions</a:t>
            </a:r>
            <a:r>
              <a:rPr lang="de-DE" sz="450" b="1">
                <a:solidFill>
                  <a:schemeClr val="bg1"/>
                </a:solidFill>
                <a:latin typeface="Avenir LT Std 55 Roman" panose="020B0503020203020204" pitchFamily="34" charset="0"/>
              </a:rPr>
              <a:t>“.</a:t>
            </a:r>
            <a:endParaRPr lang="de-DE" sz="450" b="1" dirty="0">
              <a:solidFill>
                <a:schemeClr val="bg1"/>
              </a:solidFill>
              <a:latin typeface="Avenir LT Std 55 Roman" panose="020B0503020203020204" pitchFamily="34" charset="0"/>
            </a:endParaRPr>
          </a:p>
        </p:txBody>
      </p:sp>
      <p:sp>
        <p:nvSpPr>
          <p:cNvPr id="15" name="Rechteck 14">
            <a:extLst>
              <a:ext uri="{FF2B5EF4-FFF2-40B4-BE49-F238E27FC236}">
                <a16:creationId xmlns:a16="http://schemas.microsoft.com/office/drawing/2014/main" id="{7CACC202-76DC-554A-A5C6-D1F9499CDC99}"/>
              </a:ext>
            </a:extLst>
          </p:cNvPr>
          <p:cNvSpPr/>
          <p:nvPr/>
        </p:nvSpPr>
        <p:spPr>
          <a:xfrm>
            <a:off x="2523257" y="2555055"/>
            <a:ext cx="7881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bg2"/>
                </a:solidFill>
                <a:latin typeface="Avenir LT Std 55 Roman" panose="020B0503020203020204" pitchFamily="34" charset="0"/>
                <a:cs typeface="Avenir LT Std 55 Roman"/>
              </a:rPr>
              <a:t>2003</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der „</a:t>
            </a:r>
            <a:r>
              <a:rPr lang="de-DE" sz="450" b="1" dirty="0" err="1">
                <a:solidFill>
                  <a:schemeClr val="bg1"/>
                </a:solidFill>
                <a:latin typeface="Avenir LT Std 55 Roman" panose="020B0503020203020204" pitchFamily="34" charset="0"/>
              </a:rPr>
              <a:t>Savemaxx</a:t>
            </a:r>
            <a:r>
              <a:rPr lang="de-DE" sz="450" b="1" dirty="0">
                <a:solidFill>
                  <a:schemeClr val="bg1"/>
                </a:solidFill>
                <a:latin typeface="Avenir LT Std 55 Roman" panose="020B0503020203020204" pitchFamily="34" charset="0"/>
              </a:rPr>
              <a:t>“</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in Osnabrück (</a:t>
            </a:r>
            <a:r>
              <a:rPr lang="de-DE" sz="450" b="1">
                <a:solidFill>
                  <a:schemeClr val="bg1"/>
                </a:solidFill>
                <a:latin typeface="Avenir LT Std 55 Roman" panose="020B0503020203020204" pitchFamily="34" charset="0"/>
              </a:rPr>
              <a:t>Melle).</a:t>
            </a:r>
            <a:endParaRPr lang="de-DE" sz="450" b="1" dirty="0">
              <a:solidFill>
                <a:schemeClr val="bg1"/>
              </a:solidFill>
              <a:latin typeface="Avenir LT Std 55 Roman" panose="020B0503020203020204" pitchFamily="34" charset="0"/>
            </a:endParaRPr>
          </a:p>
        </p:txBody>
      </p:sp>
      <p:sp>
        <p:nvSpPr>
          <p:cNvPr id="16" name="Rechteck 15">
            <a:extLst>
              <a:ext uri="{FF2B5EF4-FFF2-40B4-BE49-F238E27FC236}">
                <a16:creationId xmlns:a16="http://schemas.microsoft.com/office/drawing/2014/main" id="{DD61B917-4228-B246-A215-473553FACF64}"/>
              </a:ext>
            </a:extLst>
          </p:cNvPr>
          <p:cNvSpPr/>
          <p:nvPr/>
        </p:nvSpPr>
        <p:spPr>
          <a:xfrm>
            <a:off x="3504899" y="2795091"/>
            <a:ext cx="788179" cy="54772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accent1"/>
                </a:solidFill>
                <a:latin typeface="Avenir LT Std 55 Roman" panose="020B0503020203020204" pitchFamily="34" charset="0"/>
                <a:cs typeface="Avenir LT Std 55 Roman"/>
              </a:rPr>
              <a:t>2009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der „</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consulting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Hanse“ in Hamburg und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consulting</a:t>
            </a:r>
            <a:r>
              <a:rPr lang="de-DE" sz="450" b="1" dirty="0">
                <a:solidFill>
                  <a:schemeClr val="bg1"/>
                </a:solidFill>
                <a:latin typeface="Avenir LT Std 55 Roman" panose="020B0503020203020204" pitchFamily="34" charset="0"/>
              </a:rPr>
              <a:t> Rhein-Neckar“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in Mannheim sowie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err="1">
                <a:solidFill>
                  <a:schemeClr val="bg1"/>
                </a:solidFill>
                <a:latin typeface="Avenir LT Std 55 Roman" panose="020B0503020203020204" pitchFamily="34" charset="0"/>
              </a:rPr>
              <a:t>academy</a:t>
            </a:r>
            <a:r>
              <a:rPr lang="de-DE" sz="450" b="1">
                <a:solidFill>
                  <a:schemeClr val="bg1"/>
                </a:solidFill>
                <a:latin typeface="Avenir LT Std 55 Roman" panose="020B0503020203020204" pitchFamily="34" charset="0"/>
              </a:rPr>
              <a:t>“.</a:t>
            </a:r>
            <a:endParaRPr lang="de-DE" sz="450" b="1" dirty="0">
              <a:solidFill>
                <a:schemeClr val="bg1"/>
              </a:solidFill>
              <a:latin typeface="Avenir LT Std 55 Roman" panose="020B0503020203020204" pitchFamily="34" charset="0"/>
            </a:endParaRPr>
          </a:p>
        </p:txBody>
      </p:sp>
      <p:sp>
        <p:nvSpPr>
          <p:cNvPr id="17" name="Rechteck 16">
            <a:extLst>
              <a:ext uri="{FF2B5EF4-FFF2-40B4-BE49-F238E27FC236}">
                <a16:creationId xmlns:a16="http://schemas.microsoft.com/office/drawing/2014/main" id="{AEAE4FAA-C2B9-D447-A089-60538D82893E}"/>
              </a:ext>
            </a:extLst>
          </p:cNvPr>
          <p:cNvSpPr/>
          <p:nvPr/>
        </p:nvSpPr>
        <p:spPr>
          <a:xfrm>
            <a:off x="4534907" y="2631105"/>
            <a:ext cx="7881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bg2"/>
                </a:solidFill>
                <a:latin typeface="Avenir LT Std 55 Roman" panose="020B0503020203020204" pitchFamily="34" charset="0"/>
                <a:cs typeface="Avenir LT Std 55 Roman"/>
              </a:rPr>
              <a:t>2011</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Joint Venture „</a:t>
            </a:r>
            <a:r>
              <a:rPr lang="de-DE" sz="450" b="1" dirty="0" err="1">
                <a:solidFill>
                  <a:schemeClr val="bg1"/>
                </a:solidFill>
                <a:latin typeface="Avenir LT Std 55 Roman" panose="020B0503020203020204" pitchFamily="34" charset="0"/>
              </a:rPr>
              <a:t>Savemaxx</a:t>
            </a:r>
            <a:br>
              <a:rPr lang="de-DE" sz="450" b="1" dirty="0">
                <a:solidFill>
                  <a:schemeClr val="bg1"/>
                </a:solidFill>
                <a:latin typeface="Avenir LT Std 55 Roman" panose="020B0503020203020204" pitchFamily="34" charset="0"/>
              </a:rPr>
            </a:br>
            <a:r>
              <a:rPr lang="de-DE" sz="450" b="1" dirty="0" err="1">
                <a:solidFill>
                  <a:schemeClr val="bg1"/>
                </a:solidFill>
                <a:latin typeface="Avenir LT Std 55 Roman" panose="020B0503020203020204" pitchFamily="34" charset="0"/>
              </a:rPr>
              <a:t>Contracting</a:t>
            </a:r>
            <a:r>
              <a:rPr lang="de-DE" sz="450" b="1" dirty="0">
                <a:solidFill>
                  <a:schemeClr val="bg1"/>
                </a:solidFill>
                <a:latin typeface="Avenir LT Std 55 Roman" panose="020B0503020203020204" pitchFamily="34" charset="0"/>
              </a:rPr>
              <a:t>“ mit APLEONA</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für Energieeffizienzprojekte.</a:t>
            </a:r>
          </a:p>
        </p:txBody>
      </p:sp>
      <p:sp>
        <p:nvSpPr>
          <p:cNvPr id="18" name="Rechteck 17">
            <a:extLst>
              <a:ext uri="{FF2B5EF4-FFF2-40B4-BE49-F238E27FC236}">
                <a16:creationId xmlns:a16="http://schemas.microsoft.com/office/drawing/2014/main" id="{B2638307-4A5E-FB41-8DB5-FB3487D8911C}"/>
              </a:ext>
            </a:extLst>
          </p:cNvPr>
          <p:cNvSpPr/>
          <p:nvPr/>
        </p:nvSpPr>
        <p:spPr>
          <a:xfrm>
            <a:off x="5516548" y="2553474"/>
            <a:ext cx="6430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2"/>
                </a:solidFill>
                <a:latin typeface="Avenir LT Std 55 Roman" panose="020B0503020203020204" pitchFamily="34" charset="0"/>
                <a:cs typeface="Avenir LT Std 55 Roman"/>
              </a:rPr>
              <a:t>2012</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Beteiligung an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„BEGIS“ in Düsseldorf.</a:t>
            </a:r>
          </a:p>
        </p:txBody>
      </p:sp>
      <p:sp>
        <p:nvSpPr>
          <p:cNvPr id="19" name="Rechteck 18">
            <a:extLst>
              <a:ext uri="{FF2B5EF4-FFF2-40B4-BE49-F238E27FC236}">
                <a16:creationId xmlns:a16="http://schemas.microsoft.com/office/drawing/2014/main" id="{52D0113F-1DFA-754F-B8A1-EA1A9382688A}"/>
              </a:ext>
            </a:extLst>
          </p:cNvPr>
          <p:cNvSpPr/>
          <p:nvPr/>
        </p:nvSpPr>
        <p:spPr>
          <a:xfrm>
            <a:off x="6267107" y="2634687"/>
            <a:ext cx="523067" cy="547721"/>
          </a:xfrm>
          <a:prstGeom prst="rect">
            <a:avLst/>
          </a:prstGeom>
        </p:spPr>
        <p:txBody>
          <a:bodyPr wrap="none" lIns="0" tIns="0" rIns="0" bIns="0" anchor="b" anchorCtr="0">
            <a:noAutofit/>
          </a:bodyPr>
          <a:lstStyle/>
          <a:p>
            <a:pPr defTabSz="810371">
              <a:lnSpc>
                <a:spcPts val="700"/>
              </a:lnSpc>
              <a:buSzPct val="100000"/>
              <a:defRPr/>
            </a:pPr>
            <a:r>
              <a:rPr lang="de-DE" sz="1500" b="1" dirty="0">
                <a:solidFill>
                  <a:schemeClr val="accent1"/>
                </a:solidFill>
                <a:latin typeface="Avenir LT Std 55 Roman" panose="020B0503020203020204" pitchFamily="34" charset="0"/>
                <a:cs typeface="Avenir LT Std 55 Roman"/>
              </a:rPr>
              <a:t>2014</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Eröffnung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Nieder­lassung in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Berlin Stahnsdorf.</a:t>
            </a:r>
          </a:p>
        </p:txBody>
      </p:sp>
      <p:sp>
        <p:nvSpPr>
          <p:cNvPr id="20" name="Rechteck 19">
            <a:extLst>
              <a:ext uri="{FF2B5EF4-FFF2-40B4-BE49-F238E27FC236}">
                <a16:creationId xmlns:a16="http://schemas.microsoft.com/office/drawing/2014/main" id="{7B8EA803-B609-9A44-AF26-C72D707CB19B}"/>
              </a:ext>
            </a:extLst>
          </p:cNvPr>
          <p:cNvSpPr/>
          <p:nvPr/>
        </p:nvSpPr>
        <p:spPr>
          <a:xfrm>
            <a:off x="6924522" y="2634687"/>
            <a:ext cx="6430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2"/>
                </a:solidFill>
                <a:latin typeface="Avenir LT Std 55 Roman" panose="020B0503020203020204" pitchFamily="34" charset="0"/>
                <a:cs typeface="Avenir LT Std 55 Roman"/>
              </a:rPr>
              <a:t>2018</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„M&amp;P Magdeburg“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und „M&amp;P Essen“.</a:t>
            </a:r>
          </a:p>
        </p:txBody>
      </p:sp>
      <p:sp>
        <p:nvSpPr>
          <p:cNvPr id="21" name="Rechteck 20">
            <a:extLst>
              <a:ext uri="{FF2B5EF4-FFF2-40B4-BE49-F238E27FC236}">
                <a16:creationId xmlns:a16="http://schemas.microsoft.com/office/drawing/2014/main" id="{7BD0A27B-E940-D14B-85B3-1D4A9AC91698}"/>
              </a:ext>
            </a:extLst>
          </p:cNvPr>
          <p:cNvSpPr/>
          <p:nvPr/>
        </p:nvSpPr>
        <p:spPr>
          <a:xfrm>
            <a:off x="7834882" y="2587918"/>
            <a:ext cx="419162" cy="547721"/>
          </a:xfrm>
          <a:prstGeom prst="rect">
            <a:avLst/>
          </a:prstGeom>
        </p:spPr>
        <p:txBody>
          <a:bodyPr wrap="none" lIns="0" tIns="0" rIns="0" bIns="0" anchor="b" anchorCtr="0">
            <a:noAutofit/>
          </a:bodyPr>
          <a:lstStyle/>
          <a:p>
            <a:pPr defTabSz="810371">
              <a:lnSpc>
                <a:spcPts val="700"/>
              </a:lnSpc>
              <a:buSzPct val="100000"/>
              <a:defRPr/>
            </a:pPr>
            <a:r>
              <a:rPr lang="de-DE" sz="1600" b="1" dirty="0">
                <a:solidFill>
                  <a:schemeClr val="accent2"/>
                </a:solidFill>
                <a:latin typeface="Avenir LT Std 55 Roman" panose="020B0503020203020204" pitchFamily="34" charset="0"/>
                <a:cs typeface="Avenir LT Std 55 Roman"/>
              </a:rPr>
              <a:t>2019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Kauf der</a:t>
            </a:r>
            <a:br>
              <a:rPr lang="de-DE" sz="450" b="1" dirty="0">
                <a:solidFill>
                  <a:schemeClr val="bg1"/>
                </a:solidFill>
                <a:latin typeface="Avenir LT Std 55 Roman" panose="020B0503020203020204" pitchFamily="34" charset="0"/>
              </a:rPr>
            </a:br>
            <a:r>
              <a:rPr lang="de-DE" sz="450" b="1" dirty="0" err="1">
                <a:solidFill>
                  <a:schemeClr val="bg1"/>
                </a:solidFill>
                <a:latin typeface="Avenir LT Std 55 Roman" panose="020B0503020203020204" pitchFamily="34" charset="0"/>
              </a:rPr>
              <a:t>Lessor</a:t>
            </a:r>
            <a:r>
              <a:rPr lang="de-DE" sz="450" b="1" dirty="0">
                <a:solidFill>
                  <a:schemeClr val="bg1"/>
                </a:solidFill>
                <a:latin typeface="Avenir LT Std 55 Roman" panose="020B0503020203020204" pitchFamily="34" charset="0"/>
              </a:rPr>
              <a:t> GmbH.</a:t>
            </a:r>
          </a:p>
        </p:txBody>
      </p:sp>
      <p:sp>
        <p:nvSpPr>
          <p:cNvPr id="22" name="Rechteck 21">
            <a:extLst>
              <a:ext uri="{FF2B5EF4-FFF2-40B4-BE49-F238E27FC236}">
                <a16:creationId xmlns:a16="http://schemas.microsoft.com/office/drawing/2014/main" id="{A20D820F-D92C-1649-9417-E1C04AC0ADA2}"/>
              </a:ext>
            </a:extLst>
          </p:cNvPr>
          <p:cNvSpPr/>
          <p:nvPr/>
        </p:nvSpPr>
        <p:spPr>
          <a:xfrm>
            <a:off x="8388923" y="3746255"/>
            <a:ext cx="566048" cy="547721"/>
          </a:xfrm>
          <a:prstGeom prst="rect">
            <a:avLst/>
          </a:prstGeom>
        </p:spPr>
        <p:txBody>
          <a:bodyPr wrap="none" lIns="0" tIns="0" rIns="0" bIns="0" anchor="b" anchorCtr="0">
            <a:noAutofit/>
          </a:bodyPr>
          <a:lstStyle/>
          <a:p>
            <a:pPr defTabSz="810371">
              <a:lnSpc>
                <a:spcPts val="700"/>
              </a:lnSpc>
              <a:buSzPct val="100000"/>
              <a:defRPr/>
            </a:pPr>
            <a:r>
              <a:rPr lang="de-DE" sz="1500" b="1" dirty="0">
                <a:solidFill>
                  <a:schemeClr val="tx2"/>
                </a:solidFill>
                <a:latin typeface="Avenir LT Std 55 Roman" panose="020B0503020203020204" pitchFamily="34" charset="0"/>
                <a:cs typeface="Avenir LT Std 55 Roman"/>
              </a:rPr>
              <a:t>2019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Eröffnung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Nieder­lassung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Basel in der Schweiz.</a:t>
            </a:r>
          </a:p>
        </p:txBody>
      </p:sp>
      <p:sp>
        <p:nvSpPr>
          <p:cNvPr id="23" name="Rechteck 22">
            <a:extLst>
              <a:ext uri="{FF2B5EF4-FFF2-40B4-BE49-F238E27FC236}">
                <a16:creationId xmlns:a16="http://schemas.microsoft.com/office/drawing/2014/main" id="{9C01A41F-9533-2445-8BD2-236778C0E40A}"/>
              </a:ext>
            </a:extLst>
          </p:cNvPr>
          <p:cNvSpPr/>
          <p:nvPr/>
        </p:nvSpPr>
        <p:spPr>
          <a:xfrm>
            <a:off x="6589552" y="3759027"/>
            <a:ext cx="895649" cy="547721"/>
          </a:xfrm>
          <a:prstGeom prst="rect">
            <a:avLst/>
          </a:prstGeom>
        </p:spPr>
        <p:txBody>
          <a:bodyPr wrap="none" lIns="0" tIns="0" rIns="0" bIns="0" anchor="b" anchorCtr="0">
            <a:noAutofit/>
          </a:bodyPr>
          <a:lstStyle/>
          <a:p>
            <a:pPr defTabSz="810371">
              <a:lnSpc>
                <a:spcPts val="700"/>
              </a:lnSpc>
              <a:buSzPct val="100000"/>
              <a:defRPr/>
            </a:pPr>
            <a:r>
              <a:rPr lang="de-DE" sz="1800" b="1" dirty="0">
                <a:solidFill>
                  <a:schemeClr val="bg2"/>
                </a:solidFill>
                <a:latin typeface="Avenir LT Std 55 Roman" panose="020B0503020203020204" pitchFamily="34" charset="0"/>
                <a:cs typeface="Avenir LT Std 55 Roman"/>
              </a:rPr>
              <a:t>2018</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Joint Venture „TGA 360° GmbH“</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mit IB Hornig zur Erweiterung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der Generalplanungskompetenz.</a:t>
            </a:r>
          </a:p>
        </p:txBody>
      </p:sp>
      <p:sp>
        <p:nvSpPr>
          <p:cNvPr id="24" name="Rechteck 23">
            <a:extLst>
              <a:ext uri="{FF2B5EF4-FFF2-40B4-BE49-F238E27FC236}">
                <a16:creationId xmlns:a16="http://schemas.microsoft.com/office/drawing/2014/main" id="{E8550B40-00DE-284E-A57D-A75D1FD4DC08}"/>
              </a:ext>
            </a:extLst>
          </p:cNvPr>
          <p:cNvSpPr/>
          <p:nvPr/>
        </p:nvSpPr>
        <p:spPr>
          <a:xfrm>
            <a:off x="5830921" y="3762609"/>
            <a:ext cx="626064" cy="54772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accent1"/>
                </a:solidFill>
                <a:latin typeface="Avenir LT Std 55 Roman" panose="020B0503020203020204" pitchFamily="34" charset="0"/>
                <a:cs typeface="Avenir LT Std 55 Roman"/>
              </a:rPr>
              <a:t>2016</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Eröffnung der Nieder­-</a:t>
            </a:r>
            <a:br>
              <a:rPr lang="de-DE" sz="450" b="1" dirty="0">
                <a:solidFill>
                  <a:schemeClr val="bg1"/>
                </a:solidFill>
                <a:latin typeface="Avenir LT Std 55 Roman" panose="020B0503020203020204" pitchFamily="34" charset="0"/>
              </a:rPr>
            </a:br>
            <a:r>
              <a:rPr lang="de-DE" sz="450" b="1" dirty="0" err="1">
                <a:solidFill>
                  <a:schemeClr val="bg1"/>
                </a:solidFill>
                <a:latin typeface="Avenir LT Std 55 Roman" panose="020B0503020203020204" pitchFamily="34" charset="0"/>
              </a:rPr>
              <a:t>lassungen</a:t>
            </a:r>
            <a:r>
              <a:rPr lang="de-DE" sz="450" b="1" dirty="0">
                <a:solidFill>
                  <a:schemeClr val="bg1"/>
                </a:solidFill>
                <a:latin typeface="Avenir LT Std 55 Roman" panose="020B0503020203020204" pitchFamily="34" charset="0"/>
              </a:rPr>
              <a:t> in Dresden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und Frankfurt.</a:t>
            </a:r>
          </a:p>
        </p:txBody>
      </p:sp>
      <p:sp>
        <p:nvSpPr>
          <p:cNvPr id="25" name="Rechteck 24">
            <a:extLst>
              <a:ext uri="{FF2B5EF4-FFF2-40B4-BE49-F238E27FC236}">
                <a16:creationId xmlns:a16="http://schemas.microsoft.com/office/drawing/2014/main" id="{4CEC5BA0-E001-364C-8942-4BEC3C9F7608}"/>
              </a:ext>
            </a:extLst>
          </p:cNvPr>
          <p:cNvSpPr/>
          <p:nvPr/>
        </p:nvSpPr>
        <p:spPr>
          <a:xfrm>
            <a:off x="4914664" y="3759027"/>
            <a:ext cx="826682" cy="547721"/>
          </a:xfrm>
          <a:prstGeom prst="rect">
            <a:avLst/>
          </a:prstGeom>
        </p:spPr>
        <p:txBody>
          <a:bodyPr wrap="none" lIns="0" tIns="0" rIns="0" bIns="0" anchor="b" anchorCtr="0">
            <a:noAutofit/>
          </a:bodyPr>
          <a:lstStyle/>
          <a:p>
            <a:pPr defTabSz="810371">
              <a:lnSpc>
                <a:spcPts val="700"/>
              </a:lnSpc>
              <a:buSzPct val="100000"/>
              <a:defRPr/>
            </a:pPr>
            <a:r>
              <a:rPr lang="de-DE" sz="1700" b="1" dirty="0">
                <a:solidFill>
                  <a:schemeClr val="tx2"/>
                </a:solidFill>
                <a:latin typeface="Avenir LT Std 55 Roman" panose="020B0503020203020204" pitchFamily="34" charset="0"/>
                <a:cs typeface="Avenir LT Std 55 Roman"/>
              </a:rPr>
              <a:t>2014</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der „</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consulting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Stuttgart“ sowie der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Schweiz“ in Wallisellen.</a:t>
            </a:r>
          </a:p>
        </p:txBody>
      </p:sp>
      <p:sp>
        <p:nvSpPr>
          <p:cNvPr id="26" name="Rechteck 25">
            <a:extLst>
              <a:ext uri="{FF2B5EF4-FFF2-40B4-BE49-F238E27FC236}">
                <a16:creationId xmlns:a16="http://schemas.microsoft.com/office/drawing/2014/main" id="{F20C113A-CF34-CD4C-A82B-4391F22A92F5}"/>
              </a:ext>
            </a:extLst>
          </p:cNvPr>
          <p:cNvSpPr/>
          <p:nvPr/>
        </p:nvSpPr>
        <p:spPr>
          <a:xfrm>
            <a:off x="4031550" y="3679117"/>
            <a:ext cx="6430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2"/>
                </a:solidFill>
                <a:latin typeface="Avenir LT Std 55 Roman" panose="020B0503020203020204" pitchFamily="34" charset="0"/>
                <a:cs typeface="Avenir LT Std 55 Roman"/>
              </a:rPr>
              <a:t>2010</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Erwerb der „</a:t>
            </a:r>
            <a:r>
              <a:rPr lang="de-DE" sz="450" b="1" dirty="0" err="1">
                <a:solidFill>
                  <a:schemeClr val="bg1"/>
                </a:solidFill>
                <a:latin typeface="Avenir LT Std 55 Roman" panose="020B0503020203020204" pitchFamily="34" charset="0"/>
              </a:rPr>
              <a:t>haveldata</a:t>
            </a:r>
            <a:r>
              <a:rPr lang="de-DE" sz="450" b="1" dirty="0">
                <a:solidFill>
                  <a:schemeClr val="bg1"/>
                </a:solidFill>
                <a:latin typeface="Avenir LT Std 55 Roman" panose="020B0503020203020204" pitchFamily="34" charset="0"/>
              </a:rPr>
              <a:t>“</a:t>
            </a:r>
            <a:br>
              <a:rPr lang="de-DE" sz="450" b="1" dirty="0">
                <a:solidFill>
                  <a:schemeClr val="bg1"/>
                </a:solidFill>
                <a:latin typeface="Avenir LT Std 55 Roman" panose="020B0503020203020204" pitchFamily="34" charset="0"/>
              </a:rPr>
            </a:br>
            <a:r>
              <a:rPr lang="de-DE" sz="450" b="1">
                <a:solidFill>
                  <a:schemeClr val="bg1"/>
                </a:solidFill>
                <a:latin typeface="Avenir LT Std 55 Roman" panose="020B0503020203020204" pitchFamily="34" charset="0"/>
              </a:rPr>
              <a:t>in Brandenburg.</a:t>
            </a:r>
            <a:endParaRPr lang="de-DE" sz="450" b="1" dirty="0">
              <a:solidFill>
                <a:schemeClr val="bg1"/>
              </a:solidFill>
              <a:latin typeface="Avenir LT Std 55 Roman" panose="020B0503020203020204" pitchFamily="34" charset="0"/>
            </a:endParaRPr>
          </a:p>
        </p:txBody>
      </p:sp>
      <p:sp>
        <p:nvSpPr>
          <p:cNvPr id="27" name="Rechteck 26">
            <a:extLst>
              <a:ext uri="{FF2B5EF4-FFF2-40B4-BE49-F238E27FC236}">
                <a16:creationId xmlns:a16="http://schemas.microsoft.com/office/drawing/2014/main" id="{A421D245-D213-8E4E-9ADD-649374B495B5}"/>
              </a:ext>
            </a:extLst>
          </p:cNvPr>
          <p:cNvSpPr/>
          <p:nvPr/>
        </p:nvSpPr>
        <p:spPr>
          <a:xfrm>
            <a:off x="3304270" y="3759026"/>
            <a:ext cx="594713" cy="54772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tx2"/>
                </a:solidFill>
                <a:latin typeface="Avenir LT Std 55 Roman" panose="020B0503020203020204" pitchFamily="34" charset="0"/>
                <a:cs typeface="Avenir LT Std 55 Roman"/>
              </a:rPr>
              <a:t>2007</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Beteiligung an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der „ACS Consulting“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in Leipzig.</a:t>
            </a:r>
          </a:p>
        </p:txBody>
      </p:sp>
      <p:sp>
        <p:nvSpPr>
          <p:cNvPr id="28" name="Rechteck 27">
            <a:extLst>
              <a:ext uri="{FF2B5EF4-FFF2-40B4-BE49-F238E27FC236}">
                <a16:creationId xmlns:a16="http://schemas.microsoft.com/office/drawing/2014/main" id="{E3A3FE3E-CF50-0D48-AE24-A3200A6B3FAF}"/>
              </a:ext>
            </a:extLst>
          </p:cNvPr>
          <p:cNvSpPr/>
          <p:nvPr/>
        </p:nvSpPr>
        <p:spPr>
          <a:xfrm>
            <a:off x="2420260" y="3680190"/>
            <a:ext cx="788179" cy="54772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tx2"/>
                </a:solidFill>
                <a:latin typeface="Avenir LT Std 55 Roman" panose="020B0503020203020204" pitchFamily="34" charset="0"/>
                <a:cs typeface="Avenir LT Std 55 Roman"/>
              </a:rPr>
              <a:t>2006</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Gründung der „</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consulting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West“ </a:t>
            </a:r>
            <a:r>
              <a:rPr lang="de-DE" sz="450" b="1">
                <a:solidFill>
                  <a:schemeClr val="bg1"/>
                </a:solidFill>
                <a:latin typeface="Avenir LT Std 55 Roman" panose="020B0503020203020204" pitchFamily="34" charset="0"/>
              </a:rPr>
              <a:t>in Düsseldorf.</a:t>
            </a:r>
            <a:endParaRPr lang="de-DE" sz="450" b="1" dirty="0">
              <a:solidFill>
                <a:schemeClr val="bg1"/>
              </a:solidFill>
              <a:latin typeface="Avenir LT Std 55 Roman" panose="020B0503020203020204" pitchFamily="34" charset="0"/>
            </a:endParaRPr>
          </a:p>
        </p:txBody>
      </p:sp>
      <p:sp>
        <p:nvSpPr>
          <p:cNvPr id="29" name="Rechteck 28">
            <a:extLst>
              <a:ext uri="{FF2B5EF4-FFF2-40B4-BE49-F238E27FC236}">
                <a16:creationId xmlns:a16="http://schemas.microsoft.com/office/drawing/2014/main" id="{426E5DE3-6BFF-B24A-9511-8522FC9B8565}"/>
              </a:ext>
            </a:extLst>
          </p:cNvPr>
          <p:cNvSpPr/>
          <p:nvPr/>
        </p:nvSpPr>
        <p:spPr>
          <a:xfrm>
            <a:off x="1433242" y="3842992"/>
            <a:ext cx="788179" cy="54772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1"/>
                </a:solidFill>
                <a:latin typeface="Avenir LT Std 55 Roman" panose="020B0503020203020204" pitchFamily="34" charset="0"/>
                <a:cs typeface="Avenir LT Std 55 Roman"/>
              </a:rPr>
              <a:t>1996</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Beteiligung der APLEONA </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(ehem. Philipp Holzmann AG,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später Bilfinger Berger HSG FM</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GmbH) an der M&amp;P Gruppe.</a:t>
            </a:r>
          </a:p>
        </p:txBody>
      </p:sp>
      <p:sp>
        <p:nvSpPr>
          <p:cNvPr id="30" name="Rechteck 29">
            <a:extLst>
              <a:ext uri="{FF2B5EF4-FFF2-40B4-BE49-F238E27FC236}">
                <a16:creationId xmlns:a16="http://schemas.microsoft.com/office/drawing/2014/main" id="{7F1149DF-544F-414A-A60E-9B665ABA55E5}"/>
              </a:ext>
            </a:extLst>
          </p:cNvPr>
          <p:cNvSpPr/>
          <p:nvPr/>
        </p:nvSpPr>
        <p:spPr>
          <a:xfrm>
            <a:off x="454219" y="3762608"/>
            <a:ext cx="780184" cy="54772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accent2"/>
                </a:solidFill>
                <a:latin typeface="Avenir LT Std 55 Roman" panose="020B0503020203020204" pitchFamily="34" charset="0"/>
                <a:cs typeface="Avenir LT Std 55 Roman"/>
              </a:rPr>
              <a:t>1993</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Eröffnung der ersten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Niederlassung in München,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der „</a:t>
            </a:r>
            <a:r>
              <a:rPr lang="de-DE" sz="450" b="1" dirty="0" err="1">
                <a:solidFill>
                  <a:schemeClr val="bg1"/>
                </a:solidFill>
                <a:latin typeface="Avenir LT Std 55 Roman" panose="020B0503020203020204" pitchFamily="34" charset="0"/>
              </a:rPr>
              <a:t>m+p</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consulting</a:t>
            </a:r>
            <a:r>
              <a:rPr lang="de-DE" sz="450" b="1" dirty="0">
                <a:solidFill>
                  <a:schemeClr val="bg1"/>
                </a:solidFill>
                <a:latin typeface="Avenir LT Std 55 Roman" panose="020B0503020203020204" pitchFamily="34" charset="0"/>
              </a:rPr>
              <a:t> Süd“.</a:t>
            </a:r>
          </a:p>
        </p:txBody>
      </p:sp>
      <p:cxnSp>
        <p:nvCxnSpPr>
          <p:cNvPr id="31" name="Gerade Verbindung 30">
            <a:extLst>
              <a:ext uri="{FF2B5EF4-FFF2-40B4-BE49-F238E27FC236}">
                <a16:creationId xmlns:a16="http://schemas.microsoft.com/office/drawing/2014/main" id="{CD73ED76-7786-A74A-BDBB-D58ACBE6A6A2}"/>
              </a:ext>
            </a:extLst>
          </p:cNvPr>
          <p:cNvCxnSpPr>
            <a:cxnSpLocks/>
          </p:cNvCxnSpPr>
          <p:nvPr/>
        </p:nvCxnSpPr>
        <p:spPr>
          <a:xfrm flipV="1">
            <a:off x="401008" y="2816584"/>
            <a:ext cx="0" cy="68845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Rechteck 31">
            <a:extLst>
              <a:ext uri="{FF2B5EF4-FFF2-40B4-BE49-F238E27FC236}">
                <a16:creationId xmlns:a16="http://schemas.microsoft.com/office/drawing/2014/main" id="{F3002BBE-FAB9-ED45-B9FC-050BE7481AC3}"/>
              </a:ext>
            </a:extLst>
          </p:cNvPr>
          <p:cNvSpPr/>
          <p:nvPr/>
        </p:nvSpPr>
        <p:spPr>
          <a:xfrm>
            <a:off x="688088"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1990</a:t>
            </a:r>
            <a:endParaRPr lang="de-DE" sz="400" dirty="0"/>
          </a:p>
        </p:txBody>
      </p:sp>
      <p:sp>
        <p:nvSpPr>
          <p:cNvPr id="33" name="Rechteck 32">
            <a:extLst>
              <a:ext uri="{FF2B5EF4-FFF2-40B4-BE49-F238E27FC236}">
                <a16:creationId xmlns:a16="http://schemas.microsoft.com/office/drawing/2014/main" id="{7757DEAE-BEC8-D947-962A-6B67D1A994AF}"/>
              </a:ext>
            </a:extLst>
          </p:cNvPr>
          <p:cNvSpPr/>
          <p:nvPr/>
        </p:nvSpPr>
        <p:spPr>
          <a:xfrm>
            <a:off x="1851448"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1995</a:t>
            </a:r>
            <a:endParaRPr lang="de-DE" sz="400" dirty="0"/>
          </a:p>
        </p:txBody>
      </p:sp>
      <p:sp>
        <p:nvSpPr>
          <p:cNvPr id="34" name="Rechteck 33">
            <a:extLst>
              <a:ext uri="{FF2B5EF4-FFF2-40B4-BE49-F238E27FC236}">
                <a16:creationId xmlns:a16="http://schemas.microsoft.com/office/drawing/2014/main" id="{F6093F64-5A8F-E344-97C7-149E17432783}"/>
              </a:ext>
            </a:extLst>
          </p:cNvPr>
          <p:cNvSpPr/>
          <p:nvPr/>
        </p:nvSpPr>
        <p:spPr>
          <a:xfrm>
            <a:off x="3012382"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2000</a:t>
            </a:r>
            <a:endParaRPr lang="de-DE" sz="400" dirty="0"/>
          </a:p>
        </p:txBody>
      </p:sp>
      <p:sp>
        <p:nvSpPr>
          <p:cNvPr id="35" name="Rechteck 34">
            <a:extLst>
              <a:ext uri="{FF2B5EF4-FFF2-40B4-BE49-F238E27FC236}">
                <a16:creationId xmlns:a16="http://schemas.microsoft.com/office/drawing/2014/main" id="{E3610C8B-4374-0A43-AF51-14106C346DE6}"/>
              </a:ext>
            </a:extLst>
          </p:cNvPr>
          <p:cNvSpPr/>
          <p:nvPr/>
        </p:nvSpPr>
        <p:spPr>
          <a:xfrm>
            <a:off x="4120700"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2005</a:t>
            </a:r>
            <a:endParaRPr lang="de-DE" sz="400" dirty="0"/>
          </a:p>
        </p:txBody>
      </p:sp>
      <p:sp>
        <p:nvSpPr>
          <p:cNvPr id="36" name="Rechteck 35">
            <a:extLst>
              <a:ext uri="{FF2B5EF4-FFF2-40B4-BE49-F238E27FC236}">
                <a16:creationId xmlns:a16="http://schemas.microsoft.com/office/drawing/2014/main" id="{184CC3CA-C958-1F46-A927-B9C8053BA9E1}"/>
              </a:ext>
            </a:extLst>
          </p:cNvPr>
          <p:cNvSpPr/>
          <p:nvPr/>
        </p:nvSpPr>
        <p:spPr>
          <a:xfrm>
            <a:off x="5346466"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2010</a:t>
            </a:r>
            <a:endParaRPr lang="de-DE" sz="400" dirty="0"/>
          </a:p>
        </p:txBody>
      </p:sp>
      <p:sp>
        <p:nvSpPr>
          <p:cNvPr id="37" name="Rechteck 36">
            <a:extLst>
              <a:ext uri="{FF2B5EF4-FFF2-40B4-BE49-F238E27FC236}">
                <a16:creationId xmlns:a16="http://schemas.microsoft.com/office/drawing/2014/main" id="{8AC4456F-0CDA-CF4C-8EF3-628FA31FCA9D}"/>
              </a:ext>
            </a:extLst>
          </p:cNvPr>
          <p:cNvSpPr/>
          <p:nvPr/>
        </p:nvSpPr>
        <p:spPr>
          <a:xfrm>
            <a:off x="6504547"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2015</a:t>
            </a:r>
            <a:endParaRPr lang="de-DE" sz="400" dirty="0"/>
          </a:p>
        </p:txBody>
      </p:sp>
      <p:sp>
        <p:nvSpPr>
          <p:cNvPr id="38" name="Rechteck 37">
            <a:extLst>
              <a:ext uri="{FF2B5EF4-FFF2-40B4-BE49-F238E27FC236}">
                <a16:creationId xmlns:a16="http://schemas.microsoft.com/office/drawing/2014/main" id="{4B9F853A-2E76-AF4C-A0C3-375C6C812492}"/>
              </a:ext>
            </a:extLst>
          </p:cNvPr>
          <p:cNvSpPr/>
          <p:nvPr/>
        </p:nvSpPr>
        <p:spPr>
          <a:xfrm>
            <a:off x="8645578"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2020</a:t>
            </a:r>
            <a:endParaRPr lang="de-DE" sz="400" dirty="0"/>
          </a:p>
        </p:txBody>
      </p:sp>
      <p:cxnSp>
        <p:nvCxnSpPr>
          <p:cNvPr id="43" name="Gewinkelte Verbindung 42">
            <a:extLst>
              <a:ext uri="{FF2B5EF4-FFF2-40B4-BE49-F238E27FC236}">
                <a16:creationId xmlns:a16="http://schemas.microsoft.com/office/drawing/2014/main" id="{F29155B2-7562-0746-BFD6-98514422C1A0}"/>
              </a:ext>
            </a:extLst>
          </p:cNvPr>
          <p:cNvCxnSpPr>
            <a:cxnSpLocks/>
          </p:cNvCxnSpPr>
          <p:nvPr/>
        </p:nvCxnSpPr>
        <p:spPr>
          <a:xfrm rot="16200000" flipH="1">
            <a:off x="6723903" y="2903681"/>
            <a:ext cx="785473" cy="473794"/>
          </a:xfrm>
          <a:prstGeom prst="bentConnector3">
            <a:avLst>
              <a:gd name="adj1" fmla="val 72236"/>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Gewinkelte Verbindung 43">
            <a:extLst>
              <a:ext uri="{FF2B5EF4-FFF2-40B4-BE49-F238E27FC236}">
                <a16:creationId xmlns:a16="http://schemas.microsoft.com/office/drawing/2014/main" id="{10987FFE-5BBB-E24E-91CB-2ABA4171814A}"/>
              </a:ext>
            </a:extLst>
          </p:cNvPr>
          <p:cNvCxnSpPr>
            <a:cxnSpLocks/>
          </p:cNvCxnSpPr>
          <p:nvPr/>
        </p:nvCxnSpPr>
        <p:spPr>
          <a:xfrm rot="16200000" flipH="1">
            <a:off x="5970832" y="3046527"/>
            <a:ext cx="730158" cy="237451"/>
          </a:xfrm>
          <a:prstGeom prst="bentConnector3">
            <a:avLst>
              <a:gd name="adj1" fmla="val 7033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Gewinkelte Verbindung 44">
            <a:extLst>
              <a:ext uri="{FF2B5EF4-FFF2-40B4-BE49-F238E27FC236}">
                <a16:creationId xmlns:a16="http://schemas.microsoft.com/office/drawing/2014/main" id="{45663835-C1B1-9C45-B8AC-1600397C9A36}"/>
              </a:ext>
            </a:extLst>
          </p:cNvPr>
          <p:cNvCxnSpPr>
            <a:cxnSpLocks/>
          </p:cNvCxnSpPr>
          <p:nvPr/>
        </p:nvCxnSpPr>
        <p:spPr>
          <a:xfrm rot="16200000" flipH="1">
            <a:off x="5240285" y="2969969"/>
            <a:ext cx="769442" cy="318229"/>
          </a:xfrm>
          <a:prstGeom prst="bentConnector3">
            <a:avLst>
              <a:gd name="adj1" fmla="val 64754"/>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Gewinkelte Verbindung 45">
            <a:extLst>
              <a:ext uri="{FF2B5EF4-FFF2-40B4-BE49-F238E27FC236}">
                <a16:creationId xmlns:a16="http://schemas.microsoft.com/office/drawing/2014/main" id="{4E86F20A-6260-7C43-88B4-D0E40F5EBF75}"/>
              </a:ext>
            </a:extLst>
          </p:cNvPr>
          <p:cNvCxnSpPr>
            <a:cxnSpLocks/>
          </p:cNvCxnSpPr>
          <p:nvPr/>
        </p:nvCxnSpPr>
        <p:spPr>
          <a:xfrm rot="16200000" flipH="1">
            <a:off x="4644558" y="2587514"/>
            <a:ext cx="768537" cy="1089187"/>
          </a:xfrm>
          <a:prstGeom prst="bentConnector3">
            <a:avLst>
              <a:gd name="adj1" fmla="val 7386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Gewinkelte Verbindung 46">
            <a:extLst>
              <a:ext uri="{FF2B5EF4-FFF2-40B4-BE49-F238E27FC236}">
                <a16:creationId xmlns:a16="http://schemas.microsoft.com/office/drawing/2014/main" id="{8007FB12-EDDE-0A43-A259-ADC703F24105}"/>
              </a:ext>
            </a:extLst>
          </p:cNvPr>
          <p:cNvCxnSpPr>
            <a:cxnSpLocks/>
          </p:cNvCxnSpPr>
          <p:nvPr/>
        </p:nvCxnSpPr>
        <p:spPr>
          <a:xfrm rot="5400000">
            <a:off x="7303022" y="3117062"/>
            <a:ext cx="719823" cy="85088"/>
          </a:xfrm>
          <a:prstGeom prst="bentConnector3">
            <a:avLst>
              <a:gd name="adj1" fmla="val 70216"/>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Gewinkelte Verbindung 47">
            <a:extLst>
              <a:ext uri="{FF2B5EF4-FFF2-40B4-BE49-F238E27FC236}">
                <a16:creationId xmlns:a16="http://schemas.microsoft.com/office/drawing/2014/main" id="{5419DE46-21EC-3A47-AE25-CAE5628C9349}"/>
              </a:ext>
            </a:extLst>
          </p:cNvPr>
          <p:cNvCxnSpPr>
            <a:cxnSpLocks/>
          </p:cNvCxnSpPr>
          <p:nvPr/>
        </p:nvCxnSpPr>
        <p:spPr>
          <a:xfrm rot="5400000">
            <a:off x="7158795" y="3871124"/>
            <a:ext cx="790756" cy="57331"/>
          </a:xfrm>
          <a:prstGeom prst="bentConnector3">
            <a:avLst>
              <a:gd name="adj1" fmla="val 27177"/>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Gewinkelte Verbindung 48">
            <a:extLst>
              <a:ext uri="{FF2B5EF4-FFF2-40B4-BE49-F238E27FC236}">
                <a16:creationId xmlns:a16="http://schemas.microsoft.com/office/drawing/2014/main" id="{B40E50C2-6450-AD44-A085-E4C153DD4B77}"/>
              </a:ext>
            </a:extLst>
          </p:cNvPr>
          <p:cNvCxnSpPr>
            <a:cxnSpLocks/>
          </p:cNvCxnSpPr>
          <p:nvPr/>
        </p:nvCxnSpPr>
        <p:spPr>
          <a:xfrm rot="5400000">
            <a:off x="6546481" y="3490639"/>
            <a:ext cx="790756" cy="818302"/>
          </a:xfrm>
          <a:prstGeom prst="bentConnector3">
            <a:avLst>
              <a:gd name="adj1" fmla="val 27177"/>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Gewinkelte Verbindung 49">
            <a:extLst>
              <a:ext uri="{FF2B5EF4-FFF2-40B4-BE49-F238E27FC236}">
                <a16:creationId xmlns:a16="http://schemas.microsoft.com/office/drawing/2014/main" id="{B12DC984-B990-C249-9B6A-6C430CDF0DF1}"/>
              </a:ext>
            </a:extLst>
          </p:cNvPr>
          <p:cNvCxnSpPr>
            <a:cxnSpLocks/>
          </p:cNvCxnSpPr>
          <p:nvPr/>
        </p:nvCxnSpPr>
        <p:spPr>
          <a:xfrm rot="5400000">
            <a:off x="5875526" y="3433289"/>
            <a:ext cx="773619" cy="959387"/>
          </a:xfrm>
          <a:prstGeom prst="bentConnector3">
            <a:avLst>
              <a:gd name="adj1" fmla="val 15759"/>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Gewinkelte Verbindung 50">
            <a:extLst>
              <a:ext uri="{FF2B5EF4-FFF2-40B4-BE49-F238E27FC236}">
                <a16:creationId xmlns:a16="http://schemas.microsoft.com/office/drawing/2014/main" id="{C1C7CAE9-89CB-7245-A9A1-7578E5AE8716}"/>
              </a:ext>
            </a:extLst>
          </p:cNvPr>
          <p:cNvCxnSpPr>
            <a:cxnSpLocks/>
          </p:cNvCxnSpPr>
          <p:nvPr/>
        </p:nvCxnSpPr>
        <p:spPr>
          <a:xfrm rot="5400000">
            <a:off x="4326345" y="3156048"/>
            <a:ext cx="709615" cy="1410864"/>
          </a:xfrm>
          <a:prstGeom prst="bentConnector3">
            <a:avLst>
              <a:gd name="adj1" fmla="val 40969"/>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Gewinkelte Verbindung 51">
            <a:extLst>
              <a:ext uri="{FF2B5EF4-FFF2-40B4-BE49-F238E27FC236}">
                <a16:creationId xmlns:a16="http://schemas.microsoft.com/office/drawing/2014/main" id="{6D50C28A-823E-9242-AE54-BA6F9E200349}"/>
              </a:ext>
            </a:extLst>
          </p:cNvPr>
          <p:cNvCxnSpPr>
            <a:cxnSpLocks/>
          </p:cNvCxnSpPr>
          <p:nvPr/>
        </p:nvCxnSpPr>
        <p:spPr>
          <a:xfrm rot="5400000">
            <a:off x="5185642" y="3210462"/>
            <a:ext cx="773619" cy="1410864"/>
          </a:xfrm>
          <a:prstGeom prst="bentConnector3">
            <a:avLst>
              <a:gd name="adj1" fmla="val 40969"/>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Gewinkelte Verbindung 52">
            <a:extLst>
              <a:ext uri="{FF2B5EF4-FFF2-40B4-BE49-F238E27FC236}">
                <a16:creationId xmlns:a16="http://schemas.microsoft.com/office/drawing/2014/main" id="{ED109DF3-4BCF-B449-8477-C32974D1A631}"/>
              </a:ext>
            </a:extLst>
          </p:cNvPr>
          <p:cNvCxnSpPr>
            <a:cxnSpLocks/>
          </p:cNvCxnSpPr>
          <p:nvPr/>
        </p:nvCxnSpPr>
        <p:spPr>
          <a:xfrm rot="16200000" flipH="1">
            <a:off x="3978109" y="2296638"/>
            <a:ext cx="719465" cy="1749471"/>
          </a:xfrm>
          <a:prstGeom prst="bentConnector3">
            <a:avLst>
              <a:gd name="adj1" fmla="val 81388"/>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Gewinkelte Verbindung 53">
            <a:extLst>
              <a:ext uri="{FF2B5EF4-FFF2-40B4-BE49-F238E27FC236}">
                <a16:creationId xmlns:a16="http://schemas.microsoft.com/office/drawing/2014/main" id="{DF360D7F-318A-4B44-BDD0-2F5AF7535BF5}"/>
              </a:ext>
            </a:extLst>
          </p:cNvPr>
          <p:cNvCxnSpPr>
            <a:cxnSpLocks/>
          </p:cNvCxnSpPr>
          <p:nvPr/>
        </p:nvCxnSpPr>
        <p:spPr>
          <a:xfrm rot="16200000" flipH="1">
            <a:off x="1786614" y="2490177"/>
            <a:ext cx="784217" cy="1294609"/>
          </a:xfrm>
          <a:prstGeom prst="bentConnector3">
            <a:avLst>
              <a:gd name="adj1" fmla="val 82865"/>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Gewinkelte Verbindung 54">
            <a:extLst>
              <a:ext uri="{FF2B5EF4-FFF2-40B4-BE49-F238E27FC236}">
                <a16:creationId xmlns:a16="http://schemas.microsoft.com/office/drawing/2014/main" id="{36EC3A57-7BA7-3F46-9A2A-514C9C8FDF24}"/>
              </a:ext>
            </a:extLst>
          </p:cNvPr>
          <p:cNvCxnSpPr>
            <a:cxnSpLocks/>
          </p:cNvCxnSpPr>
          <p:nvPr/>
        </p:nvCxnSpPr>
        <p:spPr>
          <a:xfrm rot="16200000" flipH="1">
            <a:off x="2544305" y="2676362"/>
            <a:ext cx="769828" cy="909725"/>
          </a:xfrm>
          <a:prstGeom prst="bentConnector3">
            <a:avLst>
              <a:gd name="adj1" fmla="val 7386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Gewinkelte Verbindung 55">
            <a:extLst>
              <a:ext uri="{FF2B5EF4-FFF2-40B4-BE49-F238E27FC236}">
                <a16:creationId xmlns:a16="http://schemas.microsoft.com/office/drawing/2014/main" id="{A4FED065-843A-F340-B011-E70C3195F2F7}"/>
              </a:ext>
            </a:extLst>
          </p:cNvPr>
          <p:cNvCxnSpPr>
            <a:cxnSpLocks/>
          </p:cNvCxnSpPr>
          <p:nvPr/>
        </p:nvCxnSpPr>
        <p:spPr>
          <a:xfrm rot="5400000">
            <a:off x="3548648" y="3207274"/>
            <a:ext cx="798607" cy="1399577"/>
          </a:xfrm>
          <a:prstGeom prst="bentConnector3">
            <a:avLst>
              <a:gd name="adj1" fmla="val 26610"/>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Gewinkelte Verbindung 56">
            <a:extLst>
              <a:ext uri="{FF2B5EF4-FFF2-40B4-BE49-F238E27FC236}">
                <a16:creationId xmlns:a16="http://schemas.microsoft.com/office/drawing/2014/main" id="{DB8C219B-738A-B342-AEE1-C796A2DBFF41}"/>
              </a:ext>
            </a:extLst>
          </p:cNvPr>
          <p:cNvCxnSpPr>
            <a:cxnSpLocks/>
          </p:cNvCxnSpPr>
          <p:nvPr/>
        </p:nvCxnSpPr>
        <p:spPr>
          <a:xfrm rot="5400000">
            <a:off x="3003601" y="2842694"/>
            <a:ext cx="741049" cy="2029387"/>
          </a:xfrm>
          <a:prstGeom prst="bentConnector3">
            <a:avLst>
              <a:gd name="adj1" fmla="val 20718"/>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Gewinkelte Verbindung 57">
            <a:extLst>
              <a:ext uri="{FF2B5EF4-FFF2-40B4-BE49-F238E27FC236}">
                <a16:creationId xmlns:a16="http://schemas.microsoft.com/office/drawing/2014/main" id="{75F12EFC-B676-CA47-8601-3929EE23B15E}"/>
              </a:ext>
            </a:extLst>
          </p:cNvPr>
          <p:cNvCxnSpPr>
            <a:cxnSpLocks/>
          </p:cNvCxnSpPr>
          <p:nvPr/>
        </p:nvCxnSpPr>
        <p:spPr>
          <a:xfrm rot="5400000">
            <a:off x="1306623" y="3579494"/>
            <a:ext cx="884942" cy="734778"/>
          </a:xfrm>
          <a:prstGeom prst="bentConnector3">
            <a:avLst>
              <a:gd name="adj1" fmla="val 1546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Gewinkelte Verbindung 58">
            <a:extLst>
              <a:ext uri="{FF2B5EF4-FFF2-40B4-BE49-F238E27FC236}">
                <a16:creationId xmlns:a16="http://schemas.microsoft.com/office/drawing/2014/main" id="{87F0826D-1FE2-0641-8F1C-2EF043822030}"/>
              </a:ext>
            </a:extLst>
          </p:cNvPr>
          <p:cNvCxnSpPr>
            <a:cxnSpLocks/>
          </p:cNvCxnSpPr>
          <p:nvPr/>
        </p:nvCxnSpPr>
        <p:spPr>
          <a:xfrm rot="5400000">
            <a:off x="444692" y="3460917"/>
            <a:ext cx="791382" cy="874736"/>
          </a:xfrm>
          <a:prstGeom prst="bentConnector3">
            <a:avLst>
              <a:gd name="adj1" fmla="val 1763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0" name="Grafik 59">
            <a:extLst>
              <a:ext uri="{FF2B5EF4-FFF2-40B4-BE49-F238E27FC236}">
                <a16:creationId xmlns:a16="http://schemas.microsoft.com/office/drawing/2014/main" id="{D28BE805-B020-C347-861B-C97C288D3F6A}"/>
              </a:ext>
            </a:extLst>
          </p:cNvPr>
          <p:cNvPicPr>
            <a:picLocks noChangeAspect="1"/>
          </p:cNvPicPr>
          <p:nvPr/>
        </p:nvPicPr>
        <p:blipFill>
          <a:blip r:embed="rId4"/>
          <a:stretch>
            <a:fillRect/>
          </a:stretch>
        </p:blipFill>
        <p:spPr>
          <a:xfrm>
            <a:off x="7813376" y="269059"/>
            <a:ext cx="975600" cy="277436"/>
          </a:xfrm>
          <a:prstGeom prst="rect">
            <a:avLst/>
          </a:prstGeom>
        </p:spPr>
      </p:pic>
      <p:sp>
        <p:nvSpPr>
          <p:cNvPr id="63" name="Rechteck 62">
            <a:extLst>
              <a:ext uri="{FF2B5EF4-FFF2-40B4-BE49-F238E27FC236}">
                <a16:creationId xmlns:a16="http://schemas.microsoft.com/office/drawing/2014/main" id="{CB15B8F0-84C9-9B44-B677-6D6D90BB9026}"/>
              </a:ext>
            </a:extLst>
          </p:cNvPr>
          <p:cNvSpPr/>
          <p:nvPr/>
        </p:nvSpPr>
        <p:spPr>
          <a:xfrm>
            <a:off x="7593753" y="3714616"/>
            <a:ext cx="566048" cy="547721"/>
          </a:xfrm>
          <a:prstGeom prst="rect">
            <a:avLst/>
          </a:prstGeom>
        </p:spPr>
        <p:txBody>
          <a:bodyPr wrap="none" lIns="0" tIns="0" rIns="0" bIns="0" anchor="b" anchorCtr="0">
            <a:noAutofit/>
          </a:bodyPr>
          <a:lstStyle/>
          <a:p>
            <a:pPr defTabSz="810371">
              <a:lnSpc>
                <a:spcPts val="700"/>
              </a:lnSpc>
              <a:buSzPct val="100000"/>
              <a:defRPr/>
            </a:pPr>
            <a:r>
              <a:rPr lang="de-DE" sz="1800" b="1" dirty="0">
                <a:solidFill>
                  <a:schemeClr val="accent2"/>
                </a:solidFill>
                <a:latin typeface="Avenir LT Std 55 Roman" panose="020B0503020203020204" pitchFamily="34" charset="0"/>
                <a:cs typeface="Avenir LT Std 55 Roman"/>
              </a:rPr>
              <a:t>2018</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Verkauf der haveldata</a:t>
            </a:r>
          </a:p>
          <a:p>
            <a:pPr defTabSz="810371">
              <a:lnSpc>
                <a:spcPts val="700"/>
              </a:lnSpc>
              <a:buSzPct val="100000"/>
              <a:defRPr/>
            </a:pPr>
            <a:r>
              <a:rPr lang="de-DE" sz="450" b="1" dirty="0">
                <a:solidFill>
                  <a:schemeClr val="bg1"/>
                </a:solidFill>
                <a:latin typeface="Avenir LT Std 55 Roman" panose="020B0503020203020204" pitchFamily="34" charset="0"/>
              </a:rPr>
              <a:t>in Brandenburg.</a:t>
            </a:r>
          </a:p>
        </p:txBody>
      </p:sp>
      <p:sp>
        <p:nvSpPr>
          <p:cNvPr id="61" name="Rechteck 60">
            <a:extLst>
              <a:ext uri="{FF2B5EF4-FFF2-40B4-BE49-F238E27FC236}">
                <a16:creationId xmlns:a16="http://schemas.microsoft.com/office/drawing/2014/main" id="{4B9F853A-2E76-AF4C-A0C3-375C6C812492}"/>
              </a:ext>
            </a:extLst>
          </p:cNvPr>
          <p:cNvSpPr/>
          <p:nvPr/>
        </p:nvSpPr>
        <p:spPr>
          <a:xfrm>
            <a:off x="7564954" y="3494855"/>
            <a:ext cx="115416" cy="61555"/>
          </a:xfrm>
          <a:prstGeom prst="rect">
            <a:avLst/>
          </a:prstGeom>
          <a:effectLst/>
        </p:spPr>
        <p:txBody>
          <a:bodyPr wrap="none" lIns="0" tIns="0" rIns="0" bIns="0">
            <a:spAutoFit/>
          </a:bodyPr>
          <a:lstStyle/>
          <a:p>
            <a:r>
              <a:rPr lang="de-DE" sz="400" dirty="0">
                <a:latin typeface="Avenir LT Std 55 Roman" panose="020B0503020203020204" pitchFamily="34" charset="0"/>
              </a:rPr>
              <a:t>2019</a:t>
            </a:r>
            <a:endParaRPr lang="de-DE" sz="400" dirty="0"/>
          </a:p>
        </p:txBody>
      </p:sp>
      <p:cxnSp>
        <p:nvCxnSpPr>
          <p:cNvPr id="69" name="Gewinkelte Verbindung 68">
            <a:extLst>
              <a:ext uri="{FF2B5EF4-FFF2-40B4-BE49-F238E27FC236}">
                <a16:creationId xmlns:a16="http://schemas.microsoft.com/office/drawing/2014/main" id="{36EC3A57-7BA7-3F46-9A2A-514C9C8FDF24}"/>
              </a:ext>
            </a:extLst>
          </p:cNvPr>
          <p:cNvCxnSpPr>
            <a:cxnSpLocks/>
          </p:cNvCxnSpPr>
          <p:nvPr/>
        </p:nvCxnSpPr>
        <p:spPr>
          <a:xfrm rot="16200000" flipV="1">
            <a:off x="7649002" y="3646631"/>
            <a:ext cx="776486" cy="522259"/>
          </a:xfrm>
          <a:prstGeom prst="bentConnector3">
            <a:avLst>
              <a:gd name="adj1" fmla="val 74288"/>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81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47EA4AAF-09E5-4FD9-B1CE-AA86D7CC6156}"/>
              </a:ext>
            </a:extLst>
          </p:cNvPr>
          <p:cNvSpPr/>
          <p:nvPr/>
        </p:nvSpPr>
        <p:spPr>
          <a:xfrm>
            <a:off x="-1" y="0"/>
            <a:ext cx="7983795" cy="5143500"/>
          </a:xfrm>
          <a:prstGeom prst="rect">
            <a:avLst/>
          </a:prstGeom>
          <a:gradFill>
            <a:gsLst>
              <a:gs pos="0">
                <a:schemeClr val="tx1">
                  <a:alpha val="0"/>
                </a:schemeClr>
              </a:gs>
              <a:gs pos="100000">
                <a:schemeClr val="tx1"/>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venir LT Std 55 Roman" panose="020B0503020203020204" pitchFamily="34" charset="77"/>
            </a:endParaRPr>
          </a:p>
        </p:txBody>
      </p:sp>
      <p:sp>
        <p:nvSpPr>
          <p:cNvPr id="17" name="Textfeld 16">
            <a:extLst>
              <a:ext uri="{FF2B5EF4-FFF2-40B4-BE49-F238E27FC236}">
                <a16:creationId xmlns:a16="http://schemas.microsoft.com/office/drawing/2014/main" id="{EE688110-9C9E-40E9-80A0-5708EC7A7BB9}"/>
              </a:ext>
            </a:extLst>
          </p:cNvPr>
          <p:cNvSpPr txBox="1"/>
          <p:nvPr/>
        </p:nvSpPr>
        <p:spPr>
          <a:xfrm>
            <a:off x="2312075" y="1975890"/>
            <a:ext cx="2592838" cy="1116588"/>
          </a:xfrm>
          <a:prstGeom prst="rect">
            <a:avLst/>
          </a:prstGeom>
          <a:noFill/>
        </p:spPr>
        <p:txBody>
          <a:bodyPr wrap="square" lIns="0" tIns="0" rIns="0" bIns="0" rtlCol="0">
            <a:spAutoFit/>
          </a:bodyPr>
          <a:lstStyle/>
          <a:p>
            <a:r>
              <a:rPr lang="de-DE" sz="6500" b="1" dirty="0">
                <a:solidFill>
                  <a:schemeClr val="bg1"/>
                </a:solidFill>
                <a:latin typeface="Avenir LT Std 65 Medium" panose="020B0503020203020204" pitchFamily="34" charset="77"/>
              </a:rPr>
              <a:t>1989</a:t>
            </a:r>
          </a:p>
          <a:p>
            <a:pPr>
              <a:lnSpc>
                <a:spcPts val="700"/>
              </a:lnSpc>
            </a:pPr>
            <a:r>
              <a:rPr lang="de-DE" sz="1500" dirty="0">
                <a:solidFill>
                  <a:schemeClr val="bg1"/>
                </a:solidFill>
                <a:latin typeface="Avenir LT Std 55 Roman" panose="020B0503020203020204" pitchFamily="34" charset="77"/>
              </a:rPr>
              <a:t>FIRMENGRÜNDUNG</a:t>
            </a:r>
          </a:p>
        </p:txBody>
      </p:sp>
      <p:sp>
        <p:nvSpPr>
          <p:cNvPr id="12" name="Textfeld 11">
            <a:extLst>
              <a:ext uri="{FF2B5EF4-FFF2-40B4-BE49-F238E27FC236}">
                <a16:creationId xmlns:a16="http://schemas.microsoft.com/office/drawing/2014/main" id="{7B430C62-206D-4D2D-BC1A-A097D4E79060}"/>
              </a:ext>
            </a:extLst>
          </p:cNvPr>
          <p:cNvSpPr txBox="1"/>
          <p:nvPr/>
        </p:nvSpPr>
        <p:spPr>
          <a:xfrm>
            <a:off x="402062" y="1754384"/>
            <a:ext cx="1814778" cy="1386085"/>
          </a:xfrm>
          <a:prstGeom prst="rect">
            <a:avLst/>
          </a:prstGeom>
          <a:noFill/>
        </p:spPr>
        <p:txBody>
          <a:bodyPr wrap="square" lIns="0" tIns="0" rIns="0" bIns="0" rtlCol="0">
            <a:spAutoFit/>
          </a:bodyPr>
          <a:lstStyle/>
          <a:p>
            <a:r>
              <a:rPr lang="de-DE" sz="8000" b="1" dirty="0">
                <a:solidFill>
                  <a:schemeClr val="bg1"/>
                </a:solidFill>
                <a:latin typeface="Avenir LT Std 65 Medium" panose="020B0503020203020204" pitchFamily="34" charset="77"/>
              </a:rPr>
              <a:t>15</a:t>
            </a:r>
          </a:p>
          <a:p>
            <a:pPr>
              <a:lnSpc>
                <a:spcPts val="1000"/>
              </a:lnSpc>
            </a:pPr>
            <a:r>
              <a:rPr lang="de-DE" sz="1800" dirty="0">
                <a:solidFill>
                  <a:schemeClr val="bg1"/>
                </a:solidFill>
                <a:latin typeface="Avenir LT Std 55 Roman" panose="020B0503020203020204" pitchFamily="34" charset="77"/>
              </a:rPr>
              <a:t>STANDORTE</a:t>
            </a:r>
          </a:p>
        </p:txBody>
      </p:sp>
      <p:sp>
        <p:nvSpPr>
          <p:cNvPr id="4" name="Textfeld 3">
            <a:extLst>
              <a:ext uri="{FF2B5EF4-FFF2-40B4-BE49-F238E27FC236}">
                <a16:creationId xmlns:a16="http://schemas.microsoft.com/office/drawing/2014/main" id="{B15E0894-C3DA-4005-A503-F71B60A16EB5}"/>
              </a:ext>
            </a:extLst>
          </p:cNvPr>
          <p:cNvSpPr txBox="1"/>
          <p:nvPr/>
        </p:nvSpPr>
        <p:spPr>
          <a:xfrm>
            <a:off x="393288" y="733551"/>
            <a:ext cx="1622325" cy="1010598"/>
          </a:xfrm>
          <a:prstGeom prst="rect">
            <a:avLst/>
          </a:prstGeom>
          <a:noFill/>
        </p:spPr>
        <p:txBody>
          <a:bodyPr wrap="square" lIns="0" tIns="0" rIns="0" bIns="0" rtlCol="0">
            <a:spAutoFit/>
          </a:bodyPr>
          <a:lstStyle/>
          <a:p>
            <a:r>
              <a:rPr lang="de-DE" sz="6000" b="1" dirty="0">
                <a:solidFill>
                  <a:schemeClr val="bg1"/>
                </a:solidFill>
                <a:latin typeface="Avenir LT Std 65 Medium" panose="020B0503020203020204" pitchFamily="34" charset="77"/>
              </a:rPr>
              <a:t>332</a:t>
            </a:r>
          </a:p>
          <a:p>
            <a:pPr>
              <a:lnSpc>
                <a:spcPts val="500"/>
              </a:lnSpc>
            </a:pPr>
            <a:r>
              <a:rPr lang="de-DE" sz="1200" dirty="0">
                <a:solidFill>
                  <a:schemeClr val="bg1"/>
                </a:solidFill>
                <a:latin typeface="Avenir LT Std 55 Roman" panose="020B0503020203020204" pitchFamily="34" charset="77"/>
              </a:rPr>
              <a:t>MITARBEITER</a:t>
            </a:r>
          </a:p>
        </p:txBody>
      </p:sp>
      <p:sp>
        <p:nvSpPr>
          <p:cNvPr id="18" name="Textfeld 17">
            <a:extLst>
              <a:ext uri="{FF2B5EF4-FFF2-40B4-BE49-F238E27FC236}">
                <a16:creationId xmlns:a16="http://schemas.microsoft.com/office/drawing/2014/main" id="{0A87CB5C-3787-4A85-8DC3-A5BCC4B5960D}"/>
              </a:ext>
            </a:extLst>
          </p:cNvPr>
          <p:cNvSpPr txBox="1"/>
          <p:nvPr/>
        </p:nvSpPr>
        <p:spPr>
          <a:xfrm>
            <a:off x="3006905" y="86811"/>
            <a:ext cx="2559394" cy="1846659"/>
          </a:xfrm>
          <a:prstGeom prst="rect">
            <a:avLst/>
          </a:prstGeom>
          <a:noFill/>
        </p:spPr>
        <p:txBody>
          <a:bodyPr wrap="square" lIns="0" tIns="0" rIns="0" bIns="0" rtlCol="0">
            <a:spAutoFit/>
          </a:bodyPr>
          <a:lstStyle/>
          <a:p>
            <a:r>
              <a:rPr lang="de-DE" sz="8000" b="1" dirty="0">
                <a:solidFill>
                  <a:schemeClr val="bg1"/>
                </a:solidFill>
                <a:latin typeface="Avenir LT Std 65 Medium" panose="020B0503020203020204" pitchFamily="34" charset="77"/>
              </a:rPr>
              <a:t>82</a:t>
            </a:r>
          </a:p>
          <a:p>
            <a:pPr>
              <a:lnSpc>
                <a:spcPts val="800"/>
              </a:lnSpc>
            </a:pPr>
            <a:r>
              <a:rPr lang="de-DE" sz="1800" dirty="0">
                <a:solidFill>
                  <a:schemeClr val="bg1"/>
                </a:solidFill>
                <a:latin typeface="Avenir LT Std 55 Roman" panose="020B0503020203020204" pitchFamily="34" charset="77"/>
              </a:rPr>
              <a:t>GESCHÄFTSFELD-</a:t>
            </a:r>
          </a:p>
          <a:p>
            <a:pPr>
              <a:lnSpc>
                <a:spcPts val="800"/>
              </a:lnSpc>
            </a:pPr>
            <a:endParaRPr lang="de-DE" sz="1800" dirty="0">
              <a:solidFill>
                <a:schemeClr val="bg1"/>
              </a:solidFill>
              <a:latin typeface="Avenir LT Std 55 Roman" panose="020B0503020203020204" pitchFamily="34" charset="77"/>
            </a:endParaRPr>
          </a:p>
          <a:p>
            <a:pPr>
              <a:lnSpc>
                <a:spcPts val="1200"/>
              </a:lnSpc>
            </a:pPr>
            <a:r>
              <a:rPr lang="de-DE" sz="1800" dirty="0">
                <a:solidFill>
                  <a:schemeClr val="bg1"/>
                </a:solidFill>
                <a:latin typeface="Avenir LT Std 55 Roman" panose="020B0503020203020204" pitchFamily="34" charset="77"/>
              </a:rPr>
              <a:t>ÜBERGREIFENDE</a:t>
            </a:r>
          </a:p>
          <a:p>
            <a:pPr>
              <a:lnSpc>
                <a:spcPts val="2000"/>
              </a:lnSpc>
            </a:pPr>
            <a:r>
              <a:rPr lang="de-DE" sz="1800" dirty="0">
                <a:solidFill>
                  <a:schemeClr val="bg1"/>
                </a:solidFill>
                <a:latin typeface="Avenir LT Std 55 Roman" panose="020B0503020203020204" pitchFamily="34" charset="77"/>
              </a:rPr>
              <a:t>PROJEKTE</a:t>
            </a:r>
          </a:p>
        </p:txBody>
      </p:sp>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5</a:t>
            </a:fld>
            <a:endParaRPr lang="de-DE">
              <a:solidFill>
                <a:srgbClr val="FFFFFF"/>
              </a:solidFill>
            </a:endParaRPr>
          </a:p>
        </p:txBody>
      </p:sp>
      <p:sp>
        <p:nvSpPr>
          <p:cNvPr id="3" name="Titel 2"/>
          <p:cNvSpPr>
            <a:spLocks noGrp="1"/>
          </p:cNvSpPr>
          <p:nvPr>
            <p:ph type="title"/>
          </p:nvPr>
        </p:nvSpPr>
        <p:spPr>
          <a:xfrm>
            <a:off x="404948" y="270000"/>
            <a:ext cx="7025054" cy="357534"/>
          </a:xfrm>
          <a:prstGeom prst="rect">
            <a:avLst/>
          </a:prstGeom>
        </p:spPr>
        <p:txBody>
          <a:bodyPr/>
          <a:lstStyle/>
          <a:p>
            <a:r>
              <a:rPr lang="de-DE" dirty="0">
                <a:solidFill>
                  <a:schemeClr val="bg1"/>
                </a:solidFill>
              </a:rPr>
              <a:t>EINIGE FAKTEN.</a:t>
            </a:r>
          </a:p>
        </p:txBody>
      </p:sp>
      <p:sp>
        <p:nvSpPr>
          <p:cNvPr id="7" name="Fußzeilenplatzhalter 6"/>
          <p:cNvSpPr>
            <a:spLocks noGrp="1"/>
          </p:cNvSpPr>
          <p:nvPr>
            <p:ph type="ftr" sz="quarter" idx="11"/>
          </p:nvPr>
        </p:nvSpPr>
        <p:spPr>
          <a:xfrm>
            <a:off x="412367" y="4860000"/>
            <a:ext cx="7265916" cy="273844"/>
          </a:xfrm>
          <a:prstGeom prst="rect">
            <a:avLst/>
          </a:prstGeom>
        </p:spPr>
        <p:txBody>
          <a:bodyPr/>
          <a:lstStyle/>
          <a:p>
            <a:r>
              <a:rPr lang="de-DE" dirty="0">
                <a:solidFill>
                  <a:srgbClr val="FFFFFF"/>
                </a:solidFill>
              </a:rPr>
              <a:t>Die M&amp;P Gruppe stellt sich vor.</a:t>
            </a:r>
          </a:p>
        </p:txBody>
      </p:sp>
      <p:grpSp>
        <p:nvGrpSpPr>
          <p:cNvPr id="6" name="Gruppieren 5">
            <a:extLst>
              <a:ext uri="{FF2B5EF4-FFF2-40B4-BE49-F238E27FC236}">
                <a16:creationId xmlns:a16="http://schemas.microsoft.com/office/drawing/2014/main" id="{48B7FA26-3D7B-8349-A525-29C8E65B35D0}"/>
              </a:ext>
            </a:extLst>
          </p:cNvPr>
          <p:cNvGrpSpPr/>
          <p:nvPr/>
        </p:nvGrpSpPr>
        <p:grpSpPr>
          <a:xfrm>
            <a:off x="3006905" y="3218264"/>
            <a:ext cx="3450743" cy="1359346"/>
            <a:chOff x="393288" y="3191963"/>
            <a:chExt cx="3450743" cy="1359346"/>
          </a:xfrm>
        </p:grpSpPr>
        <p:sp>
          <p:nvSpPr>
            <p:cNvPr id="13" name="Textfeld 12">
              <a:extLst>
                <a:ext uri="{FF2B5EF4-FFF2-40B4-BE49-F238E27FC236}">
                  <a16:creationId xmlns:a16="http://schemas.microsoft.com/office/drawing/2014/main" id="{904AF7F2-7ADB-4390-94BD-C72C3FC79A7F}"/>
                </a:ext>
              </a:extLst>
            </p:cNvPr>
            <p:cNvSpPr txBox="1"/>
            <p:nvPr/>
          </p:nvSpPr>
          <p:spPr>
            <a:xfrm>
              <a:off x="393288" y="3191963"/>
              <a:ext cx="3450743" cy="1359346"/>
            </a:xfrm>
            <a:prstGeom prst="rect">
              <a:avLst/>
            </a:prstGeom>
            <a:noFill/>
          </p:spPr>
          <p:txBody>
            <a:bodyPr wrap="square" lIns="0" tIns="0" rIns="0" bIns="0" rtlCol="0">
              <a:spAutoFit/>
            </a:bodyPr>
            <a:lstStyle/>
            <a:p>
              <a:r>
                <a:rPr lang="de-DE" sz="8000" b="1" dirty="0">
                  <a:solidFill>
                    <a:schemeClr val="bg1"/>
                  </a:solidFill>
                  <a:latin typeface="Avenir LT Std 65 Medium" panose="020B0503020203020204" pitchFamily="34" charset="77"/>
                </a:rPr>
                <a:t>64,3</a:t>
              </a:r>
            </a:p>
            <a:p>
              <a:pPr>
                <a:lnSpc>
                  <a:spcPts val="700"/>
                </a:lnSpc>
              </a:pPr>
              <a:r>
                <a:rPr lang="de-DE" sz="1800" dirty="0">
                  <a:solidFill>
                    <a:schemeClr val="bg1"/>
                  </a:solidFill>
                  <a:latin typeface="Avenir LT Std 55 Roman" panose="020B0503020203020204" pitchFamily="34" charset="77"/>
                </a:rPr>
                <a:t>UNTERNEHMENSLEISTUNG</a:t>
              </a:r>
            </a:p>
          </p:txBody>
        </p:sp>
        <p:sp>
          <p:nvSpPr>
            <p:cNvPr id="15" name="Textfeld 14">
              <a:extLst>
                <a:ext uri="{FF2B5EF4-FFF2-40B4-BE49-F238E27FC236}">
                  <a16:creationId xmlns:a16="http://schemas.microsoft.com/office/drawing/2014/main" id="{54537BAB-5A10-473C-9082-8A50B64428D8}"/>
                </a:ext>
              </a:extLst>
            </p:cNvPr>
            <p:cNvSpPr txBox="1"/>
            <p:nvPr/>
          </p:nvSpPr>
          <p:spPr>
            <a:xfrm rot="16200000">
              <a:off x="2236524" y="3543672"/>
              <a:ext cx="949128" cy="276999"/>
            </a:xfrm>
            <a:prstGeom prst="rect">
              <a:avLst/>
            </a:prstGeom>
            <a:noFill/>
          </p:spPr>
          <p:txBody>
            <a:bodyPr wrap="square" lIns="0" tIns="0" rIns="0" bIns="0" rtlCol="0">
              <a:spAutoFit/>
            </a:bodyPr>
            <a:lstStyle/>
            <a:p>
              <a:r>
                <a:rPr lang="de-DE" sz="1800" dirty="0">
                  <a:solidFill>
                    <a:schemeClr val="bg1"/>
                  </a:solidFill>
                  <a:latin typeface="Avenir LT Std 55 Roman" panose="020B0503020203020204" pitchFamily="34" charset="77"/>
                </a:rPr>
                <a:t>MIO. €</a:t>
              </a:r>
            </a:p>
          </p:txBody>
        </p:sp>
      </p:grpSp>
      <p:sp>
        <p:nvSpPr>
          <p:cNvPr id="19" name="Textfeld 18">
            <a:extLst>
              <a:ext uri="{FF2B5EF4-FFF2-40B4-BE49-F238E27FC236}">
                <a16:creationId xmlns:a16="http://schemas.microsoft.com/office/drawing/2014/main" id="{30731EB3-249E-401F-B890-80F32BDFF84D}"/>
              </a:ext>
            </a:extLst>
          </p:cNvPr>
          <p:cNvSpPr txBox="1"/>
          <p:nvPr/>
        </p:nvSpPr>
        <p:spPr>
          <a:xfrm rot="16200000">
            <a:off x="3883700" y="505704"/>
            <a:ext cx="949128" cy="184666"/>
          </a:xfrm>
          <a:prstGeom prst="rect">
            <a:avLst/>
          </a:prstGeom>
          <a:noFill/>
        </p:spPr>
        <p:txBody>
          <a:bodyPr wrap="square" lIns="0" tIns="0" rIns="0" bIns="0" rtlCol="0">
            <a:spAutoFit/>
          </a:bodyPr>
          <a:lstStyle/>
          <a:p>
            <a:r>
              <a:rPr lang="de-DE" sz="1200" dirty="0">
                <a:solidFill>
                  <a:schemeClr val="bg1"/>
                </a:solidFill>
                <a:latin typeface="Avenir LT Std 55 Roman" panose="020B0503020203020204" pitchFamily="34" charset="77"/>
              </a:rPr>
              <a:t>PROZENT</a:t>
            </a:r>
          </a:p>
        </p:txBody>
      </p:sp>
      <p:sp>
        <p:nvSpPr>
          <p:cNvPr id="14" name="Fußzeilenplatzhalter 6">
            <a:extLst>
              <a:ext uri="{FF2B5EF4-FFF2-40B4-BE49-F238E27FC236}">
                <a16:creationId xmlns:a16="http://schemas.microsoft.com/office/drawing/2014/main" id="{047BFAAD-9F41-8E43-BE96-CC8F83D88522}"/>
              </a:ext>
            </a:extLst>
          </p:cNvPr>
          <p:cNvSpPr txBox="1">
            <a:spLocks/>
          </p:cNvSpPr>
          <p:nvPr/>
        </p:nvSpPr>
        <p:spPr>
          <a:xfrm rot="16200000">
            <a:off x="8417711" y="4134172"/>
            <a:ext cx="712296" cy="187224"/>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dirty="0">
                <a:solidFill>
                  <a:srgbClr val="FFFFFF"/>
                </a:solidFill>
                <a:latin typeface="Avenir LT Std 55 Roman" panose="020B0503020203020204" pitchFamily="34" charset="77"/>
              </a:rPr>
              <a:t>Stand 12/2019</a:t>
            </a:r>
          </a:p>
        </p:txBody>
      </p:sp>
      <p:sp>
        <p:nvSpPr>
          <p:cNvPr id="28" name="Fußzeilenplatzhalter 7">
            <a:extLst>
              <a:ext uri="{FF2B5EF4-FFF2-40B4-BE49-F238E27FC236}">
                <a16:creationId xmlns:a16="http://schemas.microsoft.com/office/drawing/2014/main" id="{F37ABDCC-E8DE-A642-A18B-3A74E3ED709A}"/>
              </a:ext>
            </a:extLst>
          </p:cNvPr>
          <p:cNvSpPr>
            <a:spLocks noGrp="1"/>
          </p:cNvSpPr>
          <p:nvPr/>
        </p:nvSpPr>
        <p:spPr>
          <a:xfrm>
            <a:off x="509623" y="4427638"/>
            <a:ext cx="19556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1989</a:t>
            </a:r>
          </a:p>
        </p:txBody>
      </p:sp>
      <p:sp>
        <p:nvSpPr>
          <p:cNvPr id="31" name="Fußzeilenplatzhalter 7">
            <a:extLst>
              <a:ext uri="{FF2B5EF4-FFF2-40B4-BE49-F238E27FC236}">
                <a16:creationId xmlns:a16="http://schemas.microsoft.com/office/drawing/2014/main" id="{1E753435-1878-BC4F-AE58-186F72ACD7DA}"/>
              </a:ext>
            </a:extLst>
          </p:cNvPr>
          <p:cNvSpPr>
            <a:spLocks noGrp="1"/>
          </p:cNvSpPr>
          <p:nvPr/>
        </p:nvSpPr>
        <p:spPr>
          <a:xfrm>
            <a:off x="2222652" y="4427640"/>
            <a:ext cx="197237" cy="91840"/>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2019</a:t>
            </a:r>
          </a:p>
        </p:txBody>
      </p:sp>
      <p:sp>
        <p:nvSpPr>
          <p:cNvPr id="24" name="Bogen 23">
            <a:extLst>
              <a:ext uri="{FF2B5EF4-FFF2-40B4-BE49-F238E27FC236}">
                <a16:creationId xmlns:a16="http://schemas.microsoft.com/office/drawing/2014/main" id="{DEC4B7DF-2A61-5249-B492-D255B6B7D5B8}"/>
              </a:ext>
            </a:extLst>
          </p:cNvPr>
          <p:cNvSpPr/>
          <p:nvPr/>
        </p:nvSpPr>
        <p:spPr>
          <a:xfrm rot="5400000">
            <a:off x="976263" y="3060044"/>
            <a:ext cx="882562" cy="1785816"/>
          </a:xfrm>
          <a:custGeom>
            <a:avLst/>
            <a:gdLst>
              <a:gd name="connsiteX0" fmla="*/ 629271 w 1265676"/>
              <a:gd name="connsiteY0" fmla="*/ 32 h 4016994"/>
              <a:gd name="connsiteX1" fmla="*/ 1236328 w 1265676"/>
              <a:gd name="connsiteY1" fmla="*/ 1403935 h 4016994"/>
              <a:gd name="connsiteX2" fmla="*/ 1265677 w 1265676"/>
              <a:gd name="connsiteY2" fmla="*/ 2008497 h 4016994"/>
              <a:gd name="connsiteX3" fmla="*/ 632838 w 1265676"/>
              <a:gd name="connsiteY3" fmla="*/ 2008497 h 4016994"/>
              <a:gd name="connsiteX4" fmla="*/ 629271 w 1265676"/>
              <a:gd name="connsiteY4" fmla="*/ 32 h 4016994"/>
              <a:gd name="connsiteX0" fmla="*/ 629271 w 1265676"/>
              <a:gd name="connsiteY0" fmla="*/ 32 h 4016994"/>
              <a:gd name="connsiteX1" fmla="*/ 1236328 w 1265676"/>
              <a:gd name="connsiteY1" fmla="*/ 1403935 h 4016994"/>
              <a:gd name="connsiteX2" fmla="*/ 1265677 w 1265676"/>
              <a:gd name="connsiteY2" fmla="*/ 2008497 h 4016994"/>
              <a:gd name="connsiteX0" fmla="*/ 0 w 659852"/>
              <a:gd name="connsiteY0" fmla="*/ 32 h 2973697"/>
              <a:gd name="connsiteX1" fmla="*/ 607057 w 659852"/>
              <a:gd name="connsiteY1" fmla="*/ 1403935 h 2973697"/>
              <a:gd name="connsiteX2" fmla="*/ 636406 w 659852"/>
              <a:gd name="connsiteY2" fmla="*/ 2008497 h 2973697"/>
              <a:gd name="connsiteX3" fmla="*/ 3567 w 659852"/>
              <a:gd name="connsiteY3" fmla="*/ 2008497 h 2973697"/>
              <a:gd name="connsiteX4" fmla="*/ 0 w 659852"/>
              <a:gd name="connsiteY4" fmla="*/ 32 h 2973697"/>
              <a:gd name="connsiteX0" fmla="*/ 0 w 659852"/>
              <a:gd name="connsiteY0" fmla="*/ 32 h 2973697"/>
              <a:gd name="connsiteX1" fmla="*/ 607057 w 659852"/>
              <a:gd name="connsiteY1" fmla="*/ 1403935 h 2973697"/>
              <a:gd name="connsiteX2" fmla="*/ 659852 w 659852"/>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1068163 w 1120958"/>
              <a:gd name="connsiteY1" fmla="*/ 1403935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904043 w 1120958"/>
              <a:gd name="connsiteY1" fmla="*/ 1290612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904043 w 1120958"/>
              <a:gd name="connsiteY1" fmla="*/ 1290612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904043 w 1120958"/>
              <a:gd name="connsiteY1" fmla="*/ 1290612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1120958 w 1120958"/>
              <a:gd name="connsiteY1"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961445 w 1120958"/>
              <a:gd name="connsiteY4" fmla="*/ 308301 h 2973697"/>
              <a:gd name="connsiteX5" fmla="*/ 461106 w 1120958"/>
              <a:gd name="connsiteY5" fmla="*/ 32 h 2973697"/>
              <a:gd name="connsiteX0" fmla="*/ 0 w 1120958"/>
              <a:gd name="connsiteY0" fmla="*/ 39105 h 2973697"/>
              <a:gd name="connsiteX1" fmla="*/ 1120958 w 1120958"/>
              <a:gd name="connsiteY1"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1120958 w 1120958"/>
              <a:gd name="connsiteY1" fmla="*/ 2973697 h 2973697"/>
              <a:gd name="connsiteX0" fmla="*/ 464673 w 1124077"/>
              <a:gd name="connsiteY0" fmla="*/ 1969392 h 2934592"/>
              <a:gd name="connsiteX1" fmla="*/ 1068163 w 1124077"/>
              <a:gd name="connsiteY1" fmla="*/ 1364830 h 2934592"/>
              <a:gd name="connsiteX2" fmla="*/ 1097512 w 1124077"/>
              <a:gd name="connsiteY2" fmla="*/ 1969392 h 2934592"/>
              <a:gd name="connsiteX3" fmla="*/ 464673 w 1124077"/>
              <a:gd name="connsiteY3" fmla="*/ 1969392 h 2934592"/>
              <a:gd name="connsiteX0" fmla="*/ 0 w 1124077"/>
              <a:gd name="connsiteY0" fmla="*/ 0 h 2934592"/>
              <a:gd name="connsiteX1" fmla="*/ 1120958 w 1124077"/>
              <a:gd name="connsiteY1" fmla="*/ 2934592 h 2934592"/>
              <a:gd name="connsiteX0" fmla="*/ 464673 w 1120958"/>
              <a:gd name="connsiteY0" fmla="*/ 1969392 h 2934592"/>
              <a:gd name="connsiteX1" fmla="*/ 1097512 w 1120958"/>
              <a:gd name="connsiteY1" fmla="*/ 1969392 h 2934592"/>
              <a:gd name="connsiteX2" fmla="*/ 464673 w 1120958"/>
              <a:gd name="connsiteY2" fmla="*/ 1969392 h 2934592"/>
              <a:gd name="connsiteX0" fmla="*/ 0 w 1120958"/>
              <a:gd name="connsiteY0" fmla="*/ 0 h 2934592"/>
              <a:gd name="connsiteX1" fmla="*/ 1120958 w 1120958"/>
              <a:gd name="connsiteY1" fmla="*/ 2934592 h 2934592"/>
              <a:gd name="connsiteX0" fmla="*/ 1097512 w 1188952"/>
              <a:gd name="connsiteY0" fmla="*/ 1969392 h 2934592"/>
              <a:gd name="connsiteX1" fmla="*/ 464673 w 1188952"/>
              <a:gd name="connsiteY1" fmla="*/ 1969392 h 2934592"/>
              <a:gd name="connsiteX2" fmla="*/ 1188952 w 1188952"/>
              <a:gd name="connsiteY2" fmla="*/ 2060832 h 2934592"/>
              <a:gd name="connsiteX0" fmla="*/ 0 w 1188952"/>
              <a:gd name="connsiteY0" fmla="*/ 0 h 2934592"/>
              <a:gd name="connsiteX1" fmla="*/ 1120958 w 1188952"/>
              <a:gd name="connsiteY1" fmla="*/ 2934592 h 2934592"/>
              <a:gd name="connsiteX0" fmla="*/ 1097512 w 1188952"/>
              <a:gd name="connsiteY0" fmla="*/ 1969392 h 2934592"/>
              <a:gd name="connsiteX1" fmla="*/ 1188952 w 1188952"/>
              <a:gd name="connsiteY1" fmla="*/ 2060832 h 2934592"/>
              <a:gd name="connsiteX0" fmla="*/ 0 w 1188952"/>
              <a:gd name="connsiteY0" fmla="*/ 0 h 2934592"/>
              <a:gd name="connsiteX1" fmla="*/ 1120958 w 1188952"/>
              <a:gd name="connsiteY1" fmla="*/ 2934592 h 2934592"/>
              <a:gd name="connsiteX0" fmla="*/ 1097512 w 1188952"/>
              <a:gd name="connsiteY0" fmla="*/ 1969392 h 2934592"/>
              <a:gd name="connsiteX1" fmla="*/ 1188952 w 1188952"/>
              <a:gd name="connsiteY1" fmla="*/ 2060832 h 2934592"/>
              <a:gd name="connsiteX0" fmla="*/ 0 w 1188952"/>
              <a:gd name="connsiteY0" fmla="*/ 0 h 2934592"/>
              <a:gd name="connsiteX1" fmla="*/ 1120958 w 1188952"/>
              <a:gd name="connsiteY1" fmla="*/ 2934592 h 2934592"/>
              <a:gd name="connsiteX0" fmla="*/ 1097512 w 1120958"/>
              <a:gd name="connsiteY0" fmla="*/ 1969392 h 2934592"/>
              <a:gd name="connsiteX1" fmla="*/ 559813 w 1120958"/>
              <a:gd name="connsiteY1" fmla="*/ 732216 h 2934592"/>
              <a:gd name="connsiteX0" fmla="*/ 0 w 1120958"/>
              <a:gd name="connsiteY0" fmla="*/ 0 h 2934592"/>
              <a:gd name="connsiteX1" fmla="*/ 1120958 w 1120958"/>
              <a:gd name="connsiteY1" fmla="*/ 2934592 h 2934592"/>
              <a:gd name="connsiteX0" fmla="*/ 1097512 w 1120958"/>
              <a:gd name="connsiteY0" fmla="*/ 1969392 h 2934592"/>
              <a:gd name="connsiteX1" fmla="*/ 559813 w 1120958"/>
              <a:gd name="connsiteY1" fmla="*/ 732216 h 2934592"/>
              <a:gd name="connsiteX0" fmla="*/ 0 w 1120958"/>
              <a:gd name="connsiteY0" fmla="*/ 0 h 2934592"/>
              <a:gd name="connsiteX1" fmla="*/ 1120958 w 1120958"/>
              <a:gd name="connsiteY1" fmla="*/ 2934592 h 2934592"/>
              <a:gd name="connsiteX0" fmla="*/ 1097512 w 1120958"/>
              <a:gd name="connsiteY0" fmla="*/ 1969392 h 2934595"/>
              <a:gd name="connsiteX1" fmla="*/ 559813 w 1120958"/>
              <a:gd name="connsiteY1" fmla="*/ 732216 h 2934595"/>
              <a:gd name="connsiteX0" fmla="*/ 0 w 1120958"/>
              <a:gd name="connsiteY0" fmla="*/ 0 h 2934595"/>
              <a:gd name="connsiteX1" fmla="*/ 1120958 w 1120958"/>
              <a:gd name="connsiteY1" fmla="*/ 2934592 h 2934595"/>
              <a:gd name="connsiteX0" fmla="*/ 1214741 w 1238187"/>
              <a:gd name="connsiteY0" fmla="*/ 1988932 h 2954135"/>
              <a:gd name="connsiteX1" fmla="*/ 677042 w 1238187"/>
              <a:gd name="connsiteY1" fmla="*/ 751756 h 2954135"/>
              <a:gd name="connsiteX0" fmla="*/ 0 w 1238187"/>
              <a:gd name="connsiteY0" fmla="*/ 0 h 2954135"/>
              <a:gd name="connsiteX1" fmla="*/ 1238187 w 1238187"/>
              <a:gd name="connsiteY1" fmla="*/ 2954132 h 2954135"/>
              <a:gd name="connsiteX0" fmla="*/ 1214741 w 1239747"/>
              <a:gd name="connsiteY0" fmla="*/ 1988932 h 2954133"/>
              <a:gd name="connsiteX1" fmla="*/ 677042 w 1239747"/>
              <a:gd name="connsiteY1" fmla="*/ 751756 h 2954133"/>
              <a:gd name="connsiteX0" fmla="*/ 0 w 1239747"/>
              <a:gd name="connsiteY0" fmla="*/ 0 h 2954133"/>
              <a:gd name="connsiteX1" fmla="*/ 1238187 w 1239747"/>
              <a:gd name="connsiteY1" fmla="*/ 2954132 h 2954133"/>
              <a:gd name="connsiteX0" fmla="*/ 1214741 w 1238188"/>
              <a:gd name="connsiteY0" fmla="*/ 1988932 h 2954134"/>
              <a:gd name="connsiteX1" fmla="*/ 677042 w 1238188"/>
              <a:gd name="connsiteY1" fmla="*/ 751756 h 2954134"/>
              <a:gd name="connsiteX0" fmla="*/ 0 w 1238188"/>
              <a:gd name="connsiteY0" fmla="*/ 0 h 2954134"/>
              <a:gd name="connsiteX1" fmla="*/ 1238187 w 1238188"/>
              <a:gd name="connsiteY1" fmla="*/ 2954132 h 2954134"/>
              <a:gd name="connsiteX0" fmla="*/ 1214741 w 1238187"/>
              <a:gd name="connsiteY0" fmla="*/ 1988932 h 2954134"/>
              <a:gd name="connsiteX1" fmla="*/ 677042 w 1238187"/>
              <a:gd name="connsiteY1" fmla="*/ 751756 h 2954134"/>
              <a:gd name="connsiteX0" fmla="*/ 0 w 1238187"/>
              <a:gd name="connsiteY0" fmla="*/ 0 h 2954134"/>
              <a:gd name="connsiteX1" fmla="*/ 596212 w 1238187"/>
              <a:gd name="connsiteY1" fmla="*/ 706669 h 2954134"/>
              <a:gd name="connsiteX2" fmla="*/ 1238187 w 1238187"/>
              <a:gd name="connsiteY2" fmla="*/ 2954132 h 2954134"/>
              <a:gd name="connsiteX0" fmla="*/ 1214741 w 1238187"/>
              <a:gd name="connsiteY0" fmla="*/ 1988932 h 2954134"/>
              <a:gd name="connsiteX1" fmla="*/ 211624 w 1238187"/>
              <a:gd name="connsiteY1" fmla="*/ 1356540 h 2954134"/>
              <a:gd name="connsiteX2" fmla="*/ 677042 w 1238187"/>
              <a:gd name="connsiteY2" fmla="*/ 751756 h 2954134"/>
              <a:gd name="connsiteX0" fmla="*/ 0 w 1238187"/>
              <a:gd name="connsiteY0" fmla="*/ 0 h 2954134"/>
              <a:gd name="connsiteX1" fmla="*/ 596212 w 1238187"/>
              <a:gd name="connsiteY1" fmla="*/ 706669 h 2954134"/>
              <a:gd name="connsiteX2" fmla="*/ 1238187 w 1238187"/>
              <a:gd name="connsiteY2" fmla="*/ 2954132 h 2954134"/>
              <a:gd name="connsiteX0" fmla="*/ 1214741 w 1238187"/>
              <a:gd name="connsiteY0" fmla="*/ 1988932 h 2954134"/>
              <a:gd name="connsiteX1" fmla="*/ 211624 w 1238187"/>
              <a:gd name="connsiteY1" fmla="*/ 1356540 h 2954134"/>
              <a:gd name="connsiteX2" fmla="*/ 42683 w 1238187"/>
              <a:gd name="connsiteY2" fmla="*/ 993784 h 2954134"/>
              <a:gd name="connsiteX0" fmla="*/ 0 w 1238187"/>
              <a:gd name="connsiteY0" fmla="*/ 0 h 2954134"/>
              <a:gd name="connsiteX1" fmla="*/ 596212 w 1238187"/>
              <a:gd name="connsiteY1" fmla="*/ 706669 h 2954134"/>
              <a:gd name="connsiteX2" fmla="*/ 1238187 w 1238187"/>
              <a:gd name="connsiteY2" fmla="*/ 2954132 h 2954134"/>
              <a:gd name="connsiteX0" fmla="*/ 410930 w 1238187"/>
              <a:gd name="connsiteY0" fmla="*/ 2162562 h 2954134"/>
              <a:gd name="connsiteX1" fmla="*/ 211624 w 1238187"/>
              <a:gd name="connsiteY1" fmla="*/ 1356540 h 2954134"/>
              <a:gd name="connsiteX2" fmla="*/ 42683 w 1238187"/>
              <a:gd name="connsiteY2" fmla="*/ 993784 h 2954134"/>
              <a:gd name="connsiteX0" fmla="*/ 0 w 1238187"/>
              <a:gd name="connsiteY0" fmla="*/ 0 h 2954134"/>
              <a:gd name="connsiteX1" fmla="*/ 596212 w 1238187"/>
              <a:gd name="connsiteY1" fmla="*/ 706669 h 2954134"/>
              <a:gd name="connsiteX2" fmla="*/ 1238187 w 1238187"/>
              <a:gd name="connsiteY2" fmla="*/ 2954132 h 2954134"/>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596212 w 1238187"/>
              <a:gd name="connsiteY1" fmla="*/ 706669 h 2954132"/>
              <a:gd name="connsiteX2" fmla="*/ 1037160 w 1238187"/>
              <a:gd name="connsiteY2" fmla="*/ 1424939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596212 w 1238187"/>
              <a:gd name="connsiteY1" fmla="*/ 706669 h 2954132"/>
              <a:gd name="connsiteX2" fmla="*/ 1124062 w 1238187"/>
              <a:gd name="connsiteY2" fmla="*/ 1866904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124062 w 1238187"/>
              <a:gd name="connsiteY2" fmla="*/ 1866904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30911 w 1238187"/>
              <a:gd name="connsiteY1" fmla="*/ 948697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30911 w 1238187"/>
              <a:gd name="connsiteY1" fmla="*/ 948697 h 2954132"/>
              <a:gd name="connsiteX2" fmla="*/ 1111034 w 1238187"/>
              <a:gd name="connsiteY2" fmla="*/ 1877426 h 2954132"/>
              <a:gd name="connsiteX3" fmla="*/ 1238187 w 1238187"/>
              <a:gd name="connsiteY3" fmla="*/ 2954132 h 2954132"/>
              <a:gd name="connsiteX0" fmla="*/ 380511 w 1207768"/>
              <a:gd name="connsiteY0" fmla="*/ 2167824 h 2959394"/>
              <a:gd name="connsiteX1" fmla="*/ 181205 w 1207768"/>
              <a:gd name="connsiteY1" fmla="*/ 1361802 h 2959394"/>
              <a:gd name="connsiteX2" fmla="*/ 12264 w 1207768"/>
              <a:gd name="connsiteY2" fmla="*/ 999046 h 2959394"/>
              <a:gd name="connsiteX0" fmla="*/ -1 w 1207768"/>
              <a:gd name="connsiteY0" fmla="*/ 0 h 2959394"/>
              <a:gd name="connsiteX1" fmla="*/ 700492 w 1207768"/>
              <a:gd name="connsiteY1" fmla="*/ 953959 h 2959394"/>
              <a:gd name="connsiteX2" fmla="*/ 1080615 w 1207768"/>
              <a:gd name="connsiteY2" fmla="*/ 1882688 h 2959394"/>
              <a:gd name="connsiteX3" fmla="*/ 1207768 w 1207768"/>
              <a:gd name="connsiteY3" fmla="*/ 2959394 h 2959394"/>
            </a:gdLst>
            <a:ahLst/>
            <a:cxnLst>
              <a:cxn ang="0">
                <a:pos x="connsiteX0" y="connsiteY0"/>
              </a:cxn>
              <a:cxn ang="0">
                <a:pos x="connsiteX1" y="connsiteY1"/>
              </a:cxn>
              <a:cxn ang="0">
                <a:pos x="connsiteX2" y="connsiteY2"/>
              </a:cxn>
              <a:cxn ang="0">
                <a:pos x="connsiteX3" y="connsiteY3"/>
              </a:cxn>
            </a:cxnLst>
            <a:rect l="l" t="t" r="r" b="b"/>
            <a:pathLst>
              <a:path w="1207768" h="2959394" stroke="0" extrusionOk="0">
                <a:moveTo>
                  <a:pt x="380511" y="2167824"/>
                </a:moveTo>
                <a:cubicBezTo>
                  <a:pt x="313258" y="2019456"/>
                  <a:pt x="265271" y="1547262"/>
                  <a:pt x="181205" y="1361802"/>
                </a:cubicBezTo>
                <a:cubicBezTo>
                  <a:pt x="228341" y="1446242"/>
                  <a:pt x="-18216" y="968566"/>
                  <a:pt x="12264" y="999046"/>
                </a:cubicBezTo>
              </a:path>
              <a:path w="1207768" h="2959394" fill="none">
                <a:moveTo>
                  <a:pt x="-1" y="0"/>
                </a:moveTo>
                <a:lnTo>
                  <a:pt x="700492" y="953959"/>
                </a:lnTo>
                <a:cubicBezTo>
                  <a:pt x="695214" y="944158"/>
                  <a:pt x="1077900" y="1897461"/>
                  <a:pt x="1080615" y="1882688"/>
                </a:cubicBezTo>
                <a:cubicBezTo>
                  <a:pt x="1074646" y="1878435"/>
                  <a:pt x="1174264" y="2704529"/>
                  <a:pt x="1207768" y="2959394"/>
                </a:cubicBezTo>
              </a:path>
            </a:pathLst>
          </a:custGeom>
          <a:ln w="12700">
            <a:gradFill>
              <a:gsLst>
                <a:gs pos="4000">
                  <a:schemeClr val="tx2"/>
                </a:gs>
                <a:gs pos="40000">
                  <a:schemeClr val="accent2"/>
                </a:gs>
                <a:gs pos="69000">
                  <a:schemeClr val="bg2"/>
                </a:gs>
                <a:gs pos="100000">
                  <a:schemeClr val="accent1"/>
                </a:gs>
              </a:gsLst>
              <a:lin ang="10800000" scaled="0"/>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latin typeface="Avenir LT Std 55 Roman" panose="020B0503020203020204" pitchFamily="34" charset="77"/>
            </a:endParaRPr>
          </a:p>
        </p:txBody>
      </p:sp>
      <p:cxnSp>
        <p:nvCxnSpPr>
          <p:cNvPr id="16" name="Gerade Verbindung 15">
            <a:extLst>
              <a:ext uri="{FF2B5EF4-FFF2-40B4-BE49-F238E27FC236}">
                <a16:creationId xmlns:a16="http://schemas.microsoft.com/office/drawing/2014/main" id="{5A0C645B-78F4-A746-924C-C11B194D6DE8}"/>
              </a:ext>
            </a:extLst>
          </p:cNvPr>
          <p:cNvCxnSpPr>
            <a:cxnSpLocks/>
          </p:cNvCxnSpPr>
          <p:nvPr/>
        </p:nvCxnSpPr>
        <p:spPr>
          <a:xfrm>
            <a:off x="525129" y="3488304"/>
            <a:ext cx="0" cy="90593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Gerade Verbindung 21">
            <a:extLst>
              <a:ext uri="{FF2B5EF4-FFF2-40B4-BE49-F238E27FC236}">
                <a16:creationId xmlns:a16="http://schemas.microsoft.com/office/drawing/2014/main" id="{B69ECBEE-D9F7-E241-97EC-04166A511D39}"/>
              </a:ext>
            </a:extLst>
          </p:cNvPr>
          <p:cNvCxnSpPr/>
          <p:nvPr/>
        </p:nvCxnSpPr>
        <p:spPr>
          <a:xfrm>
            <a:off x="519929" y="4394234"/>
            <a:ext cx="187383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Fußzeilenplatzhalter 7">
            <a:extLst>
              <a:ext uri="{FF2B5EF4-FFF2-40B4-BE49-F238E27FC236}">
                <a16:creationId xmlns:a16="http://schemas.microsoft.com/office/drawing/2014/main" id="{A492704B-B346-F14C-96DD-21ECA3A42A01}"/>
              </a:ext>
            </a:extLst>
          </p:cNvPr>
          <p:cNvSpPr>
            <a:spLocks noGrp="1"/>
          </p:cNvSpPr>
          <p:nvPr/>
        </p:nvSpPr>
        <p:spPr>
          <a:xfrm>
            <a:off x="408864" y="3355020"/>
            <a:ext cx="244249" cy="94992"/>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Mio. €</a:t>
            </a:r>
          </a:p>
        </p:txBody>
      </p:sp>
      <p:sp>
        <p:nvSpPr>
          <p:cNvPr id="25" name="Fußzeilenplatzhalter 7">
            <a:extLst>
              <a:ext uri="{FF2B5EF4-FFF2-40B4-BE49-F238E27FC236}">
                <a16:creationId xmlns:a16="http://schemas.microsoft.com/office/drawing/2014/main" id="{5853AEA0-ACFD-F343-BDBB-F700E47A0441}"/>
              </a:ext>
            </a:extLst>
          </p:cNvPr>
          <p:cNvSpPr>
            <a:spLocks noGrp="1"/>
          </p:cNvSpPr>
          <p:nvPr/>
        </p:nvSpPr>
        <p:spPr>
          <a:xfrm>
            <a:off x="379587" y="4298053"/>
            <a:ext cx="104932"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gn="r"/>
            <a:r>
              <a:rPr lang="de-DE" sz="600" dirty="0">
                <a:solidFill>
                  <a:schemeClr val="bg1"/>
                </a:solidFill>
                <a:latin typeface="Avenir LT Std 55 Roman" panose="020B0503020203020204" pitchFamily="34" charset="77"/>
              </a:rPr>
              <a:t>0</a:t>
            </a:r>
          </a:p>
        </p:txBody>
      </p:sp>
      <p:sp>
        <p:nvSpPr>
          <p:cNvPr id="26" name="Fußzeilenplatzhalter 7">
            <a:extLst>
              <a:ext uri="{FF2B5EF4-FFF2-40B4-BE49-F238E27FC236}">
                <a16:creationId xmlns:a16="http://schemas.microsoft.com/office/drawing/2014/main" id="{986A8ABB-A5E4-264A-9D50-C668BEF79705}"/>
              </a:ext>
            </a:extLst>
          </p:cNvPr>
          <p:cNvSpPr>
            <a:spLocks noGrp="1"/>
          </p:cNvSpPr>
          <p:nvPr/>
        </p:nvSpPr>
        <p:spPr>
          <a:xfrm>
            <a:off x="401631" y="3874230"/>
            <a:ext cx="9053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gn="r"/>
            <a:r>
              <a:rPr lang="de-DE" sz="600" dirty="0">
                <a:solidFill>
                  <a:schemeClr val="bg1"/>
                </a:solidFill>
                <a:latin typeface="Avenir LT Std 55 Roman" panose="020B0503020203020204" pitchFamily="34" charset="77"/>
              </a:rPr>
              <a:t>35</a:t>
            </a:r>
          </a:p>
        </p:txBody>
      </p:sp>
      <p:sp>
        <p:nvSpPr>
          <p:cNvPr id="27" name="Fußzeilenplatzhalter 7">
            <a:extLst>
              <a:ext uri="{FF2B5EF4-FFF2-40B4-BE49-F238E27FC236}">
                <a16:creationId xmlns:a16="http://schemas.microsoft.com/office/drawing/2014/main" id="{700503E5-F427-6A48-9BDE-8A2E4E87B070}"/>
              </a:ext>
            </a:extLst>
          </p:cNvPr>
          <p:cNvSpPr>
            <a:spLocks noGrp="1"/>
          </p:cNvSpPr>
          <p:nvPr/>
        </p:nvSpPr>
        <p:spPr>
          <a:xfrm>
            <a:off x="395511" y="3474420"/>
            <a:ext cx="97782"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gn="r"/>
            <a:r>
              <a:rPr lang="de-DE" sz="600" dirty="0">
                <a:solidFill>
                  <a:schemeClr val="bg1"/>
                </a:solidFill>
                <a:latin typeface="Avenir LT Std 55 Roman" panose="020B0503020203020204" pitchFamily="34" charset="77"/>
              </a:rPr>
              <a:t>70</a:t>
            </a:r>
          </a:p>
        </p:txBody>
      </p:sp>
      <p:sp>
        <p:nvSpPr>
          <p:cNvPr id="29" name="Fußzeilenplatzhalter 7">
            <a:extLst>
              <a:ext uri="{FF2B5EF4-FFF2-40B4-BE49-F238E27FC236}">
                <a16:creationId xmlns:a16="http://schemas.microsoft.com/office/drawing/2014/main" id="{CC88A385-AB67-8B43-BA9B-E267D570D64B}"/>
              </a:ext>
            </a:extLst>
          </p:cNvPr>
          <p:cNvSpPr>
            <a:spLocks noGrp="1"/>
          </p:cNvSpPr>
          <p:nvPr/>
        </p:nvSpPr>
        <p:spPr>
          <a:xfrm>
            <a:off x="1084401" y="4427637"/>
            <a:ext cx="19556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2001</a:t>
            </a:r>
          </a:p>
        </p:txBody>
      </p:sp>
      <p:sp>
        <p:nvSpPr>
          <p:cNvPr id="30" name="Fußzeilenplatzhalter 7">
            <a:extLst>
              <a:ext uri="{FF2B5EF4-FFF2-40B4-BE49-F238E27FC236}">
                <a16:creationId xmlns:a16="http://schemas.microsoft.com/office/drawing/2014/main" id="{78DD2B41-F848-1E4B-906A-5319FC2F722F}"/>
              </a:ext>
            </a:extLst>
          </p:cNvPr>
          <p:cNvSpPr>
            <a:spLocks noGrp="1"/>
          </p:cNvSpPr>
          <p:nvPr/>
        </p:nvSpPr>
        <p:spPr>
          <a:xfrm>
            <a:off x="1651010" y="4427637"/>
            <a:ext cx="19556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2012</a:t>
            </a:r>
          </a:p>
        </p:txBody>
      </p:sp>
    </p:spTree>
    <p:extLst>
      <p:ext uri="{BB962C8B-B14F-4D97-AF65-F5344CB8AC3E}">
        <p14:creationId xmlns:p14="http://schemas.microsoft.com/office/powerpoint/2010/main" val="35542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2151922-9C0D-D145-84FB-F27C516633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54961" y="0"/>
            <a:ext cx="5089039" cy="5143500"/>
          </a:xfrm>
          <a:prstGeom prst="rect">
            <a:avLst/>
          </a:prstGeom>
        </p:spPr>
      </p:pic>
      <p:sp>
        <p:nvSpPr>
          <p:cNvPr id="2" name="Foliennummernplatzhalter 1"/>
          <p:cNvSpPr>
            <a:spLocks noGrp="1"/>
          </p:cNvSpPr>
          <p:nvPr>
            <p:ph type="sldNum" sz="quarter" idx="12"/>
          </p:nvPr>
        </p:nvSpPr>
        <p:spPr/>
        <p:txBody>
          <a:bodyPr/>
          <a:lstStyle/>
          <a:p>
            <a:fld id="{062264FA-5897-E448-9104-19C45CE6974D}" type="slidenum">
              <a:rPr lang="de-DE"/>
              <a:pPr/>
              <a:t>6</a:t>
            </a:fld>
            <a:endParaRPr lang="de-DE"/>
          </a:p>
        </p:txBody>
      </p:sp>
      <p:sp>
        <p:nvSpPr>
          <p:cNvPr id="11" name="Titel 10"/>
          <p:cNvSpPr>
            <a:spLocks noGrp="1"/>
          </p:cNvSpPr>
          <p:nvPr>
            <p:ph type="title"/>
          </p:nvPr>
        </p:nvSpPr>
        <p:spPr/>
        <p:txBody>
          <a:bodyPr/>
          <a:lstStyle/>
          <a:p>
            <a:r>
              <a:rPr lang="de-DE" dirty="0"/>
              <a:t>UNSERE STANDORTE.</a:t>
            </a:r>
          </a:p>
        </p:txBody>
      </p:sp>
      <p:sp>
        <p:nvSpPr>
          <p:cNvPr id="6" name="Fußzeilenplatzhalter 5"/>
          <p:cNvSpPr>
            <a:spLocks noGrp="1"/>
          </p:cNvSpPr>
          <p:nvPr>
            <p:ph type="ftr" sz="quarter" idx="11"/>
          </p:nvPr>
        </p:nvSpPr>
        <p:spPr>
          <a:xfrm>
            <a:off x="404948" y="4860000"/>
            <a:ext cx="7273333" cy="273844"/>
          </a:xfrm>
          <a:prstGeom prst="rect">
            <a:avLst/>
          </a:prstGeom>
        </p:spPr>
        <p:txBody>
          <a:bodyPr/>
          <a:lstStyle/>
          <a:p>
            <a:r>
              <a:rPr lang="de-DE" dirty="0"/>
              <a:t>Die M&amp;P Gruppe stellt sich vor.</a:t>
            </a:r>
          </a:p>
        </p:txBody>
      </p:sp>
      <p:sp>
        <p:nvSpPr>
          <p:cNvPr id="13" name="Inhaltsplatzhalter 12"/>
          <p:cNvSpPr>
            <a:spLocks noGrp="1"/>
          </p:cNvSpPr>
          <p:nvPr>
            <p:ph sz="quarter" idx="14"/>
          </p:nvPr>
        </p:nvSpPr>
        <p:spPr/>
        <p:txBody>
          <a:bodyPr/>
          <a:lstStyle/>
          <a:p>
            <a:pPr marL="0" indent="0">
              <a:spcAft>
                <a:spcPts val="450"/>
              </a:spcAft>
              <a:buNone/>
            </a:pPr>
            <a:r>
              <a:rPr lang="de-DE" sz="1200" dirty="0"/>
              <a:t>Orte sind nicht gleichgültig, Orte sind wichtig, weil Nähe viel bedeutet. Nähe lässt sich auf unterschiedliche Art erreichen. Physikalische Nähe hat den erheblichen Vorteil, dass Wege kürzer werden, was den Austausch durchaus erleichtert und wahrscheinlich intensiver macht. Kurze Wege sind ein Kriterium und Synonym für unkompliziertes gemeinschaftliches Arbeiten.</a:t>
            </a:r>
          </a:p>
          <a:p>
            <a:pPr marL="0" indent="0">
              <a:spcAft>
                <a:spcPts val="450"/>
              </a:spcAft>
              <a:buNone/>
            </a:pPr>
            <a:r>
              <a:rPr lang="de-DE" sz="1200" dirty="0"/>
              <a:t>Mit 15 Standorten in Deutschland, Österreich und in</a:t>
            </a:r>
            <a:br>
              <a:rPr lang="de-DE" sz="1200" dirty="0"/>
            </a:br>
            <a:r>
              <a:rPr lang="de-DE" sz="1200" dirty="0"/>
              <a:t>der Schweiz haben wir den deutschsprachigen Raum flächendeckend belegt, sodass wir in aller Regel recht nah bei unseren Auftraggebern und deren Projekten sind. Das sind wir vor allem aber auch im übertragenen Sinne. Denn unser Standpunkt, unsere Haltung zu unserer Arbeit und dem zu erzielenden Ergebnis, ist unabhängig vom Standort überall dieselbe.</a:t>
            </a:r>
          </a:p>
        </p:txBody>
      </p:sp>
    </p:spTree>
    <p:extLst>
      <p:ext uri="{BB962C8B-B14F-4D97-AF65-F5344CB8AC3E}">
        <p14:creationId xmlns:p14="http://schemas.microsoft.com/office/powerpoint/2010/main" val="353062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Grafik 60">
            <a:extLst>
              <a:ext uri="{FF2B5EF4-FFF2-40B4-BE49-F238E27FC236}">
                <a16:creationId xmlns:a16="http://schemas.microsoft.com/office/drawing/2014/main" id="{C1398303-2618-6147-A268-33DC89A0C7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r="796" b="646"/>
          <a:stretch/>
        </p:blipFill>
        <p:spPr>
          <a:xfrm>
            <a:off x="0" y="-1"/>
            <a:ext cx="9144000" cy="5143501"/>
          </a:xfrm>
          <a:prstGeom prst="rect">
            <a:avLst/>
          </a:prstGeom>
        </p:spPr>
      </p:pic>
      <p:sp>
        <p:nvSpPr>
          <p:cNvPr id="65" name="Foliennummernplatzhalter 1">
            <a:extLst>
              <a:ext uri="{FF2B5EF4-FFF2-40B4-BE49-F238E27FC236}">
                <a16:creationId xmlns:a16="http://schemas.microsoft.com/office/drawing/2014/main" id="{4F01DC11-DA59-FB4F-BC59-354464276B33}"/>
              </a:ext>
            </a:extLst>
          </p:cNvPr>
          <p:cNvSpPr>
            <a:spLocks noGrp="1"/>
          </p:cNvSpPr>
          <p:nvPr>
            <p:ph type="sldNum" sz="quarter" idx="12"/>
          </p:nvPr>
        </p:nvSpPr>
        <p:spPr>
          <a:xfrm>
            <a:off x="7828982" y="4860000"/>
            <a:ext cx="944877" cy="273844"/>
          </a:xfrm>
        </p:spPr>
        <p:txBody>
          <a:bodyPr/>
          <a:lstStyle/>
          <a:p>
            <a:fld id="{062264FA-5897-E448-9104-19C45CE6974D}" type="slidenum">
              <a:rPr lang="de-DE">
                <a:solidFill>
                  <a:srgbClr val="FFFFFF"/>
                </a:solidFill>
                <a:latin typeface="Avenir LT Std 55 Roman" panose="020B0503020203020204" pitchFamily="34" charset="0"/>
              </a:rPr>
              <a:pPr/>
              <a:t>7</a:t>
            </a:fld>
            <a:endParaRPr lang="de-DE">
              <a:solidFill>
                <a:srgbClr val="FFFFFF"/>
              </a:solidFill>
              <a:latin typeface="Avenir LT Std 55 Roman" panose="020B0503020203020204" pitchFamily="34" charset="0"/>
            </a:endParaRPr>
          </a:p>
        </p:txBody>
      </p:sp>
      <p:sp>
        <p:nvSpPr>
          <p:cNvPr id="66" name="Titel 2">
            <a:extLst>
              <a:ext uri="{FF2B5EF4-FFF2-40B4-BE49-F238E27FC236}">
                <a16:creationId xmlns:a16="http://schemas.microsoft.com/office/drawing/2014/main" id="{57C52AF1-CF4F-6F48-8981-82EBF7E2E1A7}"/>
              </a:ext>
            </a:extLst>
          </p:cNvPr>
          <p:cNvSpPr>
            <a:spLocks noGrp="1"/>
          </p:cNvSpPr>
          <p:nvPr>
            <p:ph type="title"/>
          </p:nvPr>
        </p:nvSpPr>
        <p:spPr>
          <a:xfrm>
            <a:off x="404948" y="270000"/>
            <a:ext cx="7025054" cy="357534"/>
          </a:xfrm>
          <a:prstGeom prst="rect">
            <a:avLst/>
          </a:prstGeom>
        </p:spPr>
        <p:txBody>
          <a:bodyPr/>
          <a:lstStyle/>
          <a:p>
            <a:r>
              <a:rPr lang="de-DE" dirty="0">
                <a:solidFill>
                  <a:srgbClr val="FFFFFF"/>
                </a:solidFill>
                <a:latin typeface="Avenir LT Std 65 Medium" panose="020B0603020203020204" pitchFamily="34" charset="0"/>
              </a:rPr>
              <a:t>UNSER MANAGEMENT.</a:t>
            </a:r>
          </a:p>
        </p:txBody>
      </p:sp>
      <p:sp>
        <p:nvSpPr>
          <p:cNvPr id="76" name="Fußzeilenplatzhalter 5">
            <a:extLst>
              <a:ext uri="{FF2B5EF4-FFF2-40B4-BE49-F238E27FC236}">
                <a16:creationId xmlns:a16="http://schemas.microsoft.com/office/drawing/2014/main" id="{ACDCCA53-A802-0B43-82F8-DC7CDF27D8BD}"/>
              </a:ext>
            </a:extLst>
          </p:cNvPr>
          <p:cNvSpPr>
            <a:spLocks noGrp="1"/>
          </p:cNvSpPr>
          <p:nvPr>
            <p:ph type="ftr" sz="quarter" idx="11"/>
          </p:nvPr>
        </p:nvSpPr>
        <p:spPr>
          <a:xfrm>
            <a:off x="404949" y="4860000"/>
            <a:ext cx="7273334" cy="273844"/>
          </a:xfrm>
          <a:prstGeom prst="rect">
            <a:avLst/>
          </a:prstGeom>
        </p:spPr>
        <p:txBody>
          <a:bodyPr/>
          <a:lstStyle/>
          <a:p>
            <a:r>
              <a:rPr lang="de-DE" dirty="0">
                <a:solidFill>
                  <a:srgbClr val="FFFFFF"/>
                </a:solidFill>
                <a:latin typeface="Avenir LT Std 55 Roman" panose="020B0503020203020204" pitchFamily="34" charset="0"/>
              </a:rPr>
              <a:t>Die M&amp;P Gruppe stellt sich vor.</a:t>
            </a:r>
          </a:p>
        </p:txBody>
      </p:sp>
      <p:pic>
        <p:nvPicPr>
          <p:cNvPr id="80" name="Bild 40">
            <a:extLst>
              <a:ext uri="{FF2B5EF4-FFF2-40B4-BE49-F238E27FC236}">
                <a16:creationId xmlns:a16="http://schemas.microsoft.com/office/drawing/2014/main" id="{A21E9417-79C5-A74E-B46F-488DF510C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8982" y="270000"/>
            <a:ext cx="959995" cy="273034"/>
          </a:xfrm>
          <a:prstGeom prst="rect">
            <a:avLst/>
          </a:prstGeom>
        </p:spPr>
      </p:pic>
      <p:pic>
        <p:nvPicPr>
          <p:cNvPr id="81" name="Bild 8">
            <a:extLst>
              <a:ext uri="{FF2B5EF4-FFF2-40B4-BE49-F238E27FC236}">
                <a16:creationId xmlns:a16="http://schemas.microsoft.com/office/drawing/2014/main" id="{BE2C2D16-2D70-8E49-9614-59CA3ABFE2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013" y="950400"/>
            <a:ext cx="1157899" cy="812946"/>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90" name="Bild 14">
            <a:extLst>
              <a:ext uri="{FF2B5EF4-FFF2-40B4-BE49-F238E27FC236}">
                <a16:creationId xmlns:a16="http://schemas.microsoft.com/office/drawing/2014/main" id="{46B00C61-6822-FF41-BEFA-7A406B81E4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5615" y="950225"/>
            <a:ext cx="1155051" cy="814116"/>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98" name="Textfeld 97">
            <a:extLst>
              <a:ext uri="{FF2B5EF4-FFF2-40B4-BE49-F238E27FC236}">
                <a16:creationId xmlns:a16="http://schemas.microsoft.com/office/drawing/2014/main" id="{BD96740F-02AA-EE45-8EC5-5C83A4A3A8F3}"/>
              </a:ext>
            </a:extLst>
          </p:cNvPr>
          <p:cNvSpPr txBox="1"/>
          <p:nvPr/>
        </p:nvSpPr>
        <p:spPr>
          <a:xfrm>
            <a:off x="405013" y="1764621"/>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OLF CLAUSEN</a:t>
            </a:r>
          </a:p>
          <a:p>
            <a:r>
              <a:rPr lang="de-DE" sz="600" dirty="0">
                <a:solidFill>
                  <a:srgbClr val="FFFFFF"/>
                </a:solidFill>
                <a:latin typeface="Avenir LT Std 55 Roman" panose="020B0503020203020204" pitchFamily="34" charset="0"/>
                <a:cs typeface="Avenir LT Std 55 Roman"/>
              </a:rPr>
              <a:t>Geschäftsführer</a:t>
            </a:r>
          </a:p>
        </p:txBody>
      </p:sp>
      <p:cxnSp>
        <p:nvCxnSpPr>
          <p:cNvPr id="101" name="Gerade Verbindung 100">
            <a:extLst>
              <a:ext uri="{FF2B5EF4-FFF2-40B4-BE49-F238E27FC236}">
                <a16:creationId xmlns:a16="http://schemas.microsoft.com/office/drawing/2014/main" id="{A9E477ED-0D98-9241-924D-3915B915CD8C}"/>
              </a:ext>
            </a:extLst>
          </p:cNvPr>
          <p:cNvCxnSpPr/>
          <p:nvPr/>
        </p:nvCxnSpPr>
        <p:spPr>
          <a:xfrm>
            <a:off x="405012" y="950225"/>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4" name="Textfeld 103">
            <a:extLst>
              <a:ext uri="{FF2B5EF4-FFF2-40B4-BE49-F238E27FC236}">
                <a16:creationId xmlns:a16="http://schemas.microsoft.com/office/drawing/2014/main" id="{8AF33142-B205-7846-AB6C-A9EF0BDBEEDD}"/>
              </a:ext>
            </a:extLst>
          </p:cNvPr>
          <p:cNvSpPr txBox="1"/>
          <p:nvPr/>
        </p:nvSpPr>
        <p:spPr>
          <a:xfrm>
            <a:off x="1845551" y="1764481"/>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GERHARDY</a:t>
            </a:r>
          </a:p>
          <a:p>
            <a:r>
              <a:rPr lang="de-DE" sz="600" dirty="0">
                <a:solidFill>
                  <a:srgbClr val="FFFFFF"/>
                </a:solidFill>
                <a:latin typeface="Avenir LT Std 55 Roman" panose="020B0503020203020204" pitchFamily="34" charset="0"/>
                <a:cs typeface="Avenir LT Std 55 Roman"/>
              </a:rPr>
              <a:t>Geschäftsführer</a:t>
            </a:r>
          </a:p>
        </p:txBody>
      </p:sp>
      <p:cxnSp>
        <p:nvCxnSpPr>
          <p:cNvPr id="105" name="Gerade Verbindung 104">
            <a:extLst>
              <a:ext uri="{FF2B5EF4-FFF2-40B4-BE49-F238E27FC236}">
                <a16:creationId xmlns:a16="http://schemas.microsoft.com/office/drawing/2014/main" id="{0FFF8C29-88EF-1243-A987-A4092E9F28B7}"/>
              </a:ext>
            </a:extLst>
          </p:cNvPr>
          <p:cNvCxnSpPr/>
          <p:nvPr/>
        </p:nvCxnSpPr>
        <p:spPr>
          <a:xfrm>
            <a:off x="1845552" y="950084"/>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7" name="Bild 68">
            <a:extLst>
              <a:ext uri="{FF2B5EF4-FFF2-40B4-BE49-F238E27FC236}">
                <a16:creationId xmlns:a16="http://schemas.microsoft.com/office/drawing/2014/main" id="{F49E1E95-8303-944D-A29A-DDB6DBCA77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88735" y="949500"/>
            <a:ext cx="1155180" cy="814291"/>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08" name="Bild 69">
            <a:extLst>
              <a:ext uri="{FF2B5EF4-FFF2-40B4-BE49-F238E27FC236}">
                <a16:creationId xmlns:a16="http://schemas.microsoft.com/office/drawing/2014/main" id="{967E95A2-D063-7048-8098-19066D4AD7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34704" y="949766"/>
            <a:ext cx="1155180" cy="813757"/>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09" name="Textfeld 108">
            <a:extLst>
              <a:ext uri="{FF2B5EF4-FFF2-40B4-BE49-F238E27FC236}">
                <a16:creationId xmlns:a16="http://schemas.microsoft.com/office/drawing/2014/main" id="{5482D9A5-19FF-4647-8D65-937078E1D218}"/>
              </a:ext>
            </a:extLst>
          </p:cNvPr>
          <p:cNvSpPr txBox="1"/>
          <p:nvPr/>
        </p:nvSpPr>
        <p:spPr>
          <a:xfrm>
            <a:off x="3288735" y="1763844"/>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GERMER</a:t>
            </a:r>
          </a:p>
          <a:p>
            <a:r>
              <a:rPr lang="de-DE" sz="600" dirty="0">
                <a:solidFill>
                  <a:srgbClr val="FFFFFF"/>
                </a:solidFill>
                <a:latin typeface="Avenir LT Std 55 Roman" panose="020B0503020203020204" pitchFamily="34" charset="0"/>
                <a:cs typeface="Avenir LT Std 55 Roman"/>
              </a:rPr>
              <a:t>Geschäftsführer</a:t>
            </a:r>
          </a:p>
        </p:txBody>
      </p:sp>
      <p:cxnSp>
        <p:nvCxnSpPr>
          <p:cNvPr id="110" name="Gerade Verbindung 109">
            <a:extLst>
              <a:ext uri="{FF2B5EF4-FFF2-40B4-BE49-F238E27FC236}">
                <a16:creationId xmlns:a16="http://schemas.microsoft.com/office/drawing/2014/main" id="{19071374-895E-D649-B810-76A12F49032A}"/>
              </a:ext>
            </a:extLst>
          </p:cNvPr>
          <p:cNvCxnSpPr/>
          <p:nvPr/>
        </p:nvCxnSpPr>
        <p:spPr>
          <a:xfrm>
            <a:off x="3288735" y="949445"/>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4" name="Textfeld 113">
            <a:extLst>
              <a:ext uri="{FF2B5EF4-FFF2-40B4-BE49-F238E27FC236}">
                <a16:creationId xmlns:a16="http://schemas.microsoft.com/office/drawing/2014/main" id="{524377D7-8E5E-DE4F-859F-01A448A25DE3}"/>
              </a:ext>
            </a:extLst>
          </p:cNvPr>
          <p:cNvSpPr txBox="1"/>
          <p:nvPr/>
        </p:nvSpPr>
        <p:spPr>
          <a:xfrm>
            <a:off x="4734704" y="1763205"/>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SVEN-ERIC KORFF</a:t>
            </a:r>
          </a:p>
          <a:p>
            <a:r>
              <a:rPr lang="de-DE" sz="600" dirty="0">
                <a:solidFill>
                  <a:srgbClr val="FFFFFF"/>
                </a:solidFill>
                <a:latin typeface="Avenir LT Std 55 Roman" panose="020B0503020203020204" pitchFamily="34" charset="0"/>
                <a:cs typeface="Avenir LT Std 55 Roman"/>
              </a:rPr>
              <a:t>Geschäftsführer</a:t>
            </a:r>
          </a:p>
        </p:txBody>
      </p:sp>
      <p:cxnSp>
        <p:nvCxnSpPr>
          <p:cNvPr id="115" name="Gerade Verbindung 114">
            <a:extLst>
              <a:ext uri="{FF2B5EF4-FFF2-40B4-BE49-F238E27FC236}">
                <a16:creationId xmlns:a16="http://schemas.microsoft.com/office/drawing/2014/main" id="{1ED2A03A-0606-D044-9035-046E3D163689}"/>
              </a:ext>
            </a:extLst>
          </p:cNvPr>
          <p:cNvCxnSpPr/>
          <p:nvPr/>
        </p:nvCxnSpPr>
        <p:spPr>
          <a:xfrm>
            <a:off x="4734704" y="948809"/>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6" name="Bild 51">
            <a:extLst>
              <a:ext uri="{FF2B5EF4-FFF2-40B4-BE49-F238E27FC236}">
                <a16:creationId xmlns:a16="http://schemas.microsoft.com/office/drawing/2014/main" id="{316A872C-FD17-A442-809B-2B16736635F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77824" y="950683"/>
            <a:ext cx="1155051" cy="812522"/>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17" name="Textfeld 116">
            <a:extLst>
              <a:ext uri="{FF2B5EF4-FFF2-40B4-BE49-F238E27FC236}">
                <a16:creationId xmlns:a16="http://schemas.microsoft.com/office/drawing/2014/main" id="{8D248F58-4F07-1344-8B3E-06E3CA379A30}"/>
              </a:ext>
            </a:extLst>
          </p:cNvPr>
          <p:cNvSpPr txBox="1"/>
          <p:nvPr/>
        </p:nvSpPr>
        <p:spPr>
          <a:xfrm>
            <a:off x="6177760" y="1764142"/>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THOMAS LINDNER</a:t>
            </a:r>
          </a:p>
          <a:p>
            <a:r>
              <a:rPr lang="de-DE" sz="600" dirty="0">
                <a:solidFill>
                  <a:srgbClr val="FFFFFF"/>
                </a:solidFill>
                <a:latin typeface="Avenir LT Std 55 Roman" panose="020B0503020203020204" pitchFamily="34" charset="0"/>
                <a:cs typeface="Avenir LT Std 55 Roman"/>
              </a:rPr>
              <a:t>Geschäftsführer</a:t>
            </a:r>
          </a:p>
        </p:txBody>
      </p:sp>
      <p:cxnSp>
        <p:nvCxnSpPr>
          <p:cNvPr id="118" name="Gerade Verbindung 117">
            <a:extLst>
              <a:ext uri="{FF2B5EF4-FFF2-40B4-BE49-F238E27FC236}">
                <a16:creationId xmlns:a16="http://schemas.microsoft.com/office/drawing/2014/main" id="{32B5DBA8-83F9-7542-923C-E75DDE74F856}"/>
              </a:ext>
            </a:extLst>
          </p:cNvPr>
          <p:cNvCxnSpPr/>
          <p:nvPr/>
        </p:nvCxnSpPr>
        <p:spPr>
          <a:xfrm>
            <a:off x="6177760" y="949744"/>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9" name="Bild 59">
            <a:extLst>
              <a:ext uri="{FF2B5EF4-FFF2-40B4-BE49-F238E27FC236}">
                <a16:creationId xmlns:a16="http://schemas.microsoft.com/office/drawing/2014/main" id="{6409FB2F-B21E-2B4B-BBA5-A5EA657CA3B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33669" y="948090"/>
            <a:ext cx="1155057" cy="813764"/>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20" name="Bild 61">
            <a:extLst>
              <a:ext uri="{FF2B5EF4-FFF2-40B4-BE49-F238E27FC236}">
                <a16:creationId xmlns:a16="http://schemas.microsoft.com/office/drawing/2014/main" id="{0A6E15E9-A0B7-0F4D-956D-166F943BA5F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45487" y="2191495"/>
            <a:ext cx="1155051" cy="814116"/>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1" name="Textfeld 120">
            <a:extLst>
              <a:ext uri="{FF2B5EF4-FFF2-40B4-BE49-F238E27FC236}">
                <a16:creationId xmlns:a16="http://schemas.microsoft.com/office/drawing/2014/main" id="{9F26F145-EFB2-B44D-8F0B-F7AD4DC1CBD3}"/>
              </a:ext>
            </a:extLst>
          </p:cNvPr>
          <p:cNvSpPr txBox="1"/>
          <p:nvPr/>
        </p:nvSpPr>
        <p:spPr>
          <a:xfrm>
            <a:off x="7633607" y="1762171"/>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RONALD MEKA</a:t>
            </a:r>
          </a:p>
          <a:p>
            <a:r>
              <a:rPr lang="de-DE" sz="600" dirty="0">
                <a:solidFill>
                  <a:srgbClr val="FFFFFF"/>
                </a:solidFill>
                <a:latin typeface="Avenir LT Std 55 Roman" panose="020B0503020203020204" pitchFamily="34" charset="0"/>
                <a:cs typeface="Avenir LT Std 55 Roman"/>
              </a:rPr>
              <a:t>Geschäftsführer</a:t>
            </a:r>
          </a:p>
        </p:txBody>
      </p:sp>
      <p:cxnSp>
        <p:nvCxnSpPr>
          <p:cNvPr id="122" name="Gerade Verbindung 121">
            <a:extLst>
              <a:ext uri="{FF2B5EF4-FFF2-40B4-BE49-F238E27FC236}">
                <a16:creationId xmlns:a16="http://schemas.microsoft.com/office/drawing/2014/main" id="{43D5D7A6-54A4-604A-8E02-01AAF83CC098}"/>
              </a:ext>
            </a:extLst>
          </p:cNvPr>
          <p:cNvCxnSpPr/>
          <p:nvPr/>
        </p:nvCxnSpPr>
        <p:spPr>
          <a:xfrm>
            <a:off x="7633607" y="947773"/>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3" name="Textfeld 122">
            <a:extLst>
              <a:ext uri="{FF2B5EF4-FFF2-40B4-BE49-F238E27FC236}">
                <a16:creationId xmlns:a16="http://schemas.microsoft.com/office/drawing/2014/main" id="{0841D5D9-F8E8-DD41-A17E-364E0FF9E05C}"/>
              </a:ext>
            </a:extLst>
          </p:cNvPr>
          <p:cNvSpPr txBox="1"/>
          <p:nvPr/>
        </p:nvSpPr>
        <p:spPr>
          <a:xfrm>
            <a:off x="1845422" y="3005752"/>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PETER SCHUBERT</a:t>
            </a:r>
          </a:p>
          <a:p>
            <a:r>
              <a:rPr lang="de-DE" sz="600" dirty="0">
                <a:solidFill>
                  <a:srgbClr val="FFFFFF"/>
                </a:solidFill>
                <a:latin typeface="Avenir LT Std 55 Roman" panose="020B0503020203020204" pitchFamily="34" charset="0"/>
                <a:cs typeface="Avenir LT Std 55 Roman"/>
              </a:rPr>
              <a:t>Geschäftsführer</a:t>
            </a:r>
          </a:p>
        </p:txBody>
      </p:sp>
      <p:cxnSp>
        <p:nvCxnSpPr>
          <p:cNvPr id="124" name="Gerade Verbindung 123">
            <a:extLst>
              <a:ext uri="{FF2B5EF4-FFF2-40B4-BE49-F238E27FC236}">
                <a16:creationId xmlns:a16="http://schemas.microsoft.com/office/drawing/2014/main" id="{A581FD6E-EFEE-6044-847E-BEE55288B130}"/>
              </a:ext>
            </a:extLst>
          </p:cNvPr>
          <p:cNvCxnSpPr/>
          <p:nvPr/>
        </p:nvCxnSpPr>
        <p:spPr>
          <a:xfrm>
            <a:off x="1845424" y="2191353"/>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5" name="Bild 78">
            <a:extLst>
              <a:ext uri="{FF2B5EF4-FFF2-40B4-BE49-F238E27FC236}">
                <a16:creationId xmlns:a16="http://schemas.microsoft.com/office/drawing/2014/main" id="{DA10678D-3EA9-A843-9890-01362E59696C}"/>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7633675" y="2164158"/>
            <a:ext cx="1155051"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6" name="Textfeld 125">
            <a:extLst>
              <a:ext uri="{FF2B5EF4-FFF2-40B4-BE49-F238E27FC236}">
                <a16:creationId xmlns:a16="http://schemas.microsoft.com/office/drawing/2014/main" id="{E845B7D9-97DF-AA42-8103-0362F2D6B0F0}"/>
              </a:ext>
            </a:extLst>
          </p:cNvPr>
          <p:cNvSpPr txBox="1"/>
          <p:nvPr/>
        </p:nvSpPr>
        <p:spPr>
          <a:xfrm>
            <a:off x="7633416" y="2977578"/>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FUHRMANN</a:t>
            </a:r>
          </a:p>
          <a:p>
            <a:r>
              <a:rPr lang="de-DE" sz="600" dirty="0">
                <a:solidFill>
                  <a:srgbClr val="FFFFFF"/>
                </a:solidFill>
                <a:latin typeface="Avenir LT Std 55 Roman" panose="020B0503020203020204" pitchFamily="34" charset="0"/>
                <a:cs typeface="Avenir LT Std 55 Roman"/>
              </a:rPr>
              <a:t>Prokurist</a:t>
            </a:r>
          </a:p>
        </p:txBody>
      </p:sp>
      <p:cxnSp>
        <p:nvCxnSpPr>
          <p:cNvPr id="127" name="Gerade Verbindung 126">
            <a:extLst>
              <a:ext uri="{FF2B5EF4-FFF2-40B4-BE49-F238E27FC236}">
                <a16:creationId xmlns:a16="http://schemas.microsoft.com/office/drawing/2014/main" id="{A7B97EF9-B23E-2D4A-AA66-4651359888FE}"/>
              </a:ext>
            </a:extLst>
          </p:cNvPr>
          <p:cNvCxnSpPr/>
          <p:nvPr/>
        </p:nvCxnSpPr>
        <p:spPr>
          <a:xfrm>
            <a:off x="7633416" y="2163180"/>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8" name="Bild 81">
            <a:extLst>
              <a:ext uri="{FF2B5EF4-FFF2-40B4-BE49-F238E27FC236}">
                <a16:creationId xmlns:a16="http://schemas.microsoft.com/office/drawing/2014/main" id="{BF75D656-62AE-3E43-B831-8C71311AF1A4}"/>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389577" y="2182861"/>
            <a:ext cx="1155057"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29" name="Bild 82">
            <a:extLst>
              <a:ext uri="{FF2B5EF4-FFF2-40B4-BE49-F238E27FC236}">
                <a16:creationId xmlns:a16="http://schemas.microsoft.com/office/drawing/2014/main" id="{7B84D74D-E638-CA4F-8561-5612176AB00A}"/>
              </a:ext>
            </a:extLst>
          </p:cNvPr>
          <p:cNvPicPr>
            <a:picLocks/>
          </p:cNvPicPr>
          <p:nvPr/>
        </p:nvPicPr>
        <p:blipFill rotWithShape="1">
          <a:blip r:embed="rId13" cstate="screen">
            <a:extLst>
              <a:ext uri="{28A0092B-C50C-407E-A947-70E740481C1C}">
                <a14:useLocalDpi xmlns:a14="http://schemas.microsoft.com/office/drawing/2010/main"/>
              </a:ext>
            </a:extLst>
          </a:blip>
          <a:srcRect/>
          <a:stretch/>
        </p:blipFill>
        <p:spPr>
          <a:xfrm>
            <a:off x="1845910" y="3425281"/>
            <a:ext cx="1155600"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30" name="Textfeld 129">
            <a:extLst>
              <a:ext uri="{FF2B5EF4-FFF2-40B4-BE49-F238E27FC236}">
                <a16:creationId xmlns:a16="http://schemas.microsoft.com/office/drawing/2014/main" id="{80BAB265-7F0F-4649-8C26-5642F796A14C}"/>
              </a:ext>
            </a:extLst>
          </p:cNvPr>
          <p:cNvSpPr txBox="1"/>
          <p:nvPr/>
        </p:nvSpPr>
        <p:spPr>
          <a:xfrm>
            <a:off x="395583" y="2997941"/>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RAINER HELMBOLDT</a:t>
            </a:r>
          </a:p>
          <a:p>
            <a:r>
              <a:rPr lang="de-DE" sz="600" dirty="0">
                <a:solidFill>
                  <a:srgbClr val="FFFFFF"/>
                </a:solidFill>
                <a:latin typeface="Avenir LT Std 55 Roman" panose="020B0503020203020204" pitchFamily="34" charset="0"/>
                <a:cs typeface="Avenir LT Std 55 Roman"/>
              </a:rPr>
              <a:t>Geschäftsführer</a:t>
            </a:r>
          </a:p>
        </p:txBody>
      </p:sp>
      <p:cxnSp>
        <p:nvCxnSpPr>
          <p:cNvPr id="131" name="Gerade Verbindung 130">
            <a:extLst>
              <a:ext uri="{FF2B5EF4-FFF2-40B4-BE49-F238E27FC236}">
                <a16:creationId xmlns:a16="http://schemas.microsoft.com/office/drawing/2014/main" id="{1DEC3218-EFB2-4C46-9927-D11BD7989502}"/>
              </a:ext>
            </a:extLst>
          </p:cNvPr>
          <p:cNvCxnSpPr/>
          <p:nvPr/>
        </p:nvCxnSpPr>
        <p:spPr>
          <a:xfrm>
            <a:off x="395581" y="2183545"/>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2" name="Textfeld 131">
            <a:extLst>
              <a:ext uri="{FF2B5EF4-FFF2-40B4-BE49-F238E27FC236}">
                <a16:creationId xmlns:a16="http://schemas.microsoft.com/office/drawing/2014/main" id="{EA2DCEF6-5612-5D4C-99CB-1E027449BC07}"/>
              </a:ext>
            </a:extLst>
          </p:cNvPr>
          <p:cNvSpPr txBox="1"/>
          <p:nvPr/>
        </p:nvSpPr>
        <p:spPr>
          <a:xfrm>
            <a:off x="1845716" y="4234550"/>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SERGIO CAMPISI</a:t>
            </a:r>
          </a:p>
          <a:p>
            <a:r>
              <a:rPr lang="de-DE" sz="600" dirty="0">
                <a:solidFill>
                  <a:srgbClr val="FFFFFF"/>
                </a:solidFill>
                <a:latin typeface="Avenir LT Std 55 Roman" panose="020B0503020203020204" pitchFamily="34" charset="0"/>
                <a:cs typeface="Avenir LT Std 55 Roman"/>
              </a:rPr>
              <a:t>Prokurist</a:t>
            </a:r>
          </a:p>
        </p:txBody>
      </p:sp>
      <p:cxnSp>
        <p:nvCxnSpPr>
          <p:cNvPr id="133" name="Gerade Verbindung 132">
            <a:extLst>
              <a:ext uri="{FF2B5EF4-FFF2-40B4-BE49-F238E27FC236}">
                <a16:creationId xmlns:a16="http://schemas.microsoft.com/office/drawing/2014/main" id="{3F9F1AC1-E596-BD4E-9C31-128ABFE8DA20}"/>
              </a:ext>
            </a:extLst>
          </p:cNvPr>
          <p:cNvCxnSpPr/>
          <p:nvPr/>
        </p:nvCxnSpPr>
        <p:spPr>
          <a:xfrm>
            <a:off x="1845714" y="3420154"/>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34" name="Gruppieren 133">
            <a:extLst>
              <a:ext uri="{FF2B5EF4-FFF2-40B4-BE49-F238E27FC236}">
                <a16:creationId xmlns:a16="http://schemas.microsoft.com/office/drawing/2014/main" id="{4DEED042-A2DC-5146-AC46-8C37F44C85A0}"/>
              </a:ext>
            </a:extLst>
          </p:cNvPr>
          <p:cNvGrpSpPr/>
          <p:nvPr/>
        </p:nvGrpSpPr>
        <p:grpSpPr>
          <a:xfrm>
            <a:off x="3295261" y="2177284"/>
            <a:ext cx="1155180" cy="1061592"/>
            <a:chOff x="6197000" y="2173525"/>
            <a:chExt cx="1155180" cy="1061592"/>
          </a:xfrm>
        </p:grpSpPr>
        <p:pic>
          <p:nvPicPr>
            <p:cNvPr id="135" name="Bild 61">
              <a:extLst>
                <a:ext uri="{FF2B5EF4-FFF2-40B4-BE49-F238E27FC236}">
                  <a16:creationId xmlns:a16="http://schemas.microsoft.com/office/drawing/2014/main" id="{8BAB4B69-2E2F-9348-B1AA-91A3388A5A8B}"/>
                </a:ext>
              </a:extLst>
            </p:cNvPr>
            <p:cNvPicPr>
              <a:picLocks/>
            </p:cNvPicPr>
            <p:nvPr/>
          </p:nvPicPr>
          <p:blipFill rotWithShape="1">
            <a:blip r:embed="rId14" cstate="screen">
              <a:extLst>
                <a:ext uri="{28A0092B-C50C-407E-A947-70E740481C1C}">
                  <a14:useLocalDpi xmlns:a14="http://schemas.microsoft.com/office/drawing/2010/main"/>
                </a:ext>
              </a:extLst>
            </a:blip>
            <a:srcRect/>
            <a:stretch/>
          </p:blipFill>
          <p:spPr>
            <a:xfrm>
              <a:off x="6197064" y="2173525"/>
              <a:ext cx="1154711"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36" name="Textfeld 135">
              <a:extLst>
                <a:ext uri="{FF2B5EF4-FFF2-40B4-BE49-F238E27FC236}">
                  <a16:creationId xmlns:a16="http://schemas.microsoft.com/office/drawing/2014/main" id="{F0F7A93A-B5B1-FE44-9899-D6216BEA22C8}"/>
                </a:ext>
              </a:extLst>
            </p:cNvPr>
            <p:cNvSpPr txBox="1"/>
            <p:nvPr/>
          </p:nvSpPr>
          <p:spPr>
            <a:xfrm>
              <a:off x="6197000" y="2988658"/>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GÖTZE</a:t>
              </a:r>
            </a:p>
            <a:p>
              <a:r>
                <a:rPr lang="de-DE" sz="600" dirty="0">
                  <a:solidFill>
                    <a:srgbClr val="FFFFFF"/>
                  </a:solidFill>
                  <a:latin typeface="Avenir LT Std 55 Roman" panose="020B0503020203020204" pitchFamily="34" charset="0"/>
                  <a:cs typeface="Avenir LT Std 55 Roman"/>
                </a:rPr>
                <a:t>Geschäftsführer</a:t>
              </a:r>
            </a:p>
          </p:txBody>
        </p:sp>
        <p:cxnSp>
          <p:nvCxnSpPr>
            <p:cNvPr id="137" name="Gerade Verbindung 136">
              <a:extLst>
                <a:ext uri="{FF2B5EF4-FFF2-40B4-BE49-F238E27FC236}">
                  <a16:creationId xmlns:a16="http://schemas.microsoft.com/office/drawing/2014/main" id="{A18E0015-FA88-A545-B135-9DC5DE7A7170}"/>
                </a:ext>
              </a:extLst>
            </p:cNvPr>
            <p:cNvCxnSpPr/>
            <p:nvPr/>
          </p:nvCxnSpPr>
          <p:spPr>
            <a:xfrm>
              <a:off x="6197001" y="2174259"/>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Gruppieren 137">
            <a:extLst>
              <a:ext uri="{FF2B5EF4-FFF2-40B4-BE49-F238E27FC236}">
                <a16:creationId xmlns:a16="http://schemas.microsoft.com/office/drawing/2014/main" id="{AA0C5384-5A27-3B40-A54C-6DCD1FE42D8F}"/>
              </a:ext>
            </a:extLst>
          </p:cNvPr>
          <p:cNvGrpSpPr/>
          <p:nvPr/>
        </p:nvGrpSpPr>
        <p:grpSpPr>
          <a:xfrm>
            <a:off x="4741088" y="2172354"/>
            <a:ext cx="1155180" cy="1060998"/>
            <a:chOff x="7632051" y="2170996"/>
            <a:chExt cx="1155180" cy="1060998"/>
          </a:xfrm>
        </p:grpSpPr>
        <p:pic>
          <p:nvPicPr>
            <p:cNvPr id="139" name="Bild 51">
              <a:extLst>
                <a:ext uri="{FF2B5EF4-FFF2-40B4-BE49-F238E27FC236}">
                  <a16:creationId xmlns:a16="http://schemas.microsoft.com/office/drawing/2014/main" id="{EF49FC0C-E5EE-F242-AF66-EA823CC95220}"/>
                </a:ext>
              </a:extLst>
            </p:cNvPr>
            <p:cNvPicPr>
              <a:picLocks/>
            </p:cNvPicPr>
            <p:nvPr/>
          </p:nvPicPr>
          <p:blipFill rotWithShape="1">
            <a:blip r:embed="rId15" cstate="screen">
              <a:extLst>
                <a:ext uri="{28A0092B-C50C-407E-A947-70E740481C1C}">
                  <a14:useLocalDpi xmlns:a14="http://schemas.microsoft.com/office/drawing/2010/main"/>
                </a:ext>
              </a:extLst>
            </a:blip>
            <a:srcRect/>
            <a:stretch/>
          </p:blipFill>
          <p:spPr>
            <a:xfrm>
              <a:off x="7632051" y="2170996"/>
              <a:ext cx="1155051"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0" name="Textfeld 139">
              <a:extLst>
                <a:ext uri="{FF2B5EF4-FFF2-40B4-BE49-F238E27FC236}">
                  <a16:creationId xmlns:a16="http://schemas.microsoft.com/office/drawing/2014/main" id="{BB4B5070-906B-214A-9EA0-F08E0B398263}"/>
                </a:ext>
              </a:extLst>
            </p:cNvPr>
            <p:cNvSpPr txBox="1"/>
            <p:nvPr/>
          </p:nvSpPr>
          <p:spPr>
            <a:xfrm>
              <a:off x="7632051" y="2985534"/>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FRANK URBAN</a:t>
              </a:r>
            </a:p>
            <a:p>
              <a:r>
                <a:rPr lang="de-DE" sz="600" dirty="0">
                  <a:solidFill>
                    <a:srgbClr val="FFFFFF"/>
                  </a:solidFill>
                  <a:latin typeface="Avenir LT Std 55 Roman" panose="020B0503020203020204" pitchFamily="34" charset="0"/>
                  <a:cs typeface="Avenir LT Std 55 Roman"/>
                </a:rPr>
                <a:t>Geschäftsführer</a:t>
              </a:r>
            </a:p>
          </p:txBody>
        </p:sp>
        <p:cxnSp>
          <p:nvCxnSpPr>
            <p:cNvPr id="141" name="Gerade Verbindung 140">
              <a:extLst>
                <a:ext uri="{FF2B5EF4-FFF2-40B4-BE49-F238E27FC236}">
                  <a16:creationId xmlns:a16="http://schemas.microsoft.com/office/drawing/2014/main" id="{F383B85B-1B87-5141-84A6-F85AAE168F52}"/>
                </a:ext>
              </a:extLst>
            </p:cNvPr>
            <p:cNvCxnSpPr/>
            <p:nvPr/>
          </p:nvCxnSpPr>
          <p:spPr>
            <a:xfrm>
              <a:off x="7632051" y="2171136"/>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Gruppieren 141">
            <a:extLst>
              <a:ext uri="{FF2B5EF4-FFF2-40B4-BE49-F238E27FC236}">
                <a16:creationId xmlns:a16="http://schemas.microsoft.com/office/drawing/2014/main" id="{92392AE5-5082-A646-B7F6-9A4E63556BF1}"/>
              </a:ext>
            </a:extLst>
          </p:cNvPr>
          <p:cNvGrpSpPr/>
          <p:nvPr/>
        </p:nvGrpSpPr>
        <p:grpSpPr>
          <a:xfrm>
            <a:off x="6177695" y="2172494"/>
            <a:ext cx="1155180" cy="1060858"/>
            <a:chOff x="395652" y="3448492"/>
            <a:chExt cx="1155180" cy="1060858"/>
          </a:xfrm>
        </p:grpSpPr>
        <p:pic>
          <p:nvPicPr>
            <p:cNvPr id="143" name="Bild 59">
              <a:extLst>
                <a:ext uri="{FF2B5EF4-FFF2-40B4-BE49-F238E27FC236}">
                  <a16:creationId xmlns:a16="http://schemas.microsoft.com/office/drawing/2014/main" id="{442FCAA0-6F2C-0A46-AFEF-E6F0D7946F41}"/>
                </a:ext>
              </a:extLst>
            </p:cNvPr>
            <p:cNvPicPr>
              <a:picLocks/>
            </p:cNvPicPr>
            <p:nvPr/>
          </p:nvPicPr>
          <p:blipFill rotWithShape="1">
            <a:blip r:embed="rId16" cstate="screen">
              <a:extLst>
                <a:ext uri="{28A0092B-C50C-407E-A947-70E740481C1C}">
                  <a14:useLocalDpi xmlns:a14="http://schemas.microsoft.com/office/drawing/2010/main"/>
                </a:ext>
              </a:extLst>
            </a:blip>
            <a:srcRect/>
            <a:stretch/>
          </p:blipFill>
          <p:spPr>
            <a:xfrm>
              <a:off x="395713" y="3450952"/>
              <a:ext cx="1155057"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4" name="Textfeld 143">
              <a:extLst>
                <a:ext uri="{FF2B5EF4-FFF2-40B4-BE49-F238E27FC236}">
                  <a16:creationId xmlns:a16="http://schemas.microsoft.com/office/drawing/2014/main" id="{E0D426F5-AB17-394F-98FC-1775D74E5367}"/>
                </a:ext>
              </a:extLst>
            </p:cNvPr>
            <p:cNvSpPr txBox="1"/>
            <p:nvPr/>
          </p:nvSpPr>
          <p:spPr>
            <a:xfrm>
              <a:off x="395652" y="4262890"/>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MARTIN NIEWIERA</a:t>
              </a:r>
            </a:p>
            <a:p>
              <a:r>
                <a:rPr lang="de-DE" sz="600" dirty="0">
                  <a:solidFill>
                    <a:srgbClr val="FFFFFF"/>
                  </a:solidFill>
                  <a:latin typeface="Avenir LT Std 55 Roman" panose="020B0503020203020204" pitchFamily="34" charset="0"/>
                  <a:cs typeface="Avenir LT Std 55 Roman"/>
                </a:rPr>
                <a:t>Geschäftsführer</a:t>
              </a:r>
            </a:p>
          </p:txBody>
        </p:sp>
        <p:cxnSp>
          <p:nvCxnSpPr>
            <p:cNvPr id="145" name="Gerade Verbindung 144">
              <a:extLst>
                <a:ext uri="{FF2B5EF4-FFF2-40B4-BE49-F238E27FC236}">
                  <a16:creationId xmlns:a16="http://schemas.microsoft.com/office/drawing/2014/main" id="{0E6BA502-FC17-D14E-858B-BF6725DD62A2}"/>
                </a:ext>
              </a:extLst>
            </p:cNvPr>
            <p:cNvCxnSpPr/>
            <p:nvPr/>
          </p:nvCxnSpPr>
          <p:spPr>
            <a:xfrm>
              <a:off x="395652" y="3448492"/>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46" name="Bild 59">
            <a:extLst>
              <a:ext uri="{FF2B5EF4-FFF2-40B4-BE49-F238E27FC236}">
                <a16:creationId xmlns:a16="http://schemas.microsoft.com/office/drawing/2014/main" id="{87EEB415-A984-1248-ACCB-AC5668C316DE}"/>
              </a:ext>
            </a:extLst>
          </p:cNvPr>
          <p:cNvPicPr>
            <a:picLocks/>
          </p:cNvPicPr>
          <p:nvPr/>
        </p:nvPicPr>
        <p:blipFill rotWithShape="1">
          <a:blip r:embed="rId17" cstate="screen">
            <a:extLst>
              <a:ext uri="{28A0092B-C50C-407E-A947-70E740481C1C}">
                <a14:useLocalDpi xmlns:a14="http://schemas.microsoft.com/office/drawing/2010/main"/>
              </a:ext>
            </a:extLst>
          </a:blip>
          <a:srcRect/>
          <a:stretch/>
        </p:blipFill>
        <p:spPr>
          <a:xfrm>
            <a:off x="392171" y="3424272"/>
            <a:ext cx="1155057"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7" name="Textfeld 146">
            <a:extLst>
              <a:ext uri="{FF2B5EF4-FFF2-40B4-BE49-F238E27FC236}">
                <a16:creationId xmlns:a16="http://schemas.microsoft.com/office/drawing/2014/main" id="{DD680ACB-4116-C04F-B463-A1BBCA8606C8}"/>
              </a:ext>
            </a:extLst>
          </p:cNvPr>
          <p:cNvSpPr txBox="1"/>
          <p:nvPr/>
        </p:nvSpPr>
        <p:spPr>
          <a:xfrm>
            <a:off x="389577" y="4236730"/>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NIKUTOWSKI</a:t>
            </a:r>
          </a:p>
          <a:p>
            <a:r>
              <a:rPr lang="de-DE" sz="600" dirty="0">
                <a:solidFill>
                  <a:srgbClr val="FFFFFF"/>
                </a:solidFill>
                <a:latin typeface="Avenir LT Std 55 Roman" panose="020B0503020203020204" pitchFamily="34" charset="0"/>
                <a:cs typeface="Avenir LT Std 55 Roman"/>
              </a:rPr>
              <a:t>Prokurist</a:t>
            </a:r>
          </a:p>
        </p:txBody>
      </p:sp>
      <p:cxnSp>
        <p:nvCxnSpPr>
          <p:cNvPr id="148" name="Gerade Verbindung 147">
            <a:extLst>
              <a:ext uri="{FF2B5EF4-FFF2-40B4-BE49-F238E27FC236}">
                <a16:creationId xmlns:a16="http://schemas.microsoft.com/office/drawing/2014/main" id="{B5B3BF74-C9C6-8C4F-A1C9-BFCA4F5ACAEF}"/>
              </a:ext>
            </a:extLst>
          </p:cNvPr>
          <p:cNvCxnSpPr/>
          <p:nvPr/>
        </p:nvCxnSpPr>
        <p:spPr>
          <a:xfrm>
            <a:off x="389577" y="3422332"/>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9" name="Bild 82">
            <a:extLst>
              <a:ext uri="{FF2B5EF4-FFF2-40B4-BE49-F238E27FC236}">
                <a16:creationId xmlns:a16="http://schemas.microsoft.com/office/drawing/2014/main" id="{72D66A60-8D8C-CE48-B02B-8F70669864CA}"/>
              </a:ext>
            </a:extLst>
          </p:cNvPr>
          <p:cNvPicPr>
            <a:picLocks/>
          </p:cNvPicPr>
          <p:nvPr/>
        </p:nvPicPr>
        <p:blipFill rotWithShape="1">
          <a:blip r:embed="rId18" cstate="screen">
            <a:extLst>
              <a:ext uri="{28A0092B-C50C-407E-A947-70E740481C1C}">
                <a14:useLocalDpi xmlns:a14="http://schemas.microsoft.com/office/drawing/2010/main"/>
              </a:ext>
            </a:extLst>
          </a:blip>
          <a:srcRect/>
          <a:stretch/>
        </p:blipFill>
        <p:spPr>
          <a:xfrm>
            <a:off x="3296026" y="3425236"/>
            <a:ext cx="1155600"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50" name="Textfeld 149">
            <a:extLst>
              <a:ext uri="{FF2B5EF4-FFF2-40B4-BE49-F238E27FC236}">
                <a16:creationId xmlns:a16="http://schemas.microsoft.com/office/drawing/2014/main" id="{ECE5DF7B-0726-CB4A-88C0-0F0285BC7935}"/>
              </a:ext>
            </a:extLst>
          </p:cNvPr>
          <p:cNvSpPr txBox="1"/>
          <p:nvPr/>
        </p:nvSpPr>
        <p:spPr>
          <a:xfrm>
            <a:off x="3294856" y="4238529"/>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UDO HERTEL</a:t>
            </a:r>
          </a:p>
          <a:p>
            <a:r>
              <a:rPr lang="de-DE" sz="600" dirty="0">
                <a:solidFill>
                  <a:srgbClr val="FFFFFF"/>
                </a:solidFill>
                <a:latin typeface="Avenir LT Std 55 Roman" panose="020B0503020203020204" pitchFamily="34" charset="0"/>
                <a:cs typeface="Avenir LT Std 55 Roman"/>
              </a:rPr>
              <a:t>Prokurist</a:t>
            </a:r>
          </a:p>
        </p:txBody>
      </p:sp>
      <p:cxnSp>
        <p:nvCxnSpPr>
          <p:cNvPr id="151" name="Gerade Verbindung 150">
            <a:extLst>
              <a:ext uri="{FF2B5EF4-FFF2-40B4-BE49-F238E27FC236}">
                <a16:creationId xmlns:a16="http://schemas.microsoft.com/office/drawing/2014/main" id="{71D613B2-B4AC-1043-9B76-194768B78B85}"/>
              </a:ext>
            </a:extLst>
          </p:cNvPr>
          <p:cNvCxnSpPr/>
          <p:nvPr/>
        </p:nvCxnSpPr>
        <p:spPr>
          <a:xfrm>
            <a:off x="3294854" y="3424133"/>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2" name="Bild 82">
            <a:extLst>
              <a:ext uri="{FF2B5EF4-FFF2-40B4-BE49-F238E27FC236}">
                <a16:creationId xmlns:a16="http://schemas.microsoft.com/office/drawing/2014/main" id="{392FA297-06BE-2F4B-BE5E-8A39F544CFEE}"/>
              </a:ext>
            </a:extLst>
          </p:cNvPr>
          <p:cNvPicPr>
            <a:picLocks/>
          </p:cNvPicPr>
          <p:nvPr/>
        </p:nvPicPr>
        <p:blipFill rotWithShape="1">
          <a:blip r:embed="rId19" cstate="screen">
            <a:extLst>
              <a:ext uri="{28A0092B-C50C-407E-A947-70E740481C1C}">
                <a14:useLocalDpi xmlns:a14="http://schemas.microsoft.com/office/drawing/2010/main"/>
              </a:ext>
            </a:extLst>
          </a:blip>
          <a:srcRect/>
          <a:stretch/>
        </p:blipFill>
        <p:spPr>
          <a:xfrm>
            <a:off x="4734704" y="3425281"/>
            <a:ext cx="1154789"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53" name="Textfeld 152">
            <a:extLst>
              <a:ext uri="{FF2B5EF4-FFF2-40B4-BE49-F238E27FC236}">
                <a16:creationId xmlns:a16="http://schemas.microsoft.com/office/drawing/2014/main" id="{CC17DB35-AEF9-F042-AB9B-668F5D2C6E34}"/>
              </a:ext>
            </a:extLst>
          </p:cNvPr>
          <p:cNvSpPr txBox="1"/>
          <p:nvPr/>
        </p:nvSpPr>
        <p:spPr>
          <a:xfrm>
            <a:off x="4734509" y="4232040"/>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JÖRG KEGEL</a:t>
            </a:r>
          </a:p>
          <a:p>
            <a:r>
              <a:rPr lang="de-DE" sz="600" dirty="0">
                <a:solidFill>
                  <a:srgbClr val="FFFFFF"/>
                </a:solidFill>
                <a:latin typeface="Avenir LT Std 55 Roman" panose="020B0503020203020204" pitchFamily="34" charset="0"/>
                <a:cs typeface="Avenir LT Std 55 Roman"/>
              </a:rPr>
              <a:t>Prokurist</a:t>
            </a:r>
          </a:p>
        </p:txBody>
      </p:sp>
      <p:cxnSp>
        <p:nvCxnSpPr>
          <p:cNvPr id="154" name="Gerade Verbindung 153">
            <a:extLst>
              <a:ext uri="{FF2B5EF4-FFF2-40B4-BE49-F238E27FC236}">
                <a16:creationId xmlns:a16="http://schemas.microsoft.com/office/drawing/2014/main" id="{14D2490A-45A2-8B4A-A1AF-D52B3E46DE25}"/>
              </a:ext>
            </a:extLst>
          </p:cNvPr>
          <p:cNvCxnSpPr/>
          <p:nvPr/>
        </p:nvCxnSpPr>
        <p:spPr>
          <a:xfrm>
            <a:off x="4734507" y="3417644"/>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11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4277" tIns="17138" rIns="34277" bIns="17138" rtlCol="0" anchor="ctr"/>
          <a:lstStyle/>
          <a:p>
            <a:pPr algn="ctr"/>
            <a:endParaRPr lang="de-DE"/>
          </a:p>
        </p:txBody>
      </p:sp>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8</a:t>
            </a:fld>
            <a:endParaRPr lang="de-DE" dirty="0">
              <a:solidFill>
                <a:srgbClr val="FFFFFF"/>
              </a:solidFill>
            </a:endParaRPr>
          </a:p>
        </p:txBody>
      </p:sp>
      <p:sp>
        <p:nvSpPr>
          <p:cNvPr id="7" name="Fußzeilenplatzhalter 6"/>
          <p:cNvSpPr>
            <a:spLocks noGrp="1"/>
          </p:cNvSpPr>
          <p:nvPr>
            <p:ph type="ftr" sz="quarter" idx="11"/>
          </p:nvPr>
        </p:nvSpPr>
        <p:spPr>
          <a:xfrm>
            <a:off x="404949" y="4860000"/>
            <a:ext cx="7273334" cy="273844"/>
          </a:xfrm>
          <a:prstGeom prst="rect">
            <a:avLst/>
          </a:prstGeom>
        </p:spPr>
        <p:txBody>
          <a:bodyPr/>
          <a:lstStyle/>
          <a:p>
            <a:r>
              <a:rPr lang="de-DE">
                <a:solidFill>
                  <a:srgbClr val="FFFFFF"/>
                </a:solidFill>
              </a:rPr>
              <a:t>Die M&amp;P Gruppe stellt sich vor.</a:t>
            </a:r>
          </a:p>
        </p:txBody>
      </p:sp>
      <p:sp>
        <p:nvSpPr>
          <p:cNvPr id="8" name="Inhaltsplatzhalter 7"/>
          <p:cNvSpPr>
            <a:spLocks noGrp="1"/>
          </p:cNvSpPr>
          <p:nvPr>
            <p:ph sz="quarter" idx="14"/>
          </p:nvPr>
        </p:nvSpPr>
        <p:spPr>
          <a:xfrm>
            <a:off x="404948" y="2430000"/>
            <a:ext cx="8368910" cy="2291412"/>
          </a:xfrm>
          <a:noFill/>
          <a:ln>
            <a:noFill/>
          </a:ln>
        </p:spPr>
        <p:txBody>
          <a:bodyPr/>
          <a:lstStyle/>
          <a:p>
            <a:pPr marL="0" indent="0">
              <a:spcAft>
                <a:spcPts val="450"/>
              </a:spcAft>
              <a:buNone/>
            </a:pPr>
            <a:r>
              <a:rPr lang="de-DE" sz="1200" b="1" dirty="0">
                <a:solidFill>
                  <a:srgbClr val="FFFFFF"/>
                </a:solidFill>
              </a:rPr>
              <a:t>Wir werden bei unserer Arbeit von der Erkenntnis geleitet, dass eine optimale technische, digitale </a:t>
            </a:r>
            <a:br>
              <a:rPr lang="de-DE" sz="1200" b="1" dirty="0">
                <a:solidFill>
                  <a:srgbClr val="FFFFFF"/>
                </a:solidFill>
              </a:rPr>
            </a:br>
            <a:r>
              <a:rPr lang="de-DE" sz="1200" b="1" dirty="0">
                <a:solidFill>
                  <a:srgbClr val="FFFFFF"/>
                </a:solidFill>
              </a:rPr>
              <a:t>und organisatorische Basis der größte Mehrwert für das Kundengeschäft ist.</a:t>
            </a:r>
          </a:p>
          <a:p>
            <a:pPr marL="0" indent="0">
              <a:spcAft>
                <a:spcPts val="450"/>
              </a:spcAft>
              <a:buNone/>
            </a:pPr>
            <a:r>
              <a:rPr lang="de-DE" sz="1200" dirty="0">
                <a:solidFill>
                  <a:srgbClr val="FFFFFF"/>
                </a:solidFill>
              </a:rPr>
              <a:t>Mehrwert, den wir bei unseren Mandanten durch einen wegweisenden Beratungsansatz einlösen: </a:t>
            </a:r>
          </a:p>
          <a:p>
            <a:pPr marL="0" indent="0">
              <a:spcAft>
                <a:spcPts val="450"/>
              </a:spcAft>
              <a:buNone/>
            </a:pPr>
            <a:r>
              <a:rPr lang="de-DE" sz="1200" dirty="0">
                <a:solidFill>
                  <a:srgbClr val="FFFFFF"/>
                </a:solidFill>
              </a:rPr>
              <a:t>Hochqualifizierte Fachkompetenzen in den Bereichen </a:t>
            </a:r>
            <a:r>
              <a:rPr lang="de-DE" sz="1200" b="1" dirty="0">
                <a:solidFill>
                  <a:srgbClr val="0070C0"/>
                </a:solidFill>
              </a:rPr>
              <a:t>Consulting, </a:t>
            </a:r>
            <a:r>
              <a:rPr lang="de-DE" sz="1200" b="1" dirty="0">
                <a:solidFill>
                  <a:schemeClr val="accent6"/>
                </a:solidFill>
              </a:rPr>
              <a:t>IT-Lösungen, </a:t>
            </a:r>
            <a:r>
              <a:rPr lang="de-DE" sz="1200" b="1" dirty="0">
                <a:solidFill>
                  <a:srgbClr val="92D050"/>
                </a:solidFill>
              </a:rPr>
              <a:t>Energie </a:t>
            </a:r>
            <a:r>
              <a:rPr lang="de-DE" sz="1200" b="1" dirty="0">
                <a:solidFill>
                  <a:schemeClr val="accent1"/>
                </a:solidFill>
              </a:rPr>
              <a:t>und Engineering</a:t>
            </a:r>
            <a:r>
              <a:rPr lang="de-DE" sz="1200" dirty="0">
                <a:solidFill>
                  <a:srgbClr val="FFFFFF"/>
                </a:solidFill>
              </a:rPr>
              <a:t> </a:t>
            </a:r>
            <a:br>
              <a:rPr lang="de-DE" sz="1200" dirty="0">
                <a:solidFill>
                  <a:srgbClr val="FFFFFF"/>
                </a:solidFill>
              </a:rPr>
            </a:br>
            <a:r>
              <a:rPr lang="de-DE" sz="1200" dirty="0">
                <a:solidFill>
                  <a:srgbClr val="FFFFFF"/>
                </a:solidFill>
              </a:rPr>
              <a:t>verknüpfen wir projektspezifisch zu einer einzigartigen Lösungskompetenz. Dies gewährleistet den größten Kundennutzen.</a:t>
            </a:r>
          </a:p>
          <a:p>
            <a:pPr marL="0" indent="0">
              <a:spcAft>
                <a:spcPts val="450"/>
              </a:spcAft>
              <a:buNone/>
            </a:pPr>
            <a:r>
              <a:rPr lang="de-DE" sz="1200" dirty="0">
                <a:solidFill>
                  <a:srgbClr val="FFFFFF"/>
                </a:solidFill>
              </a:rPr>
              <a:t>In agilen, vernetzten Strukturen konzipieren wir Innovationen und optimale technische Lösungen zur </a:t>
            </a:r>
            <a:br>
              <a:rPr lang="de-DE" sz="1200" dirty="0">
                <a:solidFill>
                  <a:srgbClr val="FFFFFF"/>
                </a:solidFill>
              </a:rPr>
            </a:br>
            <a:r>
              <a:rPr lang="de-DE" sz="1200" dirty="0">
                <a:solidFill>
                  <a:srgbClr val="FFFFFF"/>
                </a:solidFill>
              </a:rPr>
              <a:t>Unterstützung von Produktion und Kerngeschäft unserer Kunden. Unser Lösungsversprechen umfasst die fachliche Expertenkompetenz ebenso wie die strategische Kundenanforderung und die damit verbundene interdisziplinäre Projektarbeit im Kompetenznetzwerk unserer Unternehmensgruppe.</a:t>
            </a:r>
          </a:p>
          <a:p>
            <a:pPr marL="0" indent="0">
              <a:spcAft>
                <a:spcPts val="450"/>
              </a:spcAft>
              <a:buNone/>
            </a:pPr>
            <a:endParaRPr lang="de-DE" sz="1200" dirty="0">
              <a:solidFill>
                <a:srgbClr val="FFFFFF"/>
              </a:solidFill>
            </a:endParaRPr>
          </a:p>
        </p:txBody>
      </p:sp>
      <p:pic>
        <p:nvPicPr>
          <p:cNvPr id="12" name="Bild 11" descr="CA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01" y="1063613"/>
            <a:ext cx="5374964" cy="1172841"/>
          </a:xfrm>
          <a:prstGeom prst="rect">
            <a:avLst/>
          </a:prstGeom>
        </p:spPr>
      </p:pic>
      <p:pic>
        <p:nvPicPr>
          <p:cNvPr id="13" name="Bild 12" descr="MP_Simple_Marke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98" y="270000"/>
            <a:ext cx="976579" cy="277978"/>
          </a:xfrm>
          <a:prstGeom prst="rect">
            <a:avLst/>
          </a:prstGeom>
        </p:spPr>
      </p:pic>
    </p:spTree>
    <p:extLst>
      <p:ext uri="{BB962C8B-B14F-4D97-AF65-F5344CB8AC3E}">
        <p14:creationId xmlns:p14="http://schemas.microsoft.com/office/powerpoint/2010/main" val="257655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D889213-72B0-AA4E-8B0B-5E24B9855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04947" y="771783"/>
            <a:ext cx="8368911" cy="3943968"/>
          </a:xfrm>
          <a:prstGeom prst="rect">
            <a:avLst/>
          </a:prstGeom>
        </p:spPr>
      </p:pic>
      <p:sp>
        <p:nvSpPr>
          <p:cNvPr id="15" name="Eine Ecke des Rechtecks abrunden 4">
            <a:extLst>
              <a:ext uri="{FF2B5EF4-FFF2-40B4-BE49-F238E27FC236}">
                <a16:creationId xmlns:a16="http://schemas.microsoft.com/office/drawing/2014/main" id="{8C4A25A6-E4D1-ED4E-8346-C411B4655894}"/>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6" name="Foliennummernplatzhalter 1">
            <a:extLst>
              <a:ext uri="{FF2B5EF4-FFF2-40B4-BE49-F238E27FC236}">
                <a16:creationId xmlns:a16="http://schemas.microsoft.com/office/drawing/2014/main" id="{DD700BE1-524D-ED48-8646-7F8FC1CADE89}"/>
              </a:ext>
            </a:extLst>
          </p:cNvPr>
          <p:cNvSpPr>
            <a:spLocks noGrp="1"/>
          </p:cNvSpPr>
          <p:nvPr>
            <p:ph type="sldNum" sz="quarter" idx="12"/>
          </p:nvPr>
        </p:nvSpPr>
        <p:spPr>
          <a:xfrm>
            <a:off x="7828982" y="4860000"/>
            <a:ext cx="944877" cy="273844"/>
          </a:xfrm>
        </p:spPr>
        <p:txBody>
          <a:bodyPr/>
          <a:lstStyle/>
          <a:p>
            <a:fld id="{062264FA-5897-E448-9104-19C45CE6974D}" type="slidenum">
              <a:rPr lang="de-DE"/>
              <a:pPr/>
              <a:t>9</a:t>
            </a:fld>
            <a:endParaRPr lang="de-DE"/>
          </a:p>
        </p:txBody>
      </p:sp>
      <p:sp>
        <p:nvSpPr>
          <p:cNvPr id="17" name="Fußzeilenplatzhalter 6">
            <a:extLst>
              <a:ext uri="{FF2B5EF4-FFF2-40B4-BE49-F238E27FC236}">
                <a16:creationId xmlns:a16="http://schemas.microsoft.com/office/drawing/2014/main" id="{EAF2D3A0-C292-5145-9DF5-4D7E23642CFB}"/>
              </a:ext>
            </a:extLst>
          </p:cNvPr>
          <p:cNvSpPr>
            <a:spLocks noGrp="1"/>
          </p:cNvSpPr>
          <p:nvPr>
            <p:ph type="ftr" sz="quarter" idx="11"/>
          </p:nvPr>
        </p:nvSpPr>
        <p:spPr>
          <a:xfrm>
            <a:off x="404949" y="4860000"/>
            <a:ext cx="7273334" cy="273844"/>
          </a:xfrm>
          <a:prstGeom prst="rect">
            <a:avLst/>
          </a:prstGeom>
        </p:spPr>
        <p:txBody>
          <a:bodyPr/>
          <a:lstStyle/>
          <a:p>
            <a:r>
              <a:rPr lang="de-DE"/>
              <a:t>Die M&amp;P Gruppe stellt sich vor.</a:t>
            </a:r>
          </a:p>
        </p:txBody>
      </p:sp>
      <p:sp>
        <p:nvSpPr>
          <p:cNvPr id="18" name="Titel 2">
            <a:extLst>
              <a:ext uri="{FF2B5EF4-FFF2-40B4-BE49-F238E27FC236}">
                <a16:creationId xmlns:a16="http://schemas.microsoft.com/office/drawing/2014/main" id="{C7268D68-93AC-E447-A1A7-FCE79A71D6DC}"/>
              </a:ext>
            </a:extLst>
          </p:cNvPr>
          <p:cNvSpPr>
            <a:spLocks noGrp="1"/>
          </p:cNvSpPr>
          <p:nvPr>
            <p:ph type="title"/>
          </p:nvPr>
        </p:nvSpPr>
        <p:spPr>
          <a:xfrm>
            <a:off x="404948" y="270000"/>
            <a:ext cx="7025054" cy="357534"/>
          </a:xfrm>
          <a:prstGeom prst="rect">
            <a:avLst/>
          </a:prstGeom>
        </p:spPr>
        <p:txBody>
          <a:bodyPr/>
          <a:lstStyle/>
          <a:p>
            <a:r>
              <a:rPr lang="de-DE" dirty="0"/>
              <a:t>UNSERE GESCHÄFTSFELDER.</a:t>
            </a:r>
          </a:p>
        </p:txBody>
      </p:sp>
      <p:sp>
        <p:nvSpPr>
          <p:cNvPr id="19" name="Inhaltsplatzhalter 3">
            <a:extLst>
              <a:ext uri="{FF2B5EF4-FFF2-40B4-BE49-F238E27FC236}">
                <a16:creationId xmlns:a16="http://schemas.microsoft.com/office/drawing/2014/main" id="{2096594C-CE81-504D-AB6E-0C838BC4EB26}"/>
              </a:ext>
            </a:extLst>
          </p:cNvPr>
          <p:cNvSpPr>
            <a:spLocks noGrp="1"/>
          </p:cNvSpPr>
          <p:nvPr/>
        </p:nvSpPr>
        <p:spPr>
          <a:xfrm>
            <a:off x="1080000" y="2675667"/>
            <a:ext cx="2223466" cy="1759767"/>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accent1"/>
              </a:buClr>
            </a:pPr>
            <a:r>
              <a:rPr lang="de-DE" sz="1000" dirty="0">
                <a:solidFill>
                  <a:schemeClr val="accent1"/>
                </a:solidFill>
                <a:latin typeface="Avenir LT Std 55 Roman" panose="020B0503020203020204" pitchFamily="34" charset="0"/>
              </a:rPr>
              <a:t>Masterplanung TGA</a:t>
            </a:r>
          </a:p>
          <a:p>
            <a:pPr>
              <a:buClr>
                <a:schemeClr val="accent1"/>
              </a:buClr>
            </a:pPr>
            <a:r>
              <a:rPr lang="de-DE" sz="1000" dirty="0">
                <a:solidFill>
                  <a:schemeClr val="accent1"/>
                </a:solidFill>
                <a:latin typeface="Avenir LT Std 55 Roman" panose="020B0503020203020204" pitchFamily="34" charset="0"/>
              </a:rPr>
              <a:t>Green-Building-Design</a:t>
            </a:r>
          </a:p>
          <a:p>
            <a:pPr>
              <a:buClr>
                <a:schemeClr val="accent1"/>
              </a:buClr>
            </a:pPr>
            <a:r>
              <a:rPr lang="de-DE" sz="1000" dirty="0">
                <a:solidFill>
                  <a:schemeClr val="accent1"/>
                </a:solidFill>
                <a:latin typeface="Avenir LT Std 55 Roman" panose="020B0503020203020204" pitchFamily="34" charset="0"/>
              </a:rPr>
              <a:t>Systemengineering</a:t>
            </a:r>
          </a:p>
          <a:p>
            <a:pPr>
              <a:buClr>
                <a:schemeClr val="accent1"/>
              </a:buClr>
            </a:pPr>
            <a:r>
              <a:rPr lang="de-DE" sz="1000" dirty="0" err="1">
                <a:solidFill>
                  <a:schemeClr val="accent1"/>
                </a:solidFill>
                <a:latin typeface="Avenir LT Std 55 Roman" panose="020B0503020203020204" pitchFamily="34" charset="0"/>
              </a:rPr>
              <a:t>Prototyping</a:t>
            </a:r>
            <a:endParaRPr lang="de-DE" sz="1000" dirty="0">
              <a:solidFill>
                <a:schemeClr val="accent1"/>
              </a:solidFill>
              <a:latin typeface="Avenir LT Std 55 Roman" panose="020B0503020203020204" pitchFamily="34" charset="0"/>
            </a:endParaRPr>
          </a:p>
          <a:p>
            <a:pPr>
              <a:buClr>
                <a:schemeClr val="accent1"/>
              </a:buClr>
            </a:pPr>
            <a:r>
              <a:rPr lang="de-DE" sz="1000" dirty="0">
                <a:solidFill>
                  <a:schemeClr val="accent1"/>
                </a:solidFill>
                <a:latin typeface="Avenir LT Std 55 Roman" panose="020B0503020203020204" pitchFamily="34" charset="0"/>
              </a:rPr>
              <a:t>Gebäudedigitalisierung</a:t>
            </a:r>
          </a:p>
          <a:p>
            <a:pPr>
              <a:buClr>
                <a:schemeClr val="accent1"/>
              </a:buClr>
            </a:pPr>
            <a:r>
              <a:rPr lang="de-DE" sz="1000" dirty="0">
                <a:solidFill>
                  <a:schemeClr val="accent1"/>
                </a:solidFill>
                <a:latin typeface="Avenir LT Std 55 Roman" panose="020B0503020203020204" pitchFamily="34" charset="0"/>
              </a:rPr>
              <a:t>Qualitätssicherung TGA</a:t>
            </a:r>
          </a:p>
          <a:p>
            <a:pPr>
              <a:buClr>
                <a:schemeClr val="accent1"/>
              </a:buClr>
            </a:pPr>
            <a:r>
              <a:rPr lang="de-DE" sz="1000" dirty="0" err="1">
                <a:solidFill>
                  <a:schemeClr val="accent1"/>
                </a:solidFill>
                <a:latin typeface="Avenir LT Std 55 Roman" panose="020B0503020203020204" pitchFamily="34" charset="0"/>
              </a:rPr>
              <a:t>Commissioning</a:t>
            </a:r>
            <a:r>
              <a:rPr lang="de-DE" sz="1000" dirty="0">
                <a:solidFill>
                  <a:schemeClr val="accent1"/>
                </a:solidFill>
                <a:latin typeface="Avenir LT Std 55 Roman" panose="020B0503020203020204" pitchFamily="34" charset="0"/>
              </a:rPr>
              <a:t> &amp; Simulation</a:t>
            </a:r>
          </a:p>
          <a:p>
            <a:pPr>
              <a:buClr>
                <a:schemeClr val="accent1"/>
              </a:buClr>
            </a:pPr>
            <a:r>
              <a:rPr lang="de-DE" sz="1000" dirty="0">
                <a:solidFill>
                  <a:schemeClr val="accent1"/>
                </a:solidFill>
                <a:latin typeface="Avenir LT Std 55 Roman" panose="020B0503020203020204" pitchFamily="34" charset="0"/>
              </a:rPr>
              <a:t>Technical-Due-Diligence</a:t>
            </a:r>
          </a:p>
          <a:p>
            <a:pPr>
              <a:buClr>
                <a:schemeClr val="accent1"/>
              </a:buClr>
            </a:pPr>
            <a:r>
              <a:rPr lang="de-DE" sz="1000" dirty="0">
                <a:solidFill>
                  <a:schemeClr val="accent1"/>
                </a:solidFill>
                <a:latin typeface="Avenir LT Std 55 Roman" panose="020B0503020203020204" pitchFamily="34" charset="0"/>
              </a:rPr>
              <a:t>BIM &amp; Digitales Planen</a:t>
            </a:r>
          </a:p>
        </p:txBody>
      </p:sp>
      <p:sp>
        <p:nvSpPr>
          <p:cNvPr id="20" name="Titel 2">
            <a:extLst>
              <a:ext uri="{FF2B5EF4-FFF2-40B4-BE49-F238E27FC236}">
                <a16:creationId xmlns:a16="http://schemas.microsoft.com/office/drawing/2014/main" id="{29AC53A1-354D-5346-ACF1-709C0D0C34B6}"/>
              </a:ext>
            </a:extLst>
          </p:cNvPr>
          <p:cNvSpPr txBox="1">
            <a:spLocks/>
          </p:cNvSpPr>
          <p:nvPr/>
        </p:nvSpPr>
        <p:spPr>
          <a:xfrm>
            <a:off x="717173" y="1170000"/>
            <a:ext cx="2774172" cy="483510"/>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ENGINEERING</a:t>
            </a:r>
          </a:p>
        </p:txBody>
      </p:sp>
      <p:sp>
        <p:nvSpPr>
          <p:cNvPr id="21" name="Fußzeilenplatzhalter 7">
            <a:extLst>
              <a:ext uri="{FF2B5EF4-FFF2-40B4-BE49-F238E27FC236}">
                <a16:creationId xmlns:a16="http://schemas.microsoft.com/office/drawing/2014/main" id="{9701B706-9D46-C14F-83C3-521BDFEFFCFE}"/>
              </a:ext>
            </a:extLst>
          </p:cNvPr>
          <p:cNvSpPr>
            <a:spLocks noGrp="1"/>
          </p:cNvSpPr>
          <p:nvPr/>
        </p:nvSpPr>
        <p:spPr>
          <a:xfrm>
            <a:off x="717173" y="1620000"/>
            <a:ext cx="3635133" cy="1055667"/>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Ob Neubau oder Sanierung, Energieoptimierung oder internationales Großprojekt: Als eines der fünf größten Ingenieurbüros Deutschlands für Technische Gebäude-ausrüstung bieten wir Ihnen eine Planungskompetenz, die Maßstäbe setzt – bei allen Gewerken der Kostengruppe 400.</a:t>
            </a:r>
          </a:p>
        </p:txBody>
      </p:sp>
    </p:spTree>
    <p:extLst>
      <p:ext uri="{BB962C8B-B14F-4D97-AF65-F5344CB8AC3E}">
        <p14:creationId xmlns:p14="http://schemas.microsoft.com/office/powerpoint/2010/main" val="2575085724"/>
      </p:ext>
    </p:extLst>
  </p:cSld>
  <p:clrMapOvr>
    <a:masterClrMapping/>
  </p:clrMapOvr>
</p:sld>
</file>

<file path=ppt/theme/theme1.xml><?xml version="1.0" encoding="utf-8"?>
<a:theme xmlns:a="http://schemas.openxmlformats.org/drawingml/2006/main" name="Office-Design">
  <a:themeElements>
    <a:clrScheme name="M&amp;P 1">
      <a:dk1>
        <a:srgbClr val="000000"/>
      </a:dk1>
      <a:lt1>
        <a:srgbClr val="FFFFFF"/>
      </a:lt1>
      <a:dk2>
        <a:srgbClr val="006EB4"/>
      </a:dk2>
      <a:lt2>
        <a:srgbClr val="C8D223"/>
      </a:lt2>
      <a:accent1>
        <a:srgbClr val="F5AA19"/>
      </a:accent1>
      <a:accent2>
        <a:srgbClr val="23A0C3"/>
      </a:accent2>
      <a:accent3>
        <a:srgbClr val="F5AA19"/>
      </a:accent3>
      <a:accent4>
        <a:srgbClr val="5A646E"/>
      </a:accent4>
      <a:accent5>
        <a:srgbClr val="C8D223"/>
      </a:accent5>
      <a:accent6>
        <a:srgbClr val="23A0C3"/>
      </a:accent6>
      <a:hlink>
        <a:srgbClr val="23A0C3"/>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8914B7B3173984E93804922DEE95618" ma:contentTypeVersion="7" ma:contentTypeDescription="Ein neues Dokument erstellen." ma:contentTypeScope="" ma:versionID="f6e23ba3d592605355105ae0b56af823">
  <xsd:schema xmlns:xsd="http://www.w3.org/2001/XMLSchema" xmlns:xs="http://www.w3.org/2001/XMLSchema" xmlns:p="http://schemas.microsoft.com/office/2006/metadata/properties" xmlns:ns2="2348738c-23a5-4f4b-9292-8e8e014e0328" targetNamespace="http://schemas.microsoft.com/office/2006/metadata/properties" ma:root="true" ma:fieldsID="e632f9b5303d83ca611525e925ecd4fe" ns2:_="">
    <xsd:import namespace="2348738c-23a5-4f4b-9292-8e8e014e03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8738c-23a5-4f4b-9292-8e8e014e0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940669-0C09-4C92-8121-20D01E35AED5}">
  <ds:schemaRefs>
    <ds:schemaRef ds:uri="http://schemas.microsoft.com/sharepoint/v3/contenttype/forms"/>
  </ds:schemaRefs>
</ds:datastoreItem>
</file>

<file path=customXml/itemProps2.xml><?xml version="1.0" encoding="utf-8"?>
<ds:datastoreItem xmlns:ds="http://schemas.openxmlformats.org/officeDocument/2006/customXml" ds:itemID="{87385E7A-DD50-4AB9-990C-FAD233A58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8738c-23a5-4f4b-9292-8e8e014e0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FB3F89-569D-4341-B6B9-7CA316C22D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1662</Words>
  <Application>Microsoft Office PowerPoint</Application>
  <PresentationFormat>Bildschirmpräsentation (16:9)</PresentationFormat>
  <Paragraphs>253</Paragraphs>
  <Slides>20</Slides>
  <Notes>2</Notes>
  <HiddenSlides>6</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Arial</vt:lpstr>
      <vt:lpstr>Avenir LT Pro 55 Roman</vt:lpstr>
      <vt:lpstr>Avenir LT Std 55 Roman</vt:lpstr>
      <vt:lpstr>Avenir LT Std 65 Medium</vt:lpstr>
      <vt:lpstr>Calibri</vt:lpstr>
      <vt:lpstr>Lucida Grande</vt:lpstr>
      <vt:lpstr>Symbol</vt:lpstr>
      <vt:lpstr>Wingdings</vt:lpstr>
      <vt:lpstr>Office-Design</vt:lpstr>
      <vt:lpstr>PROJEKTE, LÖSUNGEN, PARTNERSCHAFTEN.</vt:lpstr>
      <vt:lpstr>DIE M&amp;P GRUPPE.</vt:lpstr>
      <vt:lpstr>UNSERE MISSION.</vt:lpstr>
      <vt:lpstr>ZEITREISE</vt:lpstr>
      <vt:lpstr>EINIGE FAKTEN.</vt:lpstr>
      <vt:lpstr>UNSERE STANDORTE.</vt:lpstr>
      <vt:lpstr>UNSER MANAGEMENT.</vt:lpstr>
      <vt:lpstr>PowerPoint-Präsentation</vt:lpstr>
      <vt:lpstr>UNSERE GESCHÄFTSFELDER.</vt:lpstr>
      <vt:lpstr>UNSERE GESCHÄFTSFELDER.</vt:lpstr>
      <vt:lpstr>UNSERE GESCHÄFTSFELDER.</vt:lpstr>
      <vt:lpstr>UNSERE GESCHÄFTSFELDER.</vt:lpstr>
      <vt:lpstr>UNSERE REFERENZEN.</vt:lpstr>
      <vt:lpstr>VIELEN DANK FÜR IHRE AUFMERKSAMKEIT.</vt:lpstr>
      <vt:lpstr>„MEHR QUALITÄT MIT WENIGER AUFWAND ZU GENERIEREN, IST DAS IDEAL VON EFFIZIENZ.“ OLF CLAUSEN | CEO</vt:lpstr>
      <vt:lpstr>IHR  MEHRWERT</vt:lpstr>
      <vt:lpstr>M&amp;P GRUPPE UNTERNEHMENSAUFBAU</vt:lpstr>
      <vt:lpstr>UNSERE GESCHÄFTSFELDER</vt:lpstr>
      <vt:lpstr>PowerPoint-Präsentation</vt:lpstr>
      <vt:lpstr>WIR GESTALTEN IHREN ERFOLG.</vt:lpstr>
    </vt:vector>
  </TitlesOfParts>
  <Company>Gingco.Net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PROJEKTE, LÖSUNGEN, PARTNERSCHAFTEN.</dc:title>
  <dc:creator>Danny Jahr</dc:creator>
  <cp:lastModifiedBy>Bartsch, Melanie</cp:lastModifiedBy>
  <cp:revision>334</cp:revision>
  <cp:lastPrinted>2019-10-22T14:14:28Z</cp:lastPrinted>
  <dcterms:created xsi:type="dcterms:W3CDTF">2017-06-21T08:30:21Z</dcterms:created>
  <dcterms:modified xsi:type="dcterms:W3CDTF">2021-07-20T09:17:34Z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0x010100E8914B7B3173984E93804922DEE95618</vt:lpwstr>
  </property>
</Properties>
</file>