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72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A40-DC6D-4788-BCFA-B1FFEFB03D3C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1A5A-B281-4345-A56C-6F1F5C066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3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A40-DC6D-4788-BCFA-B1FFEFB03D3C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1A5A-B281-4345-A56C-6F1F5C066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0789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A40-DC6D-4788-BCFA-B1FFEFB03D3C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1A5A-B281-4345-A56C-6F1F5C066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521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A40-DC6D-4788-BCFA-B1FFEFB03D3C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1A5A-B281-4345-A56C-6F1F5C066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19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A40-DC6D-4788-BCFA-B1FFEFB03D3C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1A5A-B281-4345-A56C-6F1F5C066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31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A40-DC6D-4788-BCFA-B1FFEFB03D3C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1A5A-B281-4345-A56C-6F1F5C066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36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A40-DC6D-4788-BCFA-B1FFEFB03D3C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1A5A-B281-4345-A56C-6F1F5C066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566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A40-DC6D-4788-BCFA-B1FFEFB03D3C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1A5A-B281-4345-A56C-6F1F5C066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58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A40-DC6D-4788-BCFA-B1FFEFB03D3C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1A5A-B281-4345-A56C-6F1F5C066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66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A40-DC6D-4788-BCFA-B1FFEFB03D3C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1A5A-B281-4345-A56C-6F1F5C066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23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A40-DC6D-4788-BCFA-B1FFEFB03D3C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1A5A-B281-4345-A56C-6F1F5C066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244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3AA40-DC6D-4788-BCFA-B1FFEFB03D3C}" type="datetimeFigureOut">
              <a:rPr lang="de-DE" smtClean="0"/>
              <a:t>25.10.2024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11A5A-B281-4345-A56C-6F1F5C066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1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 rot="1791487">
            <a:off x="8434892" y="2260190"/>
            <a:ext cx="1612039" cy="966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Keyboards</a:t>
            </a:r>
          </a:p>
          <a:p>
            <a:pPr algn="ctr"/>
            <a:r>
              <a:rPr lang="de-DE" dirty="0" smtClean="0"/>
              <a:t>230 V</a:t>
            </a:r>
          </a:p>
        </p:txBody>
      </p:sp>
      <p:sp>
        <p:nvSpPr>
          <p:cNvPr id="9" name="Rechteck 8"/>
          <p:cNvSpPr/>
          <p:nvPr/>
        </p:nvSpPr>
        <p:spPr>
          <a:xfrm rot="19778731">
            <a:off x="2468308" y="2352605"/>
            <a:ext cx="1612040" cy="1079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Trompete</a:t>
            </a:r>
          </a:p>
        </p:txBody>
      </p:sp>
      <p:sp>
        <p:nvSpPr>
          <p:cNvPr id="10" name="Rechteck 9"/>
          <p:cNvSpPr/>
          <p:nvPr/>
        </p:nvSpPr>
        <p:spPr>
          <a:xfrm>
            <a:off x="5468759" y="843216"/>
            <a:ext cx="1612039" cy="1079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Schlagzeug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307432" y="4532900"/>
            <a:ext cx="1612039" cy="1079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Gitarre &amp; Gesang (</a:t>
            </a:r>
            <a:r>
              <a:rPr lang="de-DE" dirty="0" err="1" smtClean="0"/>
              <a:t>Backings</a:t>
            </a:r>
            <a:r>
              <a:rPr lang="de-DE" dirty="0" smtClean="0"/>
              <a:t>)</a:t>
            </a:r>
          </a:p>
          <a:p>
            <a:pPr algn="ctr"/>
            <a:r>
              <a:rPr lang="de-DE" dirty="0" smtClean="0"/>
              <a:t>230 V</a:t>
            </a:r>
          </a:p>
        </p:txBody>
      </p:sp>
      <p:sp>
        <p:nvSpPr>
          <p:cNvPr id="12" name="Rechteck 11"/>
          <p:cNvSpPr/>
          <p:nvPr/>
        </p:nvSpPr>
        <p:spPr>
          <a:xfrm>
            <a:off x="5468759" y="4532900"/>
            <a:ext cx="1612039" cy="1079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Gesang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9636478" y="4532900"/>
            <a:ext cx="1612039" cy="1079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Bass</a:t>
            </a:r>
          </a:p>
          <a:p>
            <a:pPr algn="ctr"/>
            <a:r>
              <a:rPr lang="de-DE" dirty="0" smtClean="0"/>
              <a:t>230 V</a:t>
            </a:r>
          </a:p>
        </p:txBody>
      </p:sp>
      <p:sp>
        <p:nvSpPr>
          <p:cNvPr id="14" name="Trapezoid 13"/>
          <p:cNvSpPr/>
          <p:nvPr/>
        </p:nvSpPr>
        <p:spPr>
          <a:xfrm rot="16200000">
            <a:off x="4547937" y="1194636"/>
            <a:ext cx="609600" cy="368968"/>
          </a:xfrm>
          <a:prstGeom prst="trapezoi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00" dirty="0" smtClean="0"/>
              <a:t>Monitor</a:t>
            </a:r>
          </a:p>
        </p:txBody>
      </p:sp>
      <p:sp>
        <p:nvSpPr>
          <p:cNvPr id="16" name="Trapezoid 15"/>
          <p:cNvSpPr/>
          <p:nvPr/>
        </p:nvSpPr>
        <p:spPr>
          <a:xfrm rot="12476805">
            <a:off x="1219201" y="6091637"/>
            <a:ext cx="609600" cy="368968"/>
          </a:xfrm>
          <a:prstGeom prst="trapezoi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00" dirty="0" smtClean="0"/>
              <a:t>Monitor</a:t>
            </a:r>
          </a:p>
        </p:txBody>
      </p:sp>
      <p:sp>
        <p:nvSpPr>
          <p:cNvPr id="17" name="Trapezoid 16"/>
          <p:cNvSpPr/>
          <p:nvPr/>
        </p:nvSpPr>
        <p:spPr>
          <a:xfrm rot="10800000">
            <a:off x="5969978" y="6091637"/>
            <a:ext cx="609600" cy="368968"/>
          </a:xfrm>
          <a:prstGeom prst="trapezoi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00" dirty="0" smtClean="0"/>
              <a:t>Monitor</a:t>
            </a:r>
          </a:p>
        </p:txBody>
      </p:sp>
      <p:sp>
        <p:nvSpPr>
          <p:cNvPr id="18" name="Trapezoid 17"/>
          <p:cNvSpPr/>
          <p:nvPr/>
        </p:nvSpPr>
        <p:spPr>
          <a:xfrm rot="9389909">
            <a:off x="10705308" y="6145166"/>
            <a:ext cx="609600" cy="328863"/>
          </a:xfrm>
          <a:prstGeom prst="trapezoi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00" dirty="0" smtClean="0"/>
              <a:t>Monitor</a:t>
            </a:r>
          </a:p>
        </p:txBody>
      </p:sp>
      <p:sp>
        <p:nvSpPr>
          <p:cNvPr id="19" name="Rechteck 18"/>
          <p:cNvSpPr/>
          <p:nvPr/>
        </p:nvSpPr>
        <p:spPr>
          <a:xfrm>
            <a:off x="1307432" y="1015314"/>
            <a:ext cx="1346364" cy="4832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Verstärker</a:t>
            </a:r>
          </a:p>
          <a:p>
            <a:pPr algn="ctr"/>
            <a:r>
              <a:rPr lang="de-DE" dirty="0" smtClean="0"/>
              <a:t>230 V</a:t>
            </a:r>
          </a:p>
        </p:txBody>
      </p:sp>
      <p:sp>
        <p:nvSpPr>
          <p:cNvPr id="20" name="Rechteck 19"/>
          <p:cNvSpPr/>
          <p:nvPr/>
        </p:nvSpPr>
        <p:spPr>
          <a:xfrm>
            <a:off x="9902153" y="1015314"/>
            <a:ext cx="1346364" cy="4832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Verstärker</a:t>
            </a:r>
          </a:p>
          <a:p>
            <a:pPr algn="ctr"/>
            <a:r>
              <a:rPr lang="de-DE" dirty="0" smtClean="0"/>
              <a:t>230 V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434292" y="385592"/>
            <a:ext cx="374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Stageplot</a:t>
            </a:r>
            <a:r>
              <a:rPr lang="de-DE" dirty="0" smtClean="0"/>
              <a:t> (Beispiel)</a:t>
            </a:r>
            <a:endParaRPr lang="de-DE" dirty="0"/>
          </a:p>
        </p:txBody>
      </p:sp>
      <p:sp>
        <p:nvSpPr>
          <p:cNvPr id="23" name="Gewitterblitz 22"/>
          <p:cNvSpPr/>
          <p:nvPr/>
        </p:nvSpPr>
        <p:spPr>
          <a:xfrm>
            <a:off x="2305954" y="1256915"/>
            <a:ext cx="240632" cy="278230"/>
          </a:xfrm>
          <a:prstGeom prst="lightningBol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Gewitterblitz 24"/>
          <p:cNvSpPr/>
          <p:nvPr/>
        </p:nvSpPr>
        <p:spPr>
          <a:xfrm>
            <a:off x="2429681" y="5317070"/>
            <a:ext cx="240632" cy="278230"/>
          </a:xfrm>
          <a:prstGeom prst="lightningBol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Gewitterblitz 25"/>
          <p:cNvSpPr/>
          <p:nvPr/>
        </p:nvSpPr>
        <p:spPr>
          <a:xfrm>
            <a:off x="9408782" y="3095240"/>
            <a:ext cx="240632" cy="278230"/>
          </a:xfrm>
          <a:prstGeom prst="lightningBol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Gewitterblitz 26"/>
          <p:cNvSpPr/>
          <p:nvPr/>
        </p:nvSpPr>
        <p:spPr>
          <a:xfrm>
            <a:off x="10889792" y="1285531"/>
            <a:ext cx="240632" cy="278230"/>
          </a:xfrm>
          <a:prstGeom prst="lightningBol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Gewitterblitz 27"/>
          <p:cNvSpPr/>
          <p:nvPr/>
        </p:nvSpPr>
        <p:spPr>
          <a:xfrm>
            <a:off x="10775286" y="5179575"/>
            <a:ext cx="240632" cy="278230"/>
          </a:xfrm>
          <a:prstGeom prst="lightningBol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05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873357"/>
              </p:ext>
            </p:extLst>
          </p:nvPr>
        </p:nvGraphicFramePr>
        <p:xfrm>
          <a:off x="679450" y="1423192"/>
          <a:ext cx="6484646" cy="4422044"/>
        </p:xfrm>
        <a:graphic>
          <a:graphicData uri="http://schemas.openxmlformats.org/drawingml/2006/table">
            <a:tbl>
              <a:tblPr firstRow="1" firstCol="1" bandRow="1"/>
              <a:tblGrid>
                <a:gridCol w="968296">
                  <a:extLst>
                    <a:ext uri="{9D8B030D-6E8A-4147-A177-3AD203B41FA5}">
                      <a16:colId xmlns:a16="http://schemas.microsoft.com/office/drawing/2014/main" val="3598616986"/>
                    </a:ext>
                  </a:extLst>
                </a:gridCol>
                <a:gridCol w="1724104">
                  <a:extLst>
                    <a:ext uri="{9D8B030D-6E8A-4147-A177-3AD203B41FA5}">
                      <a16:colId xmlns:a16="http://schemas.microsoft.com/office/drawing/2014/main" val="139303929"/>
                    </a:ext>
                  </a:extLst>
                </a:gridCol>
                <a:gridCol w="1503547">
                  <a:extLst>
                    <a:ext uri="{9D8B030D-6E8A-4147-A177-3AD203B41FA5}">
                      <a16:colId xmlns:a16="http://schemas.microsoft.com/office/drawing/2014/main" val="3691409731"/>
                    </a:ext>
                  </a:extLst>
                </a:gridCol>
                <a:gridCol w="1320403">
                  <a:extLst>
                    <a:ext uri="{9D8B030D-6E8A-4147-A177-3AD203B41FA5}">
                      <a16:colId xmlns:a16="http://schemas.microsoft.com/office/drawing/2014/main" val="3629375168"/>
                    </a:ext>
                  </a:extLst>
                </a:gridCol>
                <a:gridCol w="968296">
                  <a:extLst>
                    <a:ext uri="{9D8B030D-6E8A-4147-A177-3AD203B41FA5}">
                      <a16:colId xmlns:a16="http://schemas.microsoft.com/office/drawing/2014/main" val="2287778349"/>
                    </a:ext>
                  </a:extLst>
                </a:gridCol>
              </a:tblGrid>
              <a:tr h="303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patch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Instrument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Mic/DI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Position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Stative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130554"/>
                  </a:ext>
                </a:extLst>
              </a:tr>
              <a:tr h="303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Kick 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Drums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065271"/>
                  </a:ext>
                </a:extLst>
              </a:tr>
              <a:tr h="303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Snare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 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Drums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21674"/>
                  </a:ext>
                </a:extLst>
              </a:tr>
              <a:tr h="303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Hi-Hatz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 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Drums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306416"/>
                  </a:ext>
                </a:extLst>
              </a:tr>
              <a:tr h="303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Overhead L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 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Drums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545923"/>
                  </a:ext>
                </a:extLst>
              </a:tr>
              <a:tr h="303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Overhead 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Drums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283356"/>
                  </a:ext>
                </a:extLst>
              </a:tr>
              <a:tr h="303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Drums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4489624"/>
                  </a:ext>
                </a:extLst>
              </a:tr>
              <a:tr h="303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Drums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777365"/>
                  </a:ext>
                </a:extLst>
              </a:tr>
              <a:tr h="389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Gitarre </a:t>
                      </a:r>
                      <a:endParaRPr lang="de-DE" sz="11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</a:t>
                      </a:r>
                      <a:r>
                        <a:rPr lang="de-DE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AC 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Right Back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003888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Hartke</a:t>
                      </a:r>
                      <a:r>
                        <a:rPr lang="de-DE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LH500</a:t>
                      </a:r>
                      <a:endParaRPr lang="de-DE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(</a:t>
                      </a:r>
                      <a:r>
                        <a:rPr lang="de-DE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Amp</a:t>
                      </a: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Left Back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586821"/>
                  </a:ext>
                </a:extLst>
              </a:tr>
              <a:tr h="3063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Trompete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Superlux</a:t>
                      </a: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PRA383 D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Left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495852"/>
                  </a:ext>
                </a:extLst>
              </a:tr>
              <a:tr h="303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Keyboard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(Stereo)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Right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947433"/>
                  </a:ext>
                </a:extLst>
              </a:tr>
              <a:tr h="303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Gesang SR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 58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Right 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256576"/>
                  </a:ext>
                </a:extLst>
              </a:tr>
              <a:tr h="303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Gesang Center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Shure</a:t>
                      </a:r>
                      <a:r>
                        <a:rPr lang="de-DE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Beta 58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Boom stand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726483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79450" y="490538"/>
            <a:ext cx="140843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679450" y="678418"/>
            <a:ext cx="6592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Patchlist</a:t>
            </a:r>
            <a:r>
              <a:rPr lang="de-DE" dirty="0" smtClean="0"/>
              <a:t> (Beispiel)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8020050" y="1308892"/>
            <a:ext cx="366712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Stageplot</a:t>
            </a:r>
            <a:r>
              <a:rPr lang="de-DE" dirty="0" smtClean="0"/>
              <a:t> und </a:t>
            </a:r>
            <a:r>
              <a:rPr lang="de-DE" dirty="0" err="1" smtClean="0"/>
              <a:t>Patchlist</a:t>
            </a:r>
            <a:r>
              <a:rPr lang="de-DE" dirty="0" smtClean="0"/>
              <a:t> dienen dazu Umbauten und Vorbereitungen zu vereinfachen. 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Bitte erstellt beides und vermerkt: </a:t>
            </a:r>
            <a:br>
              <a:rPr lang="de-DE" dirty="0" smtClean="0"/>
            </a:br>
            <a:r>
              <a:rPr lang="de-DE" dirty="0" smtClean="0"/>
              <a:t>In der </a:t>
            </a:r>
            <a:r>
              <a:rPr lang="de-DE" dirty="0" err="1" smtClean="0"/>
              <a:t>Patchlist</a:t>
            </a:r>
            <a:r>
              <a:rPr lang="de-DE" dirty="0" smtClean="0"/>
              <a:t> (grün), was von euch mitgebracht wird.</a:t>
            </a:r>
          </a:p>
          <a:p>
            <a:endParaRPr lang="de-DE" dirty="0"/>
          </a:p>
          <a:p>
            <a:r>
              <a:rPr lang="de-DE" dirty="0" smtClean="0"/>
              <a:t>Bitte markiert auf dem </a:t>
            </a:r>
            <a:r>
              <a:rPr lang="de-DE" dirty="0" err="1" smtClean="0"/>
              <a:t>Stageplot</a:t>
            </a:r>
            <a:r>
              <a:rPr lang="de-DE" dirty="0" smtClean="0"/>
              <a:t> wo Strom auf der Bühne benötigt wird.</a:t>
            </a:r>
          </a:p>
          <a:p>
            <a:endParaRPr lang="de-DE" dirty="0"/>
          </a:p>
          <a:p>
            <a:r>
              <a:rPr lang="de-DE" dirty="0" smtClean="0"/>
              <a:t>Es wird davon ausgegangen, dass Instrumente, </a:t>
            </a:r>
            <a:r>
              <a:rPr lang="de-DE" dirty="0" err="1" smtClean="0"/>
              <a:t>Amps</a:t>
            </a:r>
            <a:r>
              <a:rPr lang="de-DE" dirty="0"/>
              <a:t> </a:t>
            </a:r>
            <a:r>
              <a:rPr lang="de-DE" dirty="0" smtClean="0"/>
              <a:t>und spezielles Equipment (besonders Mikrofonstativ o.Ä.) von euch mitgebracht wird. Insofern nicht anders abgesprochen. </a:t>
            </a:r>
          </a:p>
        </p:txBody>
      </p:sp>
    </p:spTree>
    <p:extLst>
      <p:ext uri="{BB962C8B-B14F-4D97-AF65-F5344CB8AC3E}">
        <p14:creationId xmlns:p14="http://schemas.microsoft.com/office/powerpoint/2010/main" val="4118544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Breitbild</PresentationFormat>
  <Paragraphs>94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</vt:vector>
  </TitlesOfParts>
  <Company>Stadt Braunschweig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Lassak Jakob 41.13</dc:creator>
  <cp:lastModifiedBy>Lassak Jakob 41.13</cp:lastModifiedBy>
  <cp:revision>12</cp:revision>
  <dcterms:created xsi:type="dcterms:W3CDTF">2024-10-25T06:46:27Z</dcterms:created>
  <dcterms:modified xsi:type="dcterms:W3CDTF">2024-10-25T10:00:09Z</dcterms:modified>
</cp:coreProperties>
</file>