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1" r:id="rId3"/>
    <p:sldId id="272" r:id="rId4"/>
    <p:sldId id="273" r:id="rId5"/>
    <p:sldId id="280" r:id="rId6"/>
    <p:sldId id="275" r:id="rId7"/>
    <p:sldId id="279" r:id="rId8"/>
    <p:sldId id="277" r:id="rId9"/>
    <p:sldId id="276" r:id="rId10"/>
    <p:sldId id="281" r:id="rId11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EB5904-6056-4056-9D41-AFBB30A2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DC4B0B3-190A-483D-B0D1-354814104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A62A30-23A3-416B-8AA4-A4C8732D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A71EA9-A478-46B5-9CB7-A12BB103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7717BA-B619-445C-8BEC-E4BD4F1E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66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629FC-4E05-42AD-885D-7AFBD669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9E0C119-5C97-48DB-BFAA-C42CAAABE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C0712B-705D-44F8-84DB-0E73F3D1C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5FD93B-8269-4B54-B75F-919ACAE3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5565B5-72A1-4B53-9712-C2473F4C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0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9D4BA4C-5D6F-4291-8897-EC960B2C16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EBB9A4-000B-421C-9BF1-F33A32FEC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30EE6D-6490-4533-B88D-B2A8D4BE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00BE73-F35C-4FF9-B058-C73AC94D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629EF8-56FD-4636-B851-03FDB15D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5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645CC-EF84-4B7D-ABC1-B7025E5C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B9853F-10FC-45E5-A5FC-B0B995C08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9BE850-2313-441D-B992-E3A08102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FD297D-C23A-49FC-A1A8-76B427129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4FA960-9592-463D-8FCB-EEB0C8C9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37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58393A-44A8-468B-9E7B-B4F640645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6989552-EED1-4833-AF9E-609C81FD8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DFDBE3-5A8A-4661-8980-622A082C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012634-357C-453D-9441-61F7683D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713C41-5A4E-47FB-9B89-3AB883CC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557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2526B-3B6B-486B-98E4-41C12341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A6A13A-1837-469E-B756-88C33B12E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15F2C9-4960-42DF-9245-FEEE73092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FFFDD8D-C0A6-4211-A42C-C551D27E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587BE0-8ED0-4D9E-9E16-37B193C0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9516F7C-C298-43A5-B915-B9A9BC18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19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A6FDC-8393-491B-832D-EEC4D12B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A8D526-E866-47A1-8B12-6A27F3529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AB44C6-4784-44DB-A6BD-A93D12F5D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147DD36-BCA9-477C-8DA3-4E68AF490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430B0E-E431-467F-9E27-A406E24DB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7A6096-8907-464C-8A2B-B8131FAA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781B2F-F85B-4C18-A4E6-F60B3520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C2AEE82-2267-4773-A5B9-2B988B3B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78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47AF5-1744-4EC3-B604-5A66C439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9F74830-7365-4EFB-B721-8AC0D343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6F7A47-B13B-42C0-AA87-F5883488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246348F-9C16-4196-A28D-5F50FB11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15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D2B5B8-E209-4E92-95D5-1982FE81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F56CD8-79DC-49FD-A02D-F5BFE8E6E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2A3606-D4E6-426B-8DC4-042452A2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2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1B8BD-A613-43F7-983A-573D51BB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D2548B-5563-4B5A-8FCD-D90DE1FBE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718ED1-B53E-497A-806D-11995EF79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5665E0-CE22-4F64-A662-467B9DA45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F61968-1027-4A79-B0B0-FC8C457D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53A10EB-C312-40E7-BD91-DEB5F14E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2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2E3A6-B78F-47D8-B50E-1369AF5D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CC6A2B1-9466-4D30-8296-8989FE921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530C46-C4DB-4E7D-B0BC-C9E25E45A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C8024D-A94F-40E2-8D19-982D904E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43155F-1464-488E-A66C-AFBEC2A6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10C0BB-9CF2-4D84-9D22-5F7F7E99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598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497610-ECD3-494F-BD6D-6E2F4BFC3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A9B340-F12B-4B46-B7B9-A867B42F2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C3FFDE-9958-4AFF-A84D-A3FC2C76E0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D51E6-35E3-46BD-8FA7-908507F9F85D}" type="datetimeFigureOut">
              <a:rPr lang="de-DE" smtClean="0"/>
              <a:t>29.11.2020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D5964A-2620-464B-87D0-C6A2DB84B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7A763-4DA9-42BB-9700-D2DDA800A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5313-B361-4A3C-A382-106F59E349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24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59AF0A-A07B-4F9F-AAB0-48EE105E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807" y="221472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>
                <a:cs typeface="Arial" panose="020B0604020202020204" pitchFamily="34" charset="0"/>
              </a:rPr>
              <a:t>Ausgangslage und Sachstand</a:t>
            </a:r>
          </a:p>
          <a:p>
            <a:pPr>
              <a:lnSpc>
                <a:spcPct val="150000"/>
              </a:lnSpc>
            </a:pPr>
            <a:r>
              <a:rPr lang="de-DE" sz="1800" b="1" dirty="0"/>
              <a:t>Impfzentrum in der Stadthalle Braunschweig - Voraussetzungen und Rahmenbedingungen</a:t>
            </a:r>
          </a:p>
          <a:p>
            <a:pPr>
              <a:lnSpc>
                <a:spcPct val="150000"/>
              </a:lnSpc>
            </a:pPr>
            <a:r>
              <a:rPr lang="de-DE" sz="1800" b="1" dirty="0">
                <a:cs typeface="Arial" panose="020B0604020202020204" pitchFamily="34" charset="0"/>
              </a:rPr>
              <a:t>Organisation und Ablauf: Impfzentrum Braunschweig</a:t>
            </a:r>
          </a:p>
          <a:p>
            <a:pPr>
              <a:lnSpc>
                <a:spcPct val="150000"/>
              </a:lnSpc>
            </a:pPr>
            <a:r>
              <a:rPr lang="de-DE" sz="1800" b="1" dirty="0">
                <a:cs typeface="Arial" panose="020B0604020202020204" pitchFamily="34" charset="0"/>
              </a:rPr>
              <a:t>Zeit- und Personalbedarf  </a:t>
            </a:r>
          </a:p>
          <a:p>
            <a:pPr>
              <a:lnSpc>
                <a:spcPct val="150000"/>
              </a:lnSpc>
            </a:pPr>
            <a:r>
              <a:rPr lang="de-DE" sz="1800" b="1" dirty="0">
                <a:cs typeface="Arial" panose="020B0604020202020204" pitchFamily="34" charset="0"/>
              </a:rPr>
              <a:t>Weiteres Verfahren und Klärungsbedarf</a:t>
            </a:r>
            <a:endParaRPr lang="de-DE" b="1" dirty="0"/>
          </a:p>
          <a:p>
            <a:pPr marL="0" indent="0">
              <a:buNone/>
            </a:pPr>
            <a:r>
              <a:rPr lang="de-DE" b="1" dirty="0"/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1303807" y="746810"/>
            <a:ext cx="8806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Einrichtung eines Impfzentrums in Braunschweig </a:t>
            </a:r>
          </a:p>
          <a:p>
            <a:r>
              <a:rPr lang="de-DE" sz="2400" b="1" dirty="0"/>
              <a:t>gegen COVID-19 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8259"/>
            <a:ext cx="2775917" cy="18945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688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1"/>
            <a:ext cx="68407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7189812" y="329608"/>
            <a:ext cx="4625163" cy="321103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DAA2FF-8F90-46EA-A962-BC5B02E91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05" y="3429000"/>
            <a:ext cx="4828953" cy="3001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400" dirty="0">
                <a:solidFill>
                  <a:schemeClr val="bg1"/>
                </a:solidFill>
              </a:rPr>
              <a:t>Vielen Dank für Ihre Aufmerksamkeit!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60AE43-5F72-4C40-BBEB-75137F4B95E2}"/>
              </a:ext>
            </a:extLst>
          </p:cNvPr>
          <p:cNvSpPr txBox="1"/>
          <p:nvPr/>
        </p:nvSpPr>
        <p:spPr>
          <a:xfrm>
            <a:off x="7615137" y="5767521"/>
            <a:ext cx="368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Task-Force Impfzentren Braunschweig  </a:t>
            </a:r>
          </a:p>
        </p:txBody>
      </p:sp>
    </p:spTree>
    <p:extLst>
      <p:ext uri="{BB962C8B-B14F-4D97-AF65-F5344CB8AC3E}">
        <p14:creationId xmlns:p14="http://schemas.microsoft.com/office/powerpoint/2010/main" val="296260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59AF0A-A07B-4F9F-AAB0-48EE105E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82" y="2053407"/>
            <a:ext cx="10515600" cy="4351338"/>
          </a:xfrm>
        </p:spPr>
        <p:txBody>
          <a:bodyPr>
            <a:normAutofit/>
          </a:bodyPr>
          <a:lstStyle/>
          <a:p>
            <a:r>
              <a:rPr lang="de-DE" sz="1800" dirty="0">
                <a:cs typeface="Arial" panose="020B0604020202020204" pitchFamily="34" charset="0"/>
              </a:rPr>
              <a:t>Niedersächsische Landesregierung und Landkreistag (17.11.2020): Aufbau von Impfzentren mit bis zu 60 Impfzentren in Niedersachsen mit dem Ziel, flächendeckend mit den Impfungen gegen Covid-19 zu starten. </a:t>
            </a:r>
          </a:p>
          <a:p>
            <a:pPr marL="0" indent="0">
              <a:buNone/>
            </a:pPr>
            <a:endParaRPr lang="de-DE" sz="1800" dirty="0">
              <a:cs typeface="Arial" panose="020B0604020202020204" pitchFamily="34" charset="0"/>
            </a:endParaRPr>
          </a:p>
          <a:p>
            <a:r>
              <a:rPr lang="de-DE" sz="1800" dirty="0">
                <a:cs typeface="Arial" panose="020B0604020202020204" pitchFamily="34" charset="0"/>
              </a:rPr>
              <a:t>Bildung Task-Force „Impfzentren Braunschweig“  </a:t>
            </a:r>
          </a:p>
          <a:p>
            <a:pPr marL="0" indent="0">
              <a:buNone/>
            </a:pPr>
            <a:r>
              <a:rPr lang="de-DE" sz="1800" dirty="0">
                <a:cs typeface="Arial" panose="020B0604020202020204" pitchFamily="34" charset="0"/>
              </a:rPr>
              <a:t>-   Personalermittlung, Personalrekrutierung und- </a:t>
            </a:r>
            <a:r>
              <a:rPr lang="de-DE" sz="1800" dirty="0" err="1">
                <a:cs typeface="Arial" panose="020B0604020202020204" pitchFamily="34" charset="0"/>
              </a:rPr>
              <a:t>planung</a:t>
            </a:r>
            <a:r>
              <a:rPr lang="de-DE" sz="1800" dirty="0">
                <a:cs typeface="Arial" panose="020B0604020202020204" pitchFamily="34" charset="0"/>
              </a:rPr>
              <a:t> für das Impfzentrum sowie für mobile Impfteams</a:t>
            </a:r>
          </a:p>
          <a:p>
            <a:pPr>
              <a:buFontTx/>
              <a:buChar char="-"/>
            </a:pPr>
            <a:r>
              <a:rPr lang="de-DE" sz="1800" dirty="0">
                <a:cs typeface="Arial" panose="020B0604020202020204" pitchFamily="34" charset="0"/>
              </a:rPr>
              <a:t>Sichtung und Prüfung in Frage kommender Objekte für das Impfzentrum</a:t>
            </a:r>
          </a:p>
          <a:p>
            <a:pPr>
              <a:buFontTx/>
              <a:buChar char="-"/>
            </a:pPr>
            <a:r>
              <a:rPr lang="de-DE" sz="1800" dirty="0">
                <a:cs typeface="Arial" panose="020B0604020202020204" pitchFamily="34" charset="0"/>
              </a:rPr>
              <a:t>Konzepterstellung zur Ausstattung und Durchführbarkeit an den potentiellen Standorten</a:t>
            </a:r>
          </a:p>
          <a:p>
            <a:pPr>
              <a:buFontTx/>
              <a:buChar char="-"/>
            </a:pPr>
            <a:r>
              <a:rPr lang="de-DE" sz="1800" dirty="0"/>
              <a:t>Entscheidung der Task-Force für ein Impfzentrum in den Räumlichkeiten der Stadthalle Braunschweig (27.11.2020)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1160932" y="750612"/>
            <a:ext cx="8806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Ausgangslage und Sachstand 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9718"/>
            <a:ext cx="2775917" cy="18945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64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59AF0A-A07B-4F9F-AAB0-48EE105E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82" y="2053407"/>
            <a:ext cx="10515600" cy="4351338"/>
          </a:xfrm>
        </p:spPr>
        <p:txBody>
          <a:bodyPr>
            <a:normAutofit/>
          </a:bodyPr>
          <a:lstStyle/>
          <a:p>
            <a:r>
              <a:rPr lang="de-DE" sz="1800" dirty="0">
                <a:cs typeface="Arial" panose="020B0604020202020204" pitchFamily="34" charset="0"/>
              </a:rPr>
              <a:t>ausreichend Parkflächen/ gute Anbindung an öffentlichen Personennahverkehr</a:t>
            </a:r>
          </a:p>
          <a:p>
            <a:r>
              <a:rPr lang="de-DE" sz="1800" dirty="0">
                <a:cs typeface="Arial" panose="020B0604020202020204" pitchFamily="34" charset="0"/>
              </a:rPr>
              <a:t>getrennte Ein- und Ausgangsbereiche</a:t>
            </a:r>
          </a:p>
          <a:p>
            <a:r>
              <a:rPr lang="de-DE" sz="1800" dirty="0">
                <a:cs typeface="Arial" panose="020B0604020202020204" pitchFamily="34" charset="0"/>
              </a:rPr>
              <a:t>barrierefrei bzw. barrierearm</a:t>
            </a:r>
          </a:p>
          <a:p>
            <a:r>
              <a:rPr lang="de-DE" sz="1800" dirty="0">
                <a:cs typeface="Arial" panose="020B0604020202020204" pitchFamily="34" charset="0"/>
              </a:rPr>
              <a:t>stabile Datenverbindung</a:t>
            </a:r>
          </a:p>
          <a:p>
            <a:r>
              <a:rPr lang="de-DE" sz="1800" dirty="0">
                <a:cs typeface="Arial" panose="020B0604020202020204" pitchFamily="34" charset="0"/>
              </a:rPr>
              <a:t>gesicherter Lagerraum für den Impfstoff</a:t>
            </a:r>
          </a:p>
          <a:p>
            <a:r>
              <a:rPr lang="de-DE" sz="1800" dirty="0">
                <a:cs typeface="Arial" panose="020B0604020202020204" pitchFamily="34" charset="0"/>
              </a:rPr>
              <a:t>ausreichend Fläche für die verschiedenen Bereiche eines Impfzentrums</a:t>
            </a:r>
          </a:p>
          <a:p>
            <a:r>
              <a:rPr lang="de-DE" sz="1800" dirty="0">
                <a:cs typeface="Arial" panose="020B0604020202020204" pitchFamily="34" charset="0"/>
              </a:rPr>
              <a:t>ausreichend sanitäre Anlagen </a:t>
            </a:r>
          </a:p>
          <a:p>
            <a:r>
              <a:rPr lang="de-DE" sz="1800" dirty="0">
                <a:cs typeface="Arial" panose="020B0604020202020204" pitchFamily="34" charset="0"/>
              </a:rPr>
              <a:t>Gewährleistung der Infektionsschutz- und Hygienemaßnahmen </a:t>
            </a:r>
          </a:p>
          <a:p>
            <a:r>
              <a:rPr lang="de-DE" sz="1800" dirty="0">
                <a:cs typeface="Arial" panose="020B0604020202020204" pitchFamily="34" charset="0"/>
              </a:rPr>
              <a:t>freies W-Lan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1027582" y="750612"/>
            <a:ext cx="8806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Impfzentrum in der Stadthalle Braunschweig</a:t>
            </a:r>
          </a:p>
          <a:p>
            <a:r>
              <a:rPr lang="de-DE" sz="2400" b="1" dirty="0"/>
              <a:t> - Voraussetzungen und Rahmenbedingungen</a:t>
            </a:r>
          </a:p>
          <a:p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9718"/>
            <a:ext cx="2775917" cy="18945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75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59AF0A-A07B-4F9F-AAB0-48EE105E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581" y="1851300"/>
            <a:ext cx="10983443" cy="4351338"/>
          </a:xfrm>
        </p:spPr>
        <p:txBody>
          <a:bodyPr>
            <a:normAutofit/>
          </a:bodyPr>
          <a:lstStyle/>
          <a:p>
            <a:endParaRPr lang="de-DE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cs typeface="Arial" panose="020B0604020202020204" pitchFamily="34" charset="0"/>
            </a:endParaRPr>
          </a:p>
          <a:p>
            <a:endParaRPr lang="de-DE" sz="1800" dirty="0">
              <a:cs typeface="Arial" panose="020B0604020202020204" pitchFamily="34" charset="0"/>
            </a:endParaRPr>
          </a:p>
          <a:p>
            <a:endParaRPr lang="de-DE" sz="1800" dirty="0">
              <a:cs typeface="Arial" panose="020B0604020202020204" pitchFamily="34" charset="0"/>
            </a:endParaRPr>
          </a:p>
          <a:p>
            <a:endParaRPr lang="de-DE" sz="1800" dirty="0">
              <a:cs typeface="Arial" panose="020B0604020202020204" pitchFamily="34" charset="0"/>
            </a:endParaRPr>
          </a:p>
          <a:p>
            <a:endParaRPr lang="de-DE" sz="1800" dirty="0">
              <a:cs typeface="Arial" panose="020B0604020202020204" pitchFamily="34" charset="0"/>
            </a:endParaRPr>
          </a:p>
          <a:p>
            <a:endParaRPr lang="de-DE" sz="1800" dirty="0">
              <a:cs typeface="Arial" panose="020B0604020202020204" pitchFamily="34" charset="0"/>
            </a:endParaRPr>
          </a:p>
          <a:p>
            <a:endParaRPr lang="de-DE" sz="1800" dirty="0">
              <a:cs typeface="Arial" panose="020B0604020202020204" pitchFamily="34" charset="0"/>
            </a:endParaRPr>
          </a:p>
          <a:p>
            <a:endParaRPr lang="de-DE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1027582" y="664567"/>
            <a:ext cx="8806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Organisation und Ablauf: Impfzentrum Braunschweig</a:t>
            </a:r>
          </a:p>
          <a:p>
            <a:r>
              <a:rPr lang="de-DE" dirty="0">
                <a:cs typeface="Arial" panose="020B0604020202020204" pitchFamily="34" charset="0"/>
              </a:rPr>
              <a:t>Analoge Terminbuchung erfolgt zentral und landeseinheitlich über das Land </a:t>
            </a:r>
            <a:r>
              <a:rPr lang="de-DE" dirty="0" err="1">
                <a:cs typeface="Arial" panose="020B0604020202020204" pitchFamily="34" charset="0"/>
              </a:rPr>
              <a:t>Nds</a:t>
            </a:r>
            <a:r>
              <a:rPr lang="de-DE" dirty="0">
                <a:cs typeface="Arial" panose="020B0604020202020204" pitchFamily="34" charset="0"/>
              </a:rPr>
              <a:t>.</a:t>
            </a:r>
          </a:p>
          <a:p>
            <a:r>
              <a:rPr lang="de-DE" sz="2400" b="1" dirty="0"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9718"/>
            <a:ext cx="2775917" cy="18945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42A52EC-3EB6-449C-A74B-CEA289C0A646}"/>
              </a:ext>
            </a:extLst>
          </p:cNvPr>
          <p:cNvGrpSpPr/>
          <p:nvPr/>
        </p:nvGrpSpPr>
        <p:grpSpPr>
          <a:xfrm>
            <a:off x="643434" y="1820676"/>
            <a:ext cx="9910392" cy="4095073"/>
            <a:chOff x="643434" y="1820676"/>
            <a:chExt cx="9910392" cy="4095073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833BD3CF-71B5-4343-8BED-37CD9245899C}"/>
                </a:ext>
              </a:extLst>
            </p:cNvPr>
            <p:cNvSpPr/>
            <p:nvPr/>
          </p:nvSpPr>
          <p:spPr>
            <a:xfrm>
              <a:off x="1938958" y="1902554"/>
              <a:ext cx="1504950" cy="50482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Eingang Impfzentrum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DB8CDADF-FA32-4C6B-BB52-A0C062CF9E86}"/>
                </a:ext>
              </a:extLst>
            </p:cNvPr>
            <p:cNvSpPr/>
            <p:nvPr/>
          </p:nvSpPr>
          <p:spPr>
            <a:xfrm>
              <a:off x="4228228" y="1907177"/>
              <a:ext cx="2057400" cy="50020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Anmeldung 1. </a:t>
              </a: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722755FA-B4B1-4715-A753-D2718B39F525}"/>
                </a:ext>
              </a:extLst>
            </p:cNvPr>
            <p:cNvSpPr/>
            <p:nvPr/>
          </p:nvSpPr>
          <p:spPr>
            <a:xfrm>
              <a:off x="4218457" y="2931577"/>
              <a:ext cx="2057400" cy="50482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Registrierung 2. </a:t>
              </a:r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AD9F1BAB-E311-4956-99DB-1B01E2A9EEC4}"/>
                </a:ext>
              </a:extLst>
            </p:cNvPr>
            <p:cNvSpPr/>
            <p:nvPr/>
          </p:nvSpPr>
          <p:spPr>
            <a:xfrm>
              <a:off x="3599549" y="2025854"/>
              <a:ext cx="398953" cy="20552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Pfeil: nach rechts 12">
              <a:extLst>
                <a:ext uri="{FF2B5EF4-FFF2-40B4-BE49-F238E27FC236}">
                  <a16:creationId xmlns:a16="http://schemas.microsoft.com/office/drawing/2014/main" id="{85A4A3DC-9EC0-42FB-B661-519AC7702E07}"/>
                </a:ext>
              </a:extLst>
            </p:cNvPr>
            <p:cNvSpPr/>
            <p:nvPr/>
          </p:nvSpPr>
          <p:spPr>
            <a:xfrm rot="5400000">
              <a:off x="5033378" y="2565476"/>
              <a:ext cx="398953" cy="2083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2EB1D1F8-57A6-467F-B716-A50C35321A30}"/>
                </a:ext>
              </a:extLst>
            </p:cNvPr>
            <p:cNvSpPr/>
            <p:nvPr/>
          </p:nvSpPr>
          <p:spPr>
            <a:xfrm>
              <a:off x="3623742" y="3746572"/>
              <a:ext cx="1504950" cy="52943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Station 3.2 </a:t>
              </a: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6F53E621-0F29-48B9-9CB0-7720A029E278}"/>
                </a:ext>
              </a:extLst>
            </p:cNvPr>
            <p:cNvSpPr/>
            <p:nvPr/>
          </p:nvSpPr>
          <p:spPr>
            <a:xfrm>
              <a:off x="5256928" y="3746572"/>
              <a:ext cx="1504950" cy="52943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Station 3.3</a:t>
              </a: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FB7DD6C9-95E3-4C82-A31A-0F60CAB39345}"/>
                </a:ext>
              </a:extLst>
            </p:cNvPr>
            <p:cNvSpPr/>
            <p:nvPr/>
          </p:nvSpPr>
          <p:spPr>
            <a:xfrm>
              <a:off x="6895105" y="3746573"/>
              <a:ext cx="1504950" cy="52943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Station 3.4 </a:t>
              </a:r>
            </a:p>
          </p:txBody>
        </p: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9750D152-52E6-45FB-B64C-DEB2BD590028}"/>
                </a:ext>
              </a:extLst>
            </p:cNvPr>
            <p:cNvSpPr/>
            <p:nvPr/>
          </p:nvSpPr>
          <p:spPr>
            <a:xfrm>
              <a:off x="1938958" y="3771183"/>
              <a:ext cx="1504950" cy="50482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Station 3.1</a:t>
              </a:r>
            </a:p>
          </p:txBody>
        </p: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66013AB1-2FA5-421B-B9B0-B44B827E3547}"/>
                </a:ext>
              </a:extLst>
            </p:cNvPr>
            <p:cNvCxnSpPr/>
            <p:nvPr/>
          </p:nvCxnSpPr>
          <p:spPr>
            <a:xfrm flipH="1">
              <a:off x="3286125" y="3429000"/>
              <a:ext cx="809625" cy="161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C7EA999E-80FA-46BC-B386-5B9AFEA9C1B2}"/>
                </a:ext>
              </a:extLst>
            </p:cNvPr>
            <p:cNvCxnSpPr/>
            <p:nvPr/>
          </p:nvCxnSpPr>
          <p:spPr>
            <a:xfrm>
              <a:off x="4838700" y="3509962"/>
              <a:ext cx="0" cy="139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E86A05A0-20E9-4016-90CA-6878B5BB5FB5}"/>
                </a:ext>
              </a:extLst>
            </p:cNvPr>
            <p:cNvCxnSpPr/>
            <p:nvPr/>
          </p:nvCxnSpPr>
          <p:spPr>
            <a:xfrm>
              <a:off x="5848350" y="3521407"/>
              <a:ext cx="0" cy="139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B67AF768-D59B-43D0-9A2C-43E141AB5BF0}"/>
                </a:ext>
              </a:extLst>
            </p:cNvPr>
            <p:cNvCxnSpPr>
              <a:cxnSpLocks/>
            </p:cNvCxnSpPr>
            <p:nvPr/>
          </p:nvCxnSpPr>
          <p:spPr>
            <a:xfrm>
              <a:off x="6398564" y="3429000"/>
              <a:ext cx="619787" cy="2314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94AC2C5C-3A59-4FA4-9FD3-51749F97A237}"/>
                </a:ext>
              </a:extLst>
            </p:cNvPr>
            <p:cNvSpPr/>
            <p:nvPr/>
          </p:nvSpPr>
          <p:spPr>
            <a:xfrm>
              <a:off x="6474764" y="1820676"/>
              <a:ext cx="286702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600" dirty="0">
                  <a:cs typeface="Arial" panose="020B0604020202020204" pitchFamily="34" charset="0"/>
                </a:rPr>
                <a:t>+ Ausgabe eines Fragebogens</a:t>
              </a:r>
            </a:p>
            <a:p>
              <a:r>
                <a:rPr lang="de-DE" sz="1600" dirty="0">
                  <a:cs typeface="Arial" panose="020B0604020202020204" pitchFamily="34" charset="0"/>
                </a:rPr>
                <a:t>+ Messung der Temperatur  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A0810A6C-6B03-47F4-843F-753928B73A97}"/>
                </a:ext>
              </a:extLst>
            </p:cNvPr>
            <p:cNvSpPr/>
            <p:nvPr/>
          </p:nvSpPr>
          <p:spPr>
            <a:xfrm>
              <a:off x="6473892" y="2964425"/>
              <a:ext cx="240136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600" dirty="0">
                  <a:cs typeface="Arial" panose="020B0604020202020204" pitchFamily="34" charset="0"/>
                </a:rPr>
                <a:t>+ Abgabe des Fragebogens</a:t>
              </a:r>
            </a:p>
          </p:txBody>
        </p:sp>
        <p:sp>
          <p:nvSpPr>
            <p:cNvPr id="36" name="Rechteck: abgerundete Ecken 35">
              <a:extLst>
                <a:ext uri="{FF2B5EF4-FFF2-40B4-BE49-F238E27FC236}">
                  <a16:creationId xmlns:a16="http://schemas.microsoft.com/office/drawing/2014/main" id="{DC2A0D39-864A-4179-8E8A-78628321C38E}"/>
                </a:ext>
              </a:extLst>
            </p:cNvPr>
            <p:cNvSpPr/>
            <p:nvPr/>
          </p:nvSpPr>
          <p:spPr>
            <a:xfrm>
              <a:off x="672463" y="4368513"/>
              <a:ext cx="2234233" cy="84950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D0DCC396-4CA9-4453-9A5E-805AC9D576DC}"/>
                </a:ext>
              </a:extLst>
            </p:cNvPr>
            <p:cNvSpPr txBox="1"/>
            <p:nvPr/>
          </p:nvSpPr>
          <p:spPr>
            <a:xfrm>
              <a:off x="925601" y="4462441"/>
              <a:ext cx="1956767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Station 4.1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4 Impfplätze</a:t>
              </a:r>
            </a:p>
          </p:txBody>
        </p:sp>
        <p:sp>
          <p:nvSpPr>
            <p:cNvPr id="38" name="Rechteck: abgerundete Ecken 37">
              <a:extLst>
                <a:ext uri="{FF2B5EF4-FFF2-40B4-BE49-F238E27FC236}">
                  <a16:creationId xmlns:a16="http://schemas.microsoft.com/office/drawing/2014/main" id="{F58E06D1-B1E7-42E4-9ED0-2F942EF4F9CE}"/>
                </a:ext>
              </a:extLst>
            </p:cNvPr>
            <p:cNvSpPr/>
            <p:nvPr/>
          </p:nvSpPr>
          <p:spPr>
            <a:xfrm>
              <a:off x="3206570" y="4419543"/>
              <a:ext cx="2234233" cy="79847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6F5D0ED5-545F-49F7-AAAF-E6DC797BE715}"/>
                </a:ext>
              </a:extLst>
            </p:cNvPr>
            <p:cNvSpPr/>
            <p:nvPr/>
          </p:nvSpPr>
          <p:spPr>
            <a:xfrm>
              <a:off x="5750407" y="4420874"/>
              <a:ext cx="2234233" cy="78494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9DCD21DB-7375-4B8D-AD3A-662609508322}"/>
                </a:ext>
              </a:extLst>
            </p:cNvPr>
            <p:cNvSpPr/>
            <p:nvPr/>
          </p:nvSpPr>
          <p:spPr>
            <a:xfrm>
              <a:off x="8294244" y="4419543"/>
              <a:ext cx="2234233" cy="79847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3FA4B411-125A-49A4-84C5-60BCB2EA6AF1}"/>
                </a:ext>
              </a:extLst>
            </p:cNvPr>
            <p:cNvSpPr txBox="1"/>
            <p:nvPr/>
          </p:nvSpPr>
          <p:spPr>
            <a:xfrm>
              <a:off x="3537253" y="4495184"/>
              <a:ext cx="1956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Station 4.2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4 Impfplätze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45593181-4A1E-4671-8769-93A1EAF09807}"/>
                </a:ext>
              </a:extLst>
            </p:cNvPr>
            <p:cNvSpPr txBox="1"/>
            <p:nvPr/>
          </p:nvSpPr>
          <p:spPr>
            <a:xfrm>
              <a:off x="6111482" y="4492778"/>
              <a:ext cx="1956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Station 4.3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4 Impfplätze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F0C7BE16-BFD3-43E1-A28E-F62EFFA46B8D}"/>
                </a:ext>
              </a:extLst>
            </p:cNvPr>
            <p:cNvSpPr txBox="1"/>
            <p:nvPr/>
          </p:nvSpPr>
          <p:spPr>
            <a:xfrm>
              <a:off x="8597059" y="4472764"/>
              <a:ext cx="1956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chemeClr val="bg1"/>
                  </a:solidFill>
                </a:rPr>
                <a:t>Station 4.4</a:t>
              </a:r>
            </a:p>
            <a:p>
              <a:r>
                <a:rPr lang="de-DE" dirty="0">
                  <a:solidFill>
                    <a:schemeClr val="bg1"/>
                  </a:solidFill>
                </a:rPr>
                <a:t>4 Impfplätze</a:t>
              </a:r>
            </a:p>
          </p:txBody>
        </p: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A5015281-A16D-4929-9D5C-A2CD2FA55D9E}"/>
                </a:ext>
              </a:extLst>
            </p:cNvPr>
            <p:cNvSpPr txBox="1"/>
            <p:nvPr/>
          </p:nvSpPr>
          <p:spPr>
            <a:xfrm>
              <a:off x="8597060" y="3669250"/>
              <a:ext cx="19314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/>
                <a:t>Station 3: ärztliches Impfgespräch</a:t>
              </a: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229E6DE4-51F5-4B96-B48A-0DA2171EA1BE}"/>
                </a:ext>
              </a:extLst>
            </p:cNvPr>
            <p:cNvSpPr/>
            <p:nvPr/>
          </p:nvSpPr>
          <p:spPr>
            <a:xfrm>
              <a:off x="643434" y="5479992"/>
              <a:ext cx="9857713" cy="435757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2" name="Gerade Verbindung mit Pfeil 51">
              <a:extLst>
                <a:ext uri="{FF2B5EF4-FFF2-40B4-BE49-F238E27FC236}">
                  <a16:creationId xmlns:a16="http://schemas.microsoft.com/office/drawing/2014/main" id="{FD3E83C6-E3B3-4394-95E0-3339D8D639DC}"/>
                </a:ext>
              </a:extLst>
            </p:cNvPr>
            <p:cNvCxnSpPr/>
            <p:nvPr/>
          </p:nvCxnSpPr>
          <p:spPr>
            <a:xfrm>
              <a:off x="1628775" y="5269045"/>
              <a:ext cx="0" cy="139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>
              <a:extLst>
                <a:ext uri="{FF2B5EF4-FFF2-40B4-BE49-F238E27FC236}">
                  <a16:creationId xmlns:a16="http://schemas.microsoft.com/office/drawing/2014/main" id="{13D6A6B6-55E3-4ABF-99B7-40B6DDD5035B}"/>
                </a:ext>
              </a:extLst>
            </p:cNvPr>
            <p:cNvCxnSpPr/>
            <p:nvPr/>
          </p:nvCxnSpPr>
          <p:spPr>
            <a:xfrm>
              <a:off x="4376217" y="5269045"/>
              <a:ext cx="0" cy="139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mit Pfeil 53">
              <a:extLst>
                <a:ext uri="{FF2B5EF4-FFF2-40B4-BE49-F238E27FC236}">
                  <a16:creationId xmlns:a16="http://schemas.microsoft.com/office/drawing/2014/main" id="{0195C07D-5F12-4DA1-BDE7-3C8740D73D30}"/>
                </a:ext>
              </a:extLst>
            </p:cNvPr>
            <p:cNvCxnSpPr/>
            <p:nvPr/>
          </p:nvCxnSpPr>
          <p:spPr>
            <a:xfrm>
              <a:off x="6908872" y="5269045"/>
              <a:ext cx="0" cy="139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mit Pfeil 54">
              <a:extLst>
                <a:ext uri="{FF2B5EF4-FFF2-40B4-BE49-F238E27FC236}">
                  <a16:creationId xmlns:a16="http://schemas.microsoft.com/office/drawing/2014/main" id="{D359489A-6D33-4A81-9AB0-0B3D3EE581FF}"/>
                </a:ext>
              </a:extLst>
            </p:cNvPr>
            <p:cNvCxnSpPr/>
            <p:nvPr/>
          </p:nvCxnSpPr>
          <p:spPr>
            <a:xfrm>
              <a:off x="9424132" y="5269045"/>
              <a:ext cx="0" cy="1390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feld 50">
            <a:extLst>
              <a:ext uri="{FF2B5EF4-FFF2-40B4-BE49-F238E27FC236}">
                <a16:creationId xmlns:a16="http://schemas.microsoft.com/office/drawing/2014/main" id="{FBB458DC-EC20-4DCC-8698-DEF2F27B356E}"/>
              </a:ext>
            </a:extLst>
          </p:cNvPr>
          <p:cNvSpPr txBox="1"/>
          <p:nvPr/>
        </p:nvSpPr>
        <p:spPr>
          <a:xfrm>
            <a:off x="1488558" y="5492504"/>
            <a:ext cx="922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cs typeface="Arial" panose="020B0604020202020204" pitchFamily="34" charset="0"/>
              </a:rPr>
              <a:t>Station 5: Wartebereich / Sanitätsbereich für viertelstündige Ruhephase, ca. 30 Plätze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757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DC714EB8-C8EC-4C21-A723-3CFDD1FC7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6" y="1037884"/>
            <a:ext cx="10278140" cy="57277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921256" y="632026"/>
            <a:ext cx="880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Impfzentrum in der Stadthalle Braunschweig: Außengelände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9718"/>
            <a:ext cx="2775917" cy="18945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57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E67EA04A-B254-44A3-AF46-2FA263CA6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47" y="1186009"/>
            <a:ext cx="9363701" cy="4781209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921256" y="632026"/>
            <a:ext cx="8806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Impfzentrum in der Stadthalle Braunschweig: Untergeschoß</a:t>
            </a:r>
          </a:p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9718"/>
            <a:ext cx="2775917" cy="18945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52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EB0217-274C-4B61-A35B-2181257AD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3" y="1074857"/>
            <a:ext cx="8681647" cy="48773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921256" y="536481"/>
            <a:ext cx="8806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Impfzentrum in der Stadthalle Braunschweig: Obergeschoß</a:t>
            </a:r>
          </a:p>
          <a:p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9718"/>
            <a:ext cx="2775917" cy="18945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51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838200" y="750612"/>
            <a:ext cx="880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Zeit- und Personalbedarf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9718"/>
            <a:ext cx="2775917" cy="18945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46F779-1597-4709-A14D-734DFB1AA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/>
              <a:t>Unter Berücksichtigung der Notwendigkeit einer Zweifachimpfung, der ärztlichen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/>
              <a:t>Beratungsdauer sowie ein Zweischichtsystem, das von Montag – Freitag (8:00 – 18:00 Uhr)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/>
              <a:t>betrieben wird, ergibt sich für das Impfzentrum Braunschweig folgender Personalbedarf </a:t>
            </a:r>
            <a:r>
              <a:rPr lang="de-DE" sz="1800" b="1" dirty="0"/>
              <a:t>pro Tag </a:t>
            </a:r>
            <a:r>
              <a:rPr lang="de-DE" sz="1800" dirty="0"/>
              <a:t>von: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200" dirty="0"/>
          </a:p>
          <a:p>
            <a:r>
              <a:rPr lang="de-DE" sz="1800" dirty="0">
                <a:cs typeface="Arial" panose="020B0604020202020204" pitchFamily="34" charset="0"/>
              </a:rPr>
              <a:t>8 Ärztinnen und Ärzten</a:t>
            </a:r>
          </a:p>
          <a:p>
            <a:pPr lvl="0"/>
            <a:r>
              <a:rPr lang="de-DE" sz="1800" dirty="0">
                <a:cs typeface="Arial" panose="020B0604020202020204" pitchFamily="34" charset="0"/>
              </a:rPr>
              <a:t>32 impfberechtige Personen</a:t>
            </a:r>
          </a:p>
          <a:p>
            <a:pPr lvl="0"/>
            <a:r>
              <a:rPr lang="de-DE" sz="1800" dirty="0">
                <a:cs typeface="Arial" panose="020B0604020202020204" pitchFamily="34" charset="0"/>
              </a:rPr>
              <a:t>30 Verwaltungskräften</a:t>
            </a:r>
          </a:p>
          <a:p>
            <a:pPr lvl="0"/>
            <a:r>
              <a:rPr lang="de-DE" sz="1800" dirty="0">
                <a:cs typeface="Arial" panose="020B0604020202020204" pitchFamily="34" charset="0"/>
              </a:rPr>
              <a:t>2 – 4 Notfallsanitätern</a:t>
            </a:r>
          </a:p>
          <a:p>
            <a:pPr lvl="0">
              <a:spcBef>
                <a:spcPts val="600"/>
              </a:spcBef>
            </a:pPr>
            <a:r>
              <a:rPr lang="de-DE" sz="1800" dirty="0">
                <a:cs typeface="Arial" panose="020B0604020202020204" pitchFamily="34" charset="0"/>
              </a:rPr>
              <a:t>4 – 8 Sicherheitskräften</a:t>
            </a:r>
          </a:p>
          <a:p>
            <a:pPr marL="0" lvl="0" indent="0">
              <a:spcBef>
                <a:spcPts val="600"/>
              </a:spcBef>
              <a:buNone/>
            </a:pPr>
            <a:endParaRPr lang="de-DE" sz="900" dirty="0"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de-DE" sz="1800" dirty="0">
                <a:cs typeface="Arial" panose="020B0604020202020204" pitchFamily="34" charset="0"/>
              </a:rPr>
              <a:t>Ziel ist es, mit dem ermittelten Personal im Impfzentrum die „erste </a:t>
            </a:r>
            <a:r>
              <a:rPr lang="de-DE" sz="1800" dirty="0" smtClean="0">
                <a:cs typeface="Arial" panose="020B0604020202020204" pitchFamily="34" charset="0"/>
              </a:rPr>
              <a:t>Bugwelle“ impfen zu können. Wann die Schutzimpfung in das Regelsystem der hausärztlichen Versorgung übergeführt werden kann, ist nicht derzeit nicht verlässlich vorhersagbar. </a:t>
            </a:r>
            <a:endParaRPr lang="de-DE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9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28B89-1B86-4AF2-95B7-6864FD53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551" y="905813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10A2DD-F034-4B51-AE01-43ABA366F68D}"/>
              </a:ext>
            </a:extLst>
          </p:cNvPr>
          <p:cNvSpPr txBox="1"/>
          <p:nvPr/>
        </p:nvSpPr>
        <p:spPr>
          <a:xfrm>
            <a:off x="838200" y="746153"/>
            <a:ext cx="880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cs typeface="Arial" panose="020B0604020202020204" pitchFamily="34" charset="0"/>
              </a:rPr>
              <a:t>Weiteres Verfahren und Klärungsbedarf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812F7D7-7043-4DDE-A46E-A98F10962B13}"/>
              </a:ext>
            </a:extLst>
          </p:cNvPr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15A5E51-7A01-4625-87E5-DD552610CE11}"/>
              </a:ext>
            </a:extLst>
          </p:cNvPr>
          <p:cNvSpPr/>
          <p:nvPr/>
        </p:nvSpPr>
        <p:spPr>
          <a:xfrm>
            <a:off x="9043490" y="29718"/>
            <a:ext cx="2775917" cy="189453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5A94C33-EB71-43F2-A3A5-39C731DE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9412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Stadt Braunschweig schlägt dem Land Niedersachen den Standort „Stadthalle Braunschweig“ als Impfzentrum </a:t>
            </a:r>
            <a:r>
              <a:rPr lang="de-DE" sz="1800" dirty="0" smtClean="0"/>
              <a:t>bis 30. September 2021 vor</a:t>
            </a:r>
            <a:r>
              <a:rPr lang="de-DE" sz="1800" dirty="0"/>
              <a:t>. </a:t>
            </a:r>
            <a:endParaRPr lang="de-DE" sz="1800" dirty="0" smtClean="0"/>
          </a:p>
          <a:p>
            <a:r>
              <a:rPr lang="de-DE" sz="1800" dirty="0" smtClean="0"/>
              <a:t>Wenn darüber hinaus noch ein Impfzentrum erforderlich ist, wird dies die Volkswagenhalle.</a:t>
            </a:r>
            <a:endParaRPr lang="de-DE" sz="1800" dirty="0"/>
          </a:p>
          <a:p>
            <a:r>
              <a:rPr lang="de-DE" sz="1800" dirty="0"/>
              <a:t>Konkretisierung der Bereitstellung von ärztlichen Personal durch das Land Niedersachsen und der Kassenärztlichen Vereinigung Niedersachsen </a:t>
            </a:r>
          </a:p>
          <a:p>
            <a:r>
              <a:rPr lang="de-DE" sz="1800" dirty="0"/>
              <a:t>Freiwilligenaufruf an pensionierte Ärztinnen und Ärzte, impffähiges Personal sowie Verwaltungskräfte durch die Stadt Braunschweig</a:t>
            </a:r>
          </a:p>
          <a:p>
            <a:r>
              <a:rPr lang="de-DE" sz="1800" dirty="0" smtClean="0"/>
              <a:t>Amtshilfeersuchen </a:t>
            </a:r>
            <a:r>
              <a:rPr lang="de-DE" sz="1800" dirty="0"/>
              <a:t>an die Bundeswehr sowie an weiteren Personengruppen</a:t>
            </a:r>
          </a:p>
          <a:p>
            <a:r>
              <a:rPr lang="de-DE" sz="1800" dirty="0"/>
              <a:t>Prüfung: Vergabe der mobilen Impfteams an Hilfsorganisationen für die erste Impfphase</a:t>
            </a:r>
          </a:p>
          <a:p>
            <a:r>
              <a:rPr lang="de-DE" sz="1800" dirty="0"/>
              <a:t>Auslösung Materialbeschaffung (z.B. FFP2-Masken) </a:t>
            </a:r>
          </a:p>
          <a:p>
            <a:r>
              <a:rPr lang="de-DE" sz="1800" dirty="0"/>
              <a:t>Bereitstellung der Software für die Dokumentation der Impfprozesse </a:t>
            </a:r>
          </a:p>
          <a:p>
            <a:r>
              <a:rPr lang="de-DE" sz="1800" dirty="0"/>
              <a:t>Auslieferung  des Impfstoffes: Zeitpunkt und Umfang</a:t>
            </a:r>
          </a:p>
          <a:p>
            <a:r>
              <a:rPr lang="de-DE" sz="1800" dirty="0"/>
              <a:t>Re-Finanzierungsplan durch das Land Niedersachsen 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049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Breitbild</PresentationFormat>
  <Paragraphs>99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Lange</dc:creator>
  <cp:lastModifiedBy>Sack Henning 10</cp:lastModifiedBy>
  <cp:revision>68</cp:revision>
  <cp:lastPrinted>2020-11-27T15:22:53Z</cp:lastPrinted>
  <dcterms:created xsi:type="dcterms:W3CDTF">2020-11-27T12:47:59Z</dcterms:created>
  <dcterms:modified xsi:type="dcterms:W3CDTF">2020-11-29T06:48:21Z</dcterms:modified>
</cp:coreProperties>
</file>